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CA"/>
  <c:chart>
    <c:autoTitleDeleted val="1"/>
    <c:plotArea>
      <c:layout>
        <c:manualLayout>
          <c:layoutTarget val="inner"/>
          <c:xMode val="edge"/>
          <c:yMode val="edge"/>
          <c:x val="4.0875912408759103E-2"/>
          <c:y val="2.5114155251141548E-2"/>
          <c:w val="0.92116788321167886"/>
          <c:h val="0.89269406392694051"/>
        </c:manualLayout>
      </c:layout>
      <c:barChart>
        <c:barDir val="bar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Ouest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Sheet1!$B$2:$J$2</c:f>
              <c:numCache>
                <c:formatCode>0%</c:formatCode>
                <c:ptCount val="9"/>
                <c:pt idx="0">
                  <c:v>-0.99</c:v>
                </c:pt>
                <c:pt idx="1">
                  <c:v>-0.98</c:v>
                </c:pt>
                <c:pt idx="2">
                  <c:v>-0.75000000000000011</c:v>
                </c:pt>
                <c:pt idx="3">
                  <c:v>-0.75000000000000011</c:v>
                </c:pt>
                <c:pt idx="4">
                  <c:v>-0.56999999999999995</c:v>
                </c:pt>
                <c:pt idx="5">
                  <c:v>0.5</c:v>
                </c:pt>
                <c:pt idx="6">
                  <c:v>0.5</c:v>
                </c:pt>
                <c:pt idx="7">
                  <c:v>1.5</c:v>
                </c:pt>
                <c:pt idx="8">
                  <c:v>4</c:v>
                </c:pt>
              </c:numCache>
            </c:numRef>
          </c:val>
        </c:ser>
        <c:overlap val="50"/>
        <c:axId val="51780608"/>
        <c:axId val="51819264"/>
      </c:barChart>
      <c:catAx>
        <c:axId val="5178060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1819264"/>
        <c:crosses val="autoZero"/>
        <c:auto val="1"/>
        <c:lblAlgn val="ctr"/>
        <c:lblOffset val="0"/>
        <c:tickLblSkip val="1"/>
        <c:tickMarkSkip val="1"/>
      </c:catAx>
      <c:valAx>
        <c:axId val="51819264"/>
        <c:scaling>
          <c:orientation val="minMax"/>
        </c:scaling>
        <c:axPos val="b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1780608"/>
        <c:crosses val="autoZero"/>
        <c:crossBetween val="between"/>
        <c:minorUnit val="4.0000000000000008E-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223E-D1D4-4119-8FA6-24883076FD54}" type="datetimeFigureOut">
              <a:rPr lang="fr-FR" smtClean="0"/>
              <a:pPr/>
              <a:t>10/12/2009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6648-8646-4E52-8FDE-FB7D44158CE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4940C-6A9E-437E-80F5-A4071E33CE8F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6065D-E608-4429-9887-394A951FDBEA}" type="slidenum">
              <a:rPr lang="en-US"/>
              <a:pPr/>
              <a:t>11</a:t>
            </a:fld>
            <a:endParaRPr lang="en-US"/>
          </a:p>
        </p:txBody>
      </p:sp>
      <p:sp>
        <p:nvSpPr>
          <p:cNvPr id="68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4CEFC-598C-4095-8E90-76E2EA6ACBE5}" type="slidenum">
              <a:rPr lang="en-US"/>
              <a:pPr/>
              <a:t>12</a:t>
            </a:fld>
            <a:endParaRPr lang="en-US"/>
          </a:p>
        </p:txBody>
      </p:sp>
      <p:sp>
        <p:nvSpPr>
          <p:cNvPr id="1241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F5F24-D84D-4AA3-917B-180C3B73BCEB}" type="slidenum">
              <a:rPr lang="en-US"/>
              <a:pPr/>
              <a:t>13</a:t>
            </a:fld>
            <a:endParaRPr lang="en-US"/>
          </a:p>
        </p:txBody>
      </p:sp>
      <p:sp>
        <p:nvSpPr>
          <p:cNvPr id="124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F6D20-8501-40FA-BFBB-9A5945F9F7BB}" type="slidenum">
              <a:rPr lang="en-US"/>
              <a:pPr/>
              <a:t>14</a:t>
            </a:fld>
            <a:endParaRPr lang="en-US"/>
          </a:p>
        </p:txBody>
      </p:sp>
      <p:sp>
        <p:nvSpPr>
          <p:cNvPr id="1245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55E2E-BE12-4DF9-89AC-1B73B5FB1573}" type="slidenum">
              <a:rPr lang="en-US"/>
              <a:pPr/>
              <a:t>15</a:t>
            </a:fld>
            <a:endParaRPr lang="en-US"/>
          </a:p>
        </p:txBody>
      </p:sp>
      <p:sp>
        <p:nvSpPr>
          <p:cNvPr id="1247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8D39F-BA0E-4856-887D-9B319B562FB5}" type="slidenum">
              <a:rPr lang="en-US"/>
              <a:pPr/>
              <a:t>16</a:t>
            </a:fld>
            <a:endParaRPr lang="en-US"/>
          </a:p>
        </p:txBody>
      </p:sp>
      <p:sp>
        <p:nvSpPr>
          <p:cNvPr id="1273858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D06AD793-96F9-4DC3-9C4B-50F126401514}" type="slidenum">
              <a:rPr lang="en-US">
                <a:solidFill>
                  <a:schemeClr val="tx1"/>
                </a:solidFill>
              </a:rPr>
              <a:pPr algn="r" defTabSz="914437"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385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73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225F3-0078-46DE-8A9D-3DE6B5DEA02D}" type="slidenum">
              <a:rPr lang="en-US"/>
              <a:pPr/>
              <a:t>17</a:t>
            </a:fld>
            <a:endParaRPr lang="en-US"/>
          </a:p>
        </p:txBody>
      </p:sp>
      <p:sp>
        <p:nvSpPr>
          <p:cNvPr id="12718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FB812EAE-E372-4514-A6C4-7D4F6E6A36D9}" type="slidenum">
              <a:rPr lang="en-US">
                <a:solidFill>
                  <a:schemeClr val="tx1"/>
                </a:solidFill>
              </a:rPr>
              <a:pPr algn="r" defTabSz="914437"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181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71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7AE61-D9BC-4D95-AC0F-E590C2917317}" type="slidenum">
              <a:rPr lang="en-US"/>
              <a:pPr/>
              <a:t>18</a:t>
            </a:fld>
            <a:endParaRPr lang="en-US"/>
          </a:p>
        </p:txBody>
      </p:sp>
      <p:sp>
        <p:nvSpPr>
          <p:cNvPr id="1251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0FA1A-71E6-458C-A970-B4A81400C4E7}" type="slidenum">
              <a:rPr lang="en-US"/>
              <a:pPr/>
              <a:t>19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2CED5-8D74-43C5-9A12-AA5BE19BC010}" type="slidenum">
              <a:rPr lang="en-US"/>
              <a:pPr/>
              <a:t>20</a:t>
            </a:fld>
            <a:endParaRPr lang="en-US"/>
          </a:p>
        </p:txBody>
      </p:sp>
      <p:sp>
        <p:nvSpPr>
          <p:cNvPr id="1259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D2B43-0F28-4BDA-AE76-D68910D75FD1}" type="slidenum">
              <a:rPr lang="en-US"/>
              <a:pPr/>
              <a:t>2</a:t>
            </a:fld>
            <a:endParaRPr lang="en-US"/>
          </a:p>
        </p:txBody>
      </p:sp>
      <p:sp>
        <p:nvSpPr>
          <p:cNvPr id="1230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29C96-4837-49A2-9663-D555B0EAC46D}" type="slidenum">
              <a:rPr lang="en-US"/>
              <a:pPr/>
              <a:t>21</a:t>
            </a:fld>
            <a:endParaRPr lang="en-US"/>
          </a:p>
        </p:txBody>
      </p:sp>
      <p:sp>
        <p:nvSpPr>
          <p:cNvPr id="1261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D97AF-4A00-47B2-9E11-06B3AD4846C4}" type="slidenum">
              <a:rPr lang="en-US"/>
              <a:pPr/>
              <a:t>22</a:t>
            </a:fld>
            <a:endParaRPr lang="en-US"/>
          </a:p>
        </p:txBody>
      </p:sp>
      <p:sp>
        <p:nvSpPr>
          <p:cNvPr id="1263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45AAD-D2F8-4BAC-8CEE-2F976F7C6C68}" type="slidenum">
              <a:rPr lang="en-US"/>
              <a:pPr/>
              <a:t>23</a:t>
            </a:fld>
            <a:endParaRPr lang="en-US"/>
          </a:p>
        </p:txBody>
      </p:sp>
      <p:sp>
        <p:nvSpPr>
          <p:cNvPr id="1267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DCEC6-B37F-4CFA-9CB5-1F8A6B75C9E2}" type="slidenum">
              <a:rPr lang="en-US"/>
              <a:pPr/>
              <a:t>25</a:t>
            </a:fld>
            <a:endParaRPr lang="en-US"/>
          </a:p>
        </p:txBody>
      </p:sp>
      <p:sp>
        <p:nvSpPr>
          <p:cNvPr id="1092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325" indent="-224325"/>
            <a:r>
              <a:rPr lang="en-US" dirty="0"/>
              <a:t>Being fast is a good thing.  </a:t>
            </a:r>
          </a:p>
          <a:p>
            <a:pPr marL="224325" indent="-224325"/>
            <a:endParaRPr lang="en-US" dirty="0"/>
          </a:p>
          <a:p>
            <a:pPr marL="224325" indent="-224325"/>
            <a:r>
              <a:rPr lang="en-US" dirty="0"/>
              <a:t>Everybody understands Time to Market, but somewhere in in the development of traditional waterfall, we lost the concept of speed.  Rather we use the 3 constraints scope, budget, schedule interchangeably.</a:t>
            </a:r>
          </a:p>
          <a:p>
            <a:pPr marL="224325" indent="-224325"/>
            <a:endParaRPr lang="en-US" dirty="0"/>
          </a:p>
          <a:p>
            <a:pPr marL="224325" indent="-224325"/>
            <a:r>
              <a:rPr lang="en-US" dirty="0"/>
              <a:t>Speed means </a:t>
            </a:r>
          </a:p>
          <a:p>
            <a:pPr marL="224325" indent="-224325">
              <a:buFontTx/>
              <a:buAutoNum type="arabicPeriod"/>
            </a:pPr>
            <a:r>
              <a:rPr lang="en-US" dirty="0"/>
              <a:t> Beating your competition</a:t>
            </a:r>
          </a:p>
          <a:p>
            <a:pPr marL="224325" indent="-224325"/>
            <a:r>
              <a:rPr lang="en-US" dirty="0"/>
              <a:t>	Microsoft Office Suite example</a:t>
            </a:r>
          </a:p>
          <a:p>
            <a:pPr marL="224325" indent="-224325">
              <a:buFontTx/>
              <a:buAutoNum type="arabicPeriod" startAt="2"/>
            </a:pPr>
            <a:r>
              <a:rPr lang="en-US" dirty="0"/>
              <a:t> Forces Quality by making incremental advances by taking many small risks rather than 1 large one.</a:t>
            </a:r>
          </a:p>
          <a:p>
            <a:pPr marL="224325" indent="-224325"/>
            <a:r>
              <a:rPr lang="en-US" dirty="0"/>
              <a:t>	Stock example.  Diversify</a:t>
            </a:r>
          </a:p>
          <a:p>
            <a:pPr marL="224325" indent="-224325"/>
            <a:r>
              <a:rPr lang="en-US" dirty="0"/>
              <a:t>3. Experiment, prototype, expand knowledge and possibilities.</a:t>
            </a:r>
          </a:p>
          <a:p>
            <a:pPr marL="224325" indent="-224325"/>
            <a:r>
              <a:rPr lang="en-US" dirty="0"/>
              <a:t>4.  Value quickly delivered is value quickly realized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E871-B03B-47C0-925B-6E39D76FD00C}" type="slidenum">
              <a:rPr lang="en-US"/>
              <a:pPr/>
              <a:t>26</a:t>
            </a:fld>
            <a:endParaRPr lang="en-US"/>
          </a:p>
        </p:txBody>
      </p:sp>
      <p:sp>
        <p:nvSpPr>
          <p:cNvPr id="1269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C06FC-4F71-4497-B2B8-69EAFFDCB48C}" type="slidenum">
              <a:rPr lang="en-US"/>
              <a:pPr/>
              <a:t>3</a:t>
            </a:fld>
            <a:endParaRPr lang="en-US"/>
          </a:p>
        </p:txBody>
      </p:sp>
      <p:sp>
        <p:nvSpPr>
          <p:cNvPr id="1232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1C93A-7014-4100-8560-05D1090260EA}" type="slidenum">
              <a:rPr lang="en-US"/>
              <a:pPr/>
              <a:t>4</a:t>
            </a:fld>
            <a:endParaRPr lang="en-US"/>
          </a:p>
        </p:txBody>
      </p:sp>
      <p:sp>
        <p:nvSpPr>
          <p:cNvPr id="123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A7A0B-E34A-44AB-BF4D-545A5EFA30C7}" type="slidenum">
              <a:rPr lang="en-US"/>
              <a:pPr/>
              <a:t>5</a:t>
            </a:fld>
            <a:endParaRPr lang="en-US"/>
          </a:p>
        </p:txBody>
      </p:sp>
      <p:sp>
        <p:nvSpPr>
          <p:cNvPr id="978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2BA3B-477E-4416-B2AD-BC0C1281ACA7}" type="slidenum">
              <a:rPr lang="en-US"/>
              <a:pPr/>
              <a:t>6</a:t>
            </a:fld>
            <a:endParaRPr lang="en-US"/>
          </a:p>
        </p:txBody>
      </p:sp>
      <p:sp>
        <p:nvSpPr>
          <p:cNvPr id="1236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6FEC0-B7EA-48DC-9095-72662BD344DE}" type="slidenum">
              <a:rPr lang="en-US"/>
              <a:pPr/>
              <a:t>7</a:t>
            </a:fld>
            <a:endParaRPr lang="en-US"/>
          </a:p>
        </p:txBody>
      </p:sp>
      <p:sp>
        <p:nvSpPr>
          <p:cNvPr id="85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07F71-6E8F-40A7-8A45-2223796D9590}" type="slidenum">
              <a:rPr lang="en-US"/>
              <a:pPr/>
              <a:t>8</a:t>
            </a:fld>
            <a:endParaRPr lang="en-US"/>
          </a:p>
        </p:txBody>
      </p:sp>
      <p:sp>
        <p:nvSpPr>
          <p:cNvPr id="94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Confidentiel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1D90C-163B-4825-88C4-83B05F1DF382}" type="slidenum">
              <a:rPr lang="en-US"/>
              <a:pPr/>
              <a:t>9</a:t>
            </a:fld>
            <a:endParaRPr lang="en-US"/>
          </a:p>
        </p:txBody>
      </p:sp>
      <p:sp>
        <p:nvSpPr>
          <p:cNvPr id="94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302334-7E8B-4320-A1E2-4B05AC15A670}" type="datetimeFigureOut">
              <a:rPr lang="fr-CA" smtClean="0"/>
              <a:pPr/>
              <a:t>2009-12-10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8582E2-60D7-40E7-AECB-CED9E7320F8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wmf"/><Relationship Id="rId4" Type="http://schemas.openxmlformats.org/officeDocument/2006/relationships/image" Target="../media/image32.png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notesSlide" Target="../notesSlides/notesSlide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slideLayout" Target="../slideLayouts/slideLayout7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40.png"/><Relationship Id="rId5" Type="http://schemas.openxmlformats.org/officeDocument/2006/relationships/tags" Target="../tags/tag156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55.xml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41.emf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43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Program%20Files\TurningPoint\2003\Question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26.xml"/><Relationship Id="rId21" Type="http://schemas.openxmlformats.org/officeDocument/2006/relationships/image" Target="../media/image5.png"/><Relationship Id="rId34" Type="http://schemas.openxmlformats.org/officeDocument/2006/relationships/image" Target="../media/image17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9.png"/><Relationship Id="rId33" Type="http://schemas.openxmlformats.org/officeDocument/2006/relationships/image" Target="../media/image16.emf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4.jpeg"/><Relationship Id="rId29" Type="http://schemas.openxmlformats.org/officeDocument/2006/relationships/image" Target="../media/image13.jpe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8.jpeg"/><Relationship Id="rId32" Type="http://schemas.openxmlformats.org/officeDocument/2006/relationships/image" Target="../media/image15.png"/><Relationship Id="rId37" Type="http://schemas.openxmlformats.org/officeDocument/2006/relationships/image" Target="../media/image20.emf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7.png"/><Relationship Id="rId28" Type="http://schemas.openxmlformats.org/officeDocument/2006/relationships/image" Target="../media/image12.jpeg"/><Relationship Id="rId36" Type="http://schemas.openxmlformats.org/officeDocument/2006/relationships/image" Target="../media/image19.png"/><Relationship Id="rId10" Type="http://schemas.openxmlformats.org/officeDocument/2006/relationships/tags" Target="../tags/tag33.xml"/><Relationship Id="rId19" Type="http://schemas.openxmlformats.org/officeDocument/2006/relationships/image" Target="../media/image3.jpeg"/><Relationship Id="rId31" Type="http://schemas.openxmlformats.org/officeDocument/2006/relationships/image" Target="../media/image14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hyperlink" Target="http://www.abb.com/global/abbzh/abbzh251.nsf!OpenDatabase&amp;mt=&amp;l=us" TargetMode="External"/><Relationship Id="rId3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 Black" pitchFamily="34" charset="0"/>
              </a:rPr>
              <a:t>Le </a:t>
            </a:r>
            <a:r>
              <a:rPr lang="fr-FR" sz="3600" dirty="0" smtClean="0">
                <a:solidFill>
                  <a:schemeClr val="tx1"/>
                </a:solidFill>
                <a:latin typeface="Arial Black" pitchFamily="34" charset="0"/>
              </a:rPr>
              <a:t>Lean </a:t>
            </a:r>
            <a:r>
              <a:rPr lang="fr-FR" sz="3600" dirty="0" err="1" smtClean="0">
                <a:solidFill>
                  <a:schemeClr val="tx1"/>
                </a:solidFill>
                <a:latin typeface="Arial Black" pitchFamily="34" charset="0"/>
              </a:rPr>
              <a:t>Thinking</a:t>
            </a:r>
            <a:r>
              <a:rPr lang="fr-FR" sz="3600" dirty="0" smtClean="0">
                <a:latin typeface="Arial Black" pitchFamily="34" charset="0"/>
              </a:rPr>
              <a:t> </a:t>
            </a:r>
            <a:r>
              <a:rPr lang="nb-NO" sz="3600" b="1" dirty="0"/>
              <a:t/>
            </a:r>
            <a:br>
              <a:rPr lang="nb-NO" sz="3600" b="1" dirty="0"/>
            </a:br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fr-FR" sz="1800" dirty="0" smtClean="0"/>
              <a:t>Une approche simple et efficace qui améliore la productivité et renforce la culture d’amélioration continu</a:t>
            </a:r>
            <a:endParaRPr lang="nb-NO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nb-NO" dirty="0"/>
          </a:p>
          <a:p>
            <a:pPr algn="ctr"/>
            <a:r>
              <a:rPr lang="nb-NO" sz="1900" dirty="0"/>
              <a:t>Presented by:</a:t>
            </a:r>
          </a:p>
          <a:p>
            <a:pPr algn="ctr"/>
            <a:r>
              <a:rPr lang="nb-NO" sz="2500" dirty="0" smtClean="0"/>
              <a:t>Alain Charpentier</a:t>
            </a:r>
            <a:endParaRPr lang="nb-NO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BFAA-B700-4D61-88D7-1D6F4B9B74B7}" type="slidenum">
              <a:rPr lang="en-US"/>
              <a:pPr/>
              <a:t>10</a:t>
            </a:fld>
            <a:endParaRPr lang="en-US"/>
          </a:p>
        </p:txBody>
      </p:sp>
      <p:sp>
        <p:nvSpPr>
          <p:cNvPr id="1225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origines du Lean</a:t>
            </a:r>
          </a:p>
        </p:txBody>
      </p:sp>
      <p:pic>
        <p:nvPicPr>
          <p:cNvPr id="1225737" name="Picture 9" descr="51%2BFWGyhe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3" y="4911725"/>
            <a:ext cx="841375" cy="1247775"/>
          </a:xfrm>
          <a:prstGeom prst="rect">
            <a:avLst/>
          </a:prstGeom>
          <a:noFill/>
        </p:spPr>
      </p:pic>
      <p:pic>
        <p:nvPicPr>
          <p:cNvPr id="12257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613" y="1438275"/>
            <a:ext cx="1428750" cy="10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57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0" y="1038225"/>
            <a:ext cx="1457325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57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75" y="1743075"/>
            <a:ext cx="1104900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574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6575" y="3452813"/>
            <a:ext cx="1090613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25745" name="Rectangle à coins arrondis 4"/>
          <p:cNvSpPr>
            <a:spLocks noChangeArrowheads="1"/>
          </p:cNvSpPr>
          <p:nvPr/>
        </p:nvSpPr>
        <p:spPr bwMode="auto">
          <a:xfrm>
            <a:off x="266700" y="1347788"/>
            <a:ext cx="798513" cy="4362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endParaRPr lang="fr-CA" sz="1100" b="1">
              <a:solidFill>
                <a:schemeClr val="tx1"/>
              </a:solidFill>
            </a:endParaRPr>
          </a:p>
        </p:txBody>
      </p:sp>
      <p:sp>
        <p:nvSpPr>
          <p:cNvPr id="1225746" name="Text Box 18"/>
          <p:cNvSpPr txBox="1">
            <a:spLocks noChangeArrowheads="1"/>
          </p:cNvSpPr>
          <p:nvPr/>
        </p:nvSpPr>
        <p:spPr bwMode="auto">
          <a:xfrm>
            <a:off x="452438" y="1687513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1900</a:t>
            </a:r>
          </a:p>
        </p:txBody>
      </p:sp>
      <p:sp>
        <p:nvSpPr>
          <p:cNvPr id="1225747" name="Text Box 19"/>
          <p:cNvSpPr txBox="1">
            <a:spLocks noChangeArrowheads="1"/>
          </p:cNvSpPr>
          <p:nvPr/>
        </p:nvSpPr>
        <p:spPr bwMode="auto">
          <a:xfrm>
            <a:off x="452438" y="2195513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1915</a:t>
            </a:r>
          </a:p>
        </p:txBody>
      </p:sp>
      <p:sp>
        <p:nvSpPr>
          <p:cNvPr id="1225748" name="Text Box 20"/>
          <p:cNvSpPr txBox="1">
            <a:spLocks noChangeArrowheads="1"/>
          </p:cNvSpPr>
          <p:nvPr/>
        </p:nvSpPr>
        <p:spPr bwMode="auto">
          <a:xfrm>
            <a:off x="452438" y="2705100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1945</a:t>
            </a:r>
          </a:p>
        </p:txBody>
      </p:sp>
      <p:sp>
        <p:nvSpPr>
          <p:cNvPr id="1225749" name="Text Box 21"/>
          <p:cNvSpPr txBox="1">
            <a:spLocks noChangeArrowheads="1"/>
          </p:cNvSpPr>
          <p:nvPr/>
        </p:nvSpPr>
        <p:spPr bwMode="auto">
          <a:xfrm>
            <a:off x="452438" y="3213100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1973</a:t>
            </a:r>
          </a:p>
        </p:txBody>
      </p:sp>
      <p:sp>
        <p:nvSpPr>
          <p:cNvPr id="1225750" name="Text Box 22"/>
          <p:cNvSpPr txBox="1">
            <a:spLocks noChangeArrowheads="1"/>
          </p:cNvSpPr>
          <p:nvPr/>
        </p:nvSpPr>
        <p:spPr bwMode="auto">
          <a:xfrm>
            <a:off x="452438" y="3722688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1983</a:t>
            </a:r>
          </a:p>
        </p:txBody>
      </p:sp>
      <p:sp>
        <p:nvSpPr>
          <p:cNvPr id="1225751" name="Text Box 23"/>
          <p:cNvSpPr txBox="1">
            <a:spLocks noChangeArrowheads="1"/>
          </p:cNvSpPr>
          <p:nvPr/>
        </p:nvSpPr>
        <p:spPr bwMode="auto">
          <a:xfrm>
            <a:off x="452438" y="4230688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1225752" name="Text Box 24"/>
          <p:cNvSpPr txBox="1">
            <a:spLocks noChangeArrowheads="1"/>
          </p:cNvSpPr>
          <p:nvPr/>
        </p:nvSpPr>
        <p:spPr bwMode="auto">
          <a:xfrm>
            <a:off x="452438" y="4740275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1996</a:t>
            </a:r>
          </a:p>
        </p:txBody>
      </p:sp>
      <p:sp>
        <p:nvSpPr>
          <p:cNvPr id="1225753" name="Text Box 25"/>
          <p:cNvSpPr txBox="1">
            <a:spLocks noChangeArrowheads="1"/>
          </p:cNvSpPr>
          <p:nvPr/>
        </p:nvSpPr>
        <p:spPr bwMode="auto">
          <a:xfrm>
            <a:off x="452438" y="5249863"/>
            <a:ext cx="45525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25754" name="Text Box 26"/>
          <p:cNvSpPr txBox="1">
            <a:spLocks noChangeArrowheads="1"/>
          </p:cNvSpPr>
          <p:nvPr/>
        </p:nvSpPr>
        <p:spPr bwMode="auto">
          <a:xfrm>
            <a:off x="1354138" y="2084388"/>
            <a:ext cx="961802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Henry Ford</a:t>
            </a:r>
          </a:p>
        </p:txBody>
      </p:sp>
      <p:sp>
        <p:nvSpPr>
          <p:cNvPr id="1225755" name="Text Box 27"/>
          <p:cNvSpPr txBox="1">
            <a:spLocks noChangeArrowheads="1"/>
          </p:cNvSpPr>
          <p:nvPr/>
        </p:nvSpPr>
        <p:spPr bwMode="auto">
          <a:xfrm>
            <a:off x="7778750" y="2035175"/>
            <a:ext cx="136525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S. Toyoda</a:t>
            </a:r>
          </a:p>
        </p:txBody>
      </p:sp>
      <p:sp>
        <p:nvSpPr>
          <p:cNvPr id="1225756" name="Rectangle 28"/>
          <p:cNvSpPr>
            <a:spLocks noChangeArrowheads="1"/>
          </p:cNvSpPr>
          <p:nvPr/>
        </p:nvSpPr>
        <p:spPr bwMode="auto">
          <a:xfrm>
            <a:off x="2087563" y="3829050"/>
            <a:ext cx="779059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Motorola</a:t>
            </a:r>
          </a:p>
        </p:txBody>
      </p:sp>
      <p:sp>
        <p:nvSpPr>
          <p:cNvPr id="1225757" name="Rectangle 29"/>
          <p:cNvSpPr>
            <a:spLocks noChangeArrowheads="1"/>
          </p:cNvSpPr>
          <p:nvPr/>
        </p:nvSpPr>
        <p:spPr bwMode="auto">
          <a:xfrm>
            <a:off x="7088188" y="2741613"/>
            <a:ext cx="872034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K. Toyoda</a:t>
            </a:r>
          </a:p>
        </p:txBody>
      </p:sp>
      <p:sp>
        <p:nvSpPr>
          <p:cNvPr id="1225758" name="Rectangle 30"/>
          <p:cNvSpPr>
            <a:spLocks noChangeArrowheads="1"/>
          </p:cNvSpPr>
          <p:nvPr/>
        </p:nvSpPr>
        <p:spPr bwMode="auto">
          <a:xfrm>
            <a:off x="2409825" y="5416550"/>
            <a:ext cx="1341714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Micheal George</a:t>
            </a:r>
          </a:p>
        </p:txBody>
      </p:sp>
      <p:pic>
        <p:nvPicPr>
          <p:cNvPr id="1225759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1713" y="2687638"/>
            <a:ext cx="1524000" cy="1036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25760" name="Rectangle 32"/>
          <p:cNvSpPr>
            <a:spLocks noChangeArrowheads="1"/>
          </p:cNvSpPr>
          <p:nvPr/>
        </p:nvSpPr>
        <p:spPr bwMode="auto">
          <a:xfrm>
            <a:off x="6405563" y="3727450"/>
            <a:ext cx="700513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400" b="1"/>
              <a:t>T. Ohno</a:t>
            </a:r>
          </a:p>
        </p:txBody>
      </p:sp>
      <p:cxnSp>
        <p:nvCxnSpPr>
          <p:cNvPr id="1225761" name="AutoShape 33"/>
          <p:cNvCxnSpPr>
            <a:cxnSpLocks noChangeShapeType="1"/>
            <a:stCxn id="0" idx="2"/>
            <a:endCxn id="0" idx="1"/>
          </p:cNvCxnSpPr>
          <p:nvPr/>
        </p:nvCxnSpPr>
        <p:spPr bwMode="auto">
          <a:xfrm>
            <a:off x="3582988" y="2519363"/>
            <a:ext cx="1228725" cy="6873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225762" name="AutoShape 34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4572000" y="3724275"/>
            <a:ext cx="1001713" cy="11874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225763" name="AutoShape 35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3622675" y="4360863"/>
            <a:ext cx="949325" cy="5508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597-46D2-486D-82F5-142F4C4E6ADE}" type="slidenum">
              <a:rPr lang="en-US"/>
              <a:pPr/>
              <a:t>11</a:t>
            </a:fld>
            <a:endParaRPr lang="en-US"/>
          </a:p>
        </p:txBody>
      </p:sp>
      <p:sp>
        <p:nvSpPr>
          <p:cNvPr id="679949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Quelles fonctions peuvent utiliser le Lean Thinking ?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1966913" y="1400166"/>
            <a:ext cx="5181600" cy="671512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Manufacturing</a:t>
            </a:r>
            <a:endParaRPr lang="en-US" sz="1000" b="1" i="1" dirty="0">
              <a:solidFill>
                <a:schemeClr val="accent2"/>
              </a:solidFill>
              <a:cs typeface="Arial" pitchFamily="34" charset="0"/>
            </a:endParaRPr>
          </a:p>
          <a:p>
            <a:pPr algn="l"/>
            <a:r>
              <a:rPr lang="en-US" sz="1000" b="1" i="1" dirty="0">
                <a:solidFill>
                  <a:schemeClr val="accent2"/>
                </a:solidFill>
                <a:cs typeface="Arial" pitchFamily="34" charset="0"/>
              </a:rPr>
              <a:t>cellular layout – </a:t>
            </a:r>
            <a:r>
              <a:rPr lang="en-US" sz="1000" b="1" i="1" dirty="0" err="1">
                <a:solidFill>
                  <a:schemeClr val="accent2"/>
                </a:solidFill>
                <a:cs typeface="Arial" pitchFamily="34" charset="0"/>
              </a:rPr>
              <a:t>kanban</a:t>
            </a:r>
            <a:r>
              <a:rPr lang="en-US" sz="1000" b="1" i="1" dirty="0">
                <a:solidFill>
                  <a:schemeClr val="accent2"/>
                </a:solidFill>
                <a:cs typeface="Arial" pitchFamily="34" charset="0"/>
              </a:rPr>
              <a:t> – </a:t>
            </a:r>
            <a:r>
              <a:rPr lang="en-US" sz="1000" b="1" i="1" dirty="0" err="1">
                <a:solidFill>
                  <a:schemeClr val="accent2"/>
                </a:solidFill>
                <a:cs typeface="Arial" pitchFamily="34" charset="0"/>
              </a:rPr>
              <a:t>tpm</a:t>
            </a:r>
            <a:r>
              <a:rPr lang="en-US" sz="1000" b="1" i="1" dirty="0">
                <a:solidFill>
                  <a:schemeClr val="accent2"/>
                </a:solidFill>
                <a:cs typeface="Arial" pitchFamily="34" charset="0"/>
              </a:rPr>
              <a:t> – </a:t>
            </a:r>
            <a:r>
              <a:rPr lang="en-US" sz="1000" b="1" i="1" dirty="0" err="1">
                <a:solidFill>
                  <a:schemeClr val="accent2"/>
                </a:solidFill>
                <a:cs typeface="Arial" pitchFamily="34" charset="0"/>
              </a:rPr>
              <a:t>multiskilling</a:t>
            </a:r>
            <a:r>
              <a:rPr lang="en-US" sz="1000" b="1" i="1" dirty="0">
                <a:solidFill>
                  <a:schemeClr val="accent2"/>
                </a:solidFill>
                <a:cs typeface="Arial" pitchFamily="34" charset="0"/>
              </a:rPr>
              <a:t> – flexible operations – </a:t>
            </a:r>
            <a:r>
              <a:rPr lang="en-US" sz="1000" b="1" i="1" dirty="0" err="1">
                <a:solidFill>
                  <a:schemeClr val="accent2"/>
                </a:solidFill>
                <a:cs typeface="Arial" pitchFamily="34" charset="0"/>
              </a:rPr>
              <a:t>poka</a:t>
            </a:r>
            <a:r>
              <a:rPr lang="en-US" sz="1000" b="1" i="1" dirty="0">
                <a:solidFill>
                  <a:schemeClr val="accent2"/>
                </a:solidFill>
                <a:cs typeface="Arial" pitchFamily="34" charset="0"/>
              </a:rPr>
              <a:t> yoke – 6 sigma – shift changes &amp; meetings – rate based scheduling – 5s housekeeping </a:t>
            </a: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163513" y="2100263"/>
            <a:ext cx="4443412" cy="854075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Office</a:t>
            </a:r>
            <a:endParaRPr lang="en-US" sz="1000" b="1" i="1">
              <a:solidFill>
                <a:srgbClr val="CC6600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CC6600"/>
                </a:solidFill>
                <a:cs typeface="Arial" pitchFamily="34" charset="0"/>
              </a:rPr>
              <a:t>process mapping - office layout – roles &amp; responsibilities –compensation and reward systems</a:t>
            </a:r>
            <a:r>
              <a:rPr lang="en-US" sz="1000">
                <a:solidFill>
                  <a:srgbClr val="CC6600"/>
                </a:solidFill>
                <a:cs typeface="Arial" pitchFamily="34" charset="0"/>
              </a:rPr>
              <a:t> </a:t>
            </a:r>
            <a:r>
              <a:rPr lang="en-US" sz="1000" b="1" i="1">
                <a:solidFill>
                  <a:srgbClr val="CC6600"/>
                </a:solidFill>
                <a:cs typeface="Arial" pitchFamily="34" charset="0"/>
              </a:rPr>
              <a:t>– performance metrics and balanced scorecard</a:t>
            </a:r>
            <a:r>
              <a:rPr lang="en-US">
                <a:solidFill>
                  <a:srgbClr val="CC66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196850" y="3117850"/>
            <a:ext cx="4587875" cy="671513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Supply Chain</a:t>
            </a:r>
            <a:endParaRPr lang="en-US" sz="1000" b="1" i="1">
              <a:solidFill>
                <a:srgbClr val="800080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800080"/>
                </a:solidFill>
                <a:cs typeface="Arial" pitchFamily="34" charset="0"/>
              </a:rPr>
              <a:t>partnerships – milk runs – cross docking – packaging – supply chain management – supplier selection &amp; consolidation</a:t>
            </a: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4527550" y="2184400"/>
            <a:ext cx="4416425" cy="671513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Engineering</a:t>
            </a:r>
            <a:endParaRPr lang="en-US" sz="1000" b="1" i="1">
              <a:solidFill>
                <a:srgbClr val="008000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008000"/>
                </a:solidFill>
                <a:cs typeface="Arial" pitchFamily="34" charset="0"/>
              </a:rPr>
              <a:t>value engineering / value analysis – quality function deployment – new product development – De-proliferation – fmea – target costing</a:t>
            </a: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241300" y="4079875"/>
            <a:ext cx="4349750" cy="823913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0085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Strategy</a:t>
            </a:r>
            <a:endParaRPr lang="en-US" sz="1000" b="1" i="1">
              <a:solidFill>
                <a:srgbClr val="006666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006666"/>
                </a:solidFill>
                <a:cs typeface="Arial" pitchFamily="34" charset="0"/>
              </a:rPr>
              <a:t>Mergers &amp; Acquisitions – due diligence - feasibility studies - team based strategic planning – benchmarking– activity based costing– team based organization structure</a:t>
            </a: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4492625" y="4768850"/>
            <a:ext cx="4149725" cy="671513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Service</a:t>
            </a:r>
            <a:endParaRPr lang="en-US" sz="1000" b="1" i="1">
              <a:solidFill>
                <a:srgbClr val="CC0000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CC0000"/>
                </a:solidFill>
                <a:cs typeface="Arial" pitchFamily="34" charset="0"/>
              </a:rPr>
              <a:t>satisfaction monitoring – serv/qual – moments of truth – customer relationship management – kano models</a:t>
            </a:r>
          </a:p>
        </p:txBody>
      </p: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4475163" y="3846513"/>
            <a:ext cx="4270375" cy="823912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449F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Healthcare</a:t>
            </a:r>
            <a:endParaRPr lang="en-US" sz="1000" b="1" i="1">
              <a:solidFill>
                <a:srgbClr val="449FA6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449FA6"/>
                </a:solidFill>
                <a:cs typeface="Arial" pitchFamily="34" charset="0"/>
              </a:rPr>
              <a:t>administrative processes – medical professional nva reduction - equipment utilization – pharmacy supply – inventory reduction – non-labor overhead cost reduction</a:t>
            </a:r>
          </a:p>
        </p:txBody>
      </p:sp>
      <p:sp>
        <p:nvSpPr>
          <p:cNvPr id="679946" name="Text Box 10"/>
          <p:cNvSpPr txBox="1">
            <a:spLocks noChangeArrowheads="1"/>
          </p:cNvSpPr>
          <p:nvPr/>
        </p:nvSpPr>
        <p:spPr bwMode="auto">
          <a:xfrm>
            <a:off x="252413" y="5010150"/>
            <a:ext cx="4022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b="1" i="1">
                <a:solidFill>
                  <a:srgbClr val="0085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Accounting</a:t>
            </a:r>
          </a:p>
          <a:p>
            <a:pPr algn="l" eaLnBrk="1" hangingPunct="1"/>
            <a:r>
              <a:rPr lang="en-US" sz="1000" b="1" i="1">
                <a:solidFill>
                  <a:srgbClr val="008000"/>
                </a:solidFill>
                <a:cs typeface="Arial" pitchFamily="34" charset="0"/>
              </a:rPr>
              <a:t>throughput accounting – link to lean – process mapping – product family costing – direct costing statements – material costing – reconciliation to GAAP – lean shop floor reporting</a:t>
            </a:r>
            <a:endParaRPr lang="en-US" sz="18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4532313" y="2930525"/>
            <a:ext cx="3816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Warehouse/Logistics</a:t>
            </a:r>
            <a:endParaRPr lang="en-US" sz="1800" b="1" i="1">
              <a:solidFill>
                <a:srgbClr val="CC6600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CC6600"/>
                </a:solidFill>
                <a:cs typeface="Arial" pitchFamily="34" charset="0"/>
              </a:rPr>
              <a:t>shipping and receiving operations – inventory accuracy – component and material delivery systems – warehouse productivity – storage management and optimization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4492625" y="5511800"/>
            <a:ext cx="4149725" cy="671513"/>
          </a:xfrm>
          <a:prstGeom prst="rect">
            <a:avLst/>
          </a:prstGeom>
          <a:noFill/>
          <a:ln w="253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i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Lean Software Development</a:t>
            </a:r>
            <a:endParaRPr lang="en-US" sz="1000" b="1" i="1">
              <a:solidFill>
                <a:srgbClr val="CC00CC"/>
              </a:solidFill>
              <a:cs typeface="Arial" pitchFamily="34" charset="0"/>
            </a:endParaRPr>
          </a:p>
          <a:p>
            <a:pPr algn="l"/>
            <a:r>
              <a:rPr lang="en-US" sz="1000" b="1" i="1">
                <a:solidFill>
                  <a:srgbClr val="CC00CC"/>
                </a:solidFill>
                <a:cs typeface="Arial" pitchFamily="34" charset="0"/>
              </a:rPr>
              <a:t>requirement management – test development – refactoring – set-based design – team empowerment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53C8-34EF-4FD9-8E4A-482297230E0D}" type="slidenum">
              <a:rPr lang="en-US"/>
              <a:pPr/>
              <a:t>12</a:t>
            </a:fld>
            <a:endParaRPr lang="en-US"/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40067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DB3F47FE-200D-488C-B54E-C2207D24B8AE}" type="slidenum">
              <a:rPr lang="fr-CA" sz="800">
                <a:solidFill>
                  <a:schemeClr val="bg1"/>
                </a:solidFill>
              </a:rPr>
              <a:pPr algn="r" eaLnBrk="1" hangingPunct="1"/>
              <a:t>12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40068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38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40069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5950" y="1809750"/>
            <a:ext cx="5456238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Tombé sept fois, se relever huit. »</a:t>
            </a:r>
          </a:p>
          <a:p>
            <a:pPr algn="l" eaLnBrk="1" hangingPunct="1"/>
            <a:endParaRPr lang="fr-CA" sz="14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Ancien proverbe japonais</a:t>
            </a:r>
          </a:p>
        </p:txBody>
      </p:sp>
      <p:sp>
        <p:nvSpPr>
          <p:cNvPr id="1240070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Philosophie 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d’amélioration continue</a:t>
            </a:r>
          </a:p>
        </p:txBody>
      </p:sp>
      <p:sp>
        <p:nvSpPr>
          <p:cNvPr id="1240071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1238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Vision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long terme</a:t>
            </a:r>
          </a:p>
        </p:txBody>
      </p:sp>
      <p:sp>
        <p:nvSpPr>
          <p:cNvPr id="1240072" name="Rectangle à coins arrondis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25813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Planification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flexible / agile</a:t>
            </a:r>
          </a:p>
        </p:txBody>
      </p:sp>
      <p:sp>
        <p:nvSpPr>
          <p:cNvPr id="1240073" name="Rectangle à coins arrondis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5775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Orienté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processus</a:t>
            </a:r>
          </a:p>
        </p:txBody>
      </p:sp>
      <p:sp>
        <p:nvSpPr>
          <p:cNvPr id="1240074" name="Rectangle à coins arrondis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24225" y="52546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Sentiment du défi</a:t>
            </a:r>
          </a:p>
        </p:txBody>
      </p:sp>
      <p:cxnSp>
        <p:nvCxnSpPr>
          <p:cNvPr id="1240075" name="AutoShape 11"/>
          <p:cNvCxnSpPr>
            <a:cxnSpLocks noChangeShapeType="1"/>
            <a:stCxn id="1240068" idx="3"/>
            <a:endCxn id="1240069" idx="1"/>
          </p:cNvCxnSpPr>
          <p:nvPr>
            <p:custDataLst>
              <p:tags r:id="rId10"/>
            </p:custDataLst>
          </p:nvPr>
        </p:nvCxnSpPr>
        <p:spPr bwMode="auto">
          <a:xfrm>
            <a:off x="2460625" y="2274888"/>
            <a:ext cx="6953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0076" name="AutoShape 12"/>
          <p:cNvCxnSpPr>
            <a:cxnSpLocks noChangeShapeType="1"/>
            <a:stCxn id="1240068" idx="2"/>
            <a:endCxn id="1240070" idx="0"/>
          </p:cNvCxnSpPr>
          <p:nvPr>
            <p:custDataLst>
              <p:tags r:id="rId11"/>
            </p:custDataLst>
          </p:nvPr>
        </p:nvCxnSpPr>
        <p:spPr bwMode="auto">
          <a:xfrm>
            <a:off x="1701800" y="2867025"/>
            <a:ext cx="1588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0077" name="AutoShape 13"/>
          <p:cNvCxnSpPr>
            <a:cxnSpLocks noChangeShapeType="1"/>
            <a:stCxn id="1240070" idx="2"/>
            <a:endCxn id="1240071" idx="0"/>
          </p:cNvCxnSpPr>
          <p:nvPr>
            <p:custDataLst>
              <p:tags r:id="rId12"/>
            </p:custDataLst>
          </p:nvPr>
        </p:nvCxnSpPr>
        <p:spPr bwMode="auto">
          <a:xfrm>
            <a:off x="1703388" y="3783013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0078" name="AutoShape 14"/>
          <p:cNvCxnSpPr>
            <a:cxnSpLocks noChangeShapeType="1"/>
            <a:stCxn id="1240071" idx="3"/>
            <a:endCxn id="1240072" idx="1"/>
          </p:cNvCxnSpPr>
          <p:nvPr>
            <p:custDataLst>
              <p:tags r:id="rId13"/>
            </p:custDataLst>
          </p:nvPr>
        </p:nvCxnSpPr>
        <p:spPr bwMode="auto">
          <a:xfrm>
            <a:off x="2395538" y="46180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0079" name="AutoShape 15"/>
          <p:cNvCxnSpPr>
            <a:cxnSpLocks noChangeShapeType="1"/>
            <a:stCxn id="1240072" idx="3"/>
            <a:endCxn id="1240073" idx="1"/>
          </p:cNvCxnSpPr>
          <p:nvPr>
            <p:custDataLst>
              <p:tags r:id="rId14"/>
            </p:custDataLst>
          </p:nvPr>
        </p:nvCxnSpPr>
        <p:spPr bwMode="auto">
          <a:xfrm>
            <a:off x="4710113" y="4618038"/>
            <a:ext cx="8556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0080" name="AutoShape 16"/>
          <p:cNvCxnSpPr>
            <a:cxnSpLocks noChangeShapeType="1"/>
            <a:stCxn id="1240072" idx="2"/>
            <a:endCxn id="1240074" idx="0"/>
          </p:cNvCxnSpPr>
          <p:nvPr>
            <p:custDataLst>
              <p:tags r:id="rId15"/>
            </p:custDataLst>
          </p:nvPr>
        </p:nvCxnSpPr>
        <p:spPr bwMode="auto">
          <a:xfrm flipH="1">
            <a:off x="4016375" y="5084763"/>
            <a:ext cx="1588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896D-30BC-4CAD-ADC1-D95D25BC5C39}" type="slidenum">
              <a:rPr lang="en-US"/>
              <a:pPr/>
              <a:t>13</a:t>
            </a:fld>
            <a:endParaRPr lang="en-US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42115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77004793-63A3-48EA-B291-FAEF0D189275}" type="slidenum">
              <a:rPr lang="fr-CA" sz="800">
                <a:solidFill>
                  <a:schemeClr val="bg1"/>
                </a:solidFill>
              </a:rPr>
              <a:pPr algn="r" eaLnBrk="1" hangingPunct="1"/>
              <a:t>13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42116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38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42117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5950" y="1809750"/>
            <a:ext cx="5456238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Tombé sept fois, se relever huit. »</a:t>
            </a:r>
          </a:p>
          <a:p>
            <a:pPr algn="l" eaLnBrk="1" hangingPunct="1"/>
            <a:endParaRPr lang="fr-CA" sz="14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Ancien proverbe japonais</a:t>
            </a:r>
          </a:p>
        </p:txBody>
      </p:sp>
      <p:sp>
        <p:nvSpPr>
          <p:cNvPr id="1242118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Philosophie</a:t>
            </a:r>
          </a:p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(Long terme)</a:t>
            </a:r>
          </a:p>
        </p:txBody>
      </p:sp>
      <p:sp>
        <p:nvSpPr>
          <p:cNvPr id="1242119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1238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Principes de gestion</a:t>
            </a:r>
          </a:p>
        </p:txBody>
      </p:sp>
      <p:cxnSp>
        <p:nvCxnSpPr>
          <p:cNvPr id="1242120" name="AutoShape 8"/>
          <p:cNvCxnSpPr>
            <a:cxnSpLocks noChangeShapeType="1"/>
            <a:stCxn id="1242116" idx="3"/>
            <a:endCxn id="1242117" idx="1"/>
          </p:cNvCxnSpPr>
          <p:nvPr>
            <p:custDataLst>
              <p:tags r:id="rId7"/>
            </p:custDataLst>
          </p:nvPr>
        </p:nvCxnSpPr>
        <p:spPr bwMode="auto">
          <a:xfrm>
            <a:off x="2460625" y="2274888"/>
            <a:ext cx="6953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2121" name="AutoShape 9"/>
          <p:cNvCxnSpPr>
            <a:cxnSpLocks noChangeShapeType="1"/>
            <a:stCxn id="1242116" idx="2"/>
            <a:endCxn id="1242118" idx="0"/>
          </p:cNvCxnSpPr>
          <p:nvPr>
            <p:custDataLst>
              <p:tags r:id="rId8"/>
            </p:custDataLst>
          </p:nvPr>
        </p:nvCxnSpPr>
        <p:spPr bwMode="auto">
          <a:xfrm>
            <a:off x="1701800" y="2867025"/>
            <a:ext cx="1588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2122" name="AutoShape 10"/>
          <p:cNvCxnSpPr>
            <a:cxnSpLocks noChangeShapeType="1"/>
            <a:stCxn id="1242118" idx="2"/>
            <a:endCxn id="1242119" idx="0"/>
          </p:cNvCxnSpPr>
          <p:nvPr>
            <p:custDataLst>
              <p:tags r:id="rId9"/>
            </p:custDataLst>
          </p:nvPr>
        </p:nvCxnSpPr>
        <p:spPr bwMode="auto">
          <a:xfrm>
            <a:off x="1703388" y="3783013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2123" name="AutoShape 11"/>
          <p:cNvCxnSpPr>
            <a:cxnSpLocks noChangeShapeType="1"/>
            <a:stCxn id="1242119" idx="3"/>
          </p:cNvCxnSpPr>
          <p:nvPr>
            <p:custDataLst>
              <p:tags r:id="rId10"/>
            </p:custDataLst>
          </p:nvPr>
        </p:nvCxnSpPr>
        <p:spPr bwMode="auto">
          <a:xfrm>
            <a:off x="2395538" y="46180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42124" name="Rectangle à coins arrondis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57550" y="3103563"/>
            <a:ext cx="4940300" cy="2828925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Baser la prise de décision sur une philosophie à long terme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Créer des processus qui permettent de mettre les problèmes en évidence rapidement 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Utiliser le « flux tiré » pour éviter la surproduction 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Niveler la production (heijunka) 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Intégrer à la culture la nécessité d’arrêter la production dès l’émergence d’un problème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La standardisation des tâches est la base de l’amélioration continue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400">
                <a:solidFill>
                  <a:schemeClr val="tx1"/>
                </a:solidFill>
              </a:rPr>
              <a:t>Utiliser des contrôles visuels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E2581-6753-4018-96CC-36CD7357DF20}" type="slidenum">
              <a:rPr lang="en-US"/>
              <a:pPr/>
              <a:t>14</a:t>
            </a:fld>
            <a:endParaRPr lang="en-US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44163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E62FEDD5-4DA7-4212-A939-FC6DC2B39F1A}" type="slidenum">
              <a:rPr lang="fr-CA" sz="800">
                <a:solidFill>
                  <a:schemeClr val="bg1"/>
                </a:solidFill>
              </a:rPr>
              <a:pPr algn="r" eaLnBrk="1" hangingPunct="1"/>
              <a:t>14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44164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38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44165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5950" y="1809750"/>
            <a:ext cx="5456238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Tombé sept fois, se relever huit. »</a:t>
            </a:r>
          </a:p>
          <a:p>
            <a:pPr algn="l" eaLnBrk="1" hangingPunct="1"/>
            <a:endParaRPr lang="fr-CA" sz="20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Ancien proverbe japonais</a:t>
            </a:r>
          </a:p>
        </p:txBody>
      </p:sp>
      <p:sp>
        <p:nvSpPr>
          <p:cNvPr id="1244166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Philosophie</a:t>
            </a:r>
          </a:p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(Long terme)</a:t>
            </a:r>
          </a:p>
        </p:txBody>
      </p:sp>
      <p:sp>
        <p:nvSpPr>
          <p:cNvPr id="1244167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1238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Principes de gestion</a:t>
            </a:r>
          </a:p>
        </p:txBody>
      </p:sp>
      <p:cxnSp>
        <p:nvCxnSpPr>
          <p:cNvPr id="1244168" name="AutoShape 8"/>
          <p:cNvCxnSpPr>
            <a:cxnSpLocks noChangeShapeType="1"/>
            <a:stCxn id="1244164" idx="3"/>
            <a:endCxn id="1244165" idx="1"/>
          </p:cNvCxnSpPr>
          <p:nvPr>
            <p:custDataLst>
              <p:tags r:id="rId7"/>
            </p:custDataLst>
          </p:nvPr>
        </p:nvCxnSpPr>
        <p:spPr bwMode="auto">
          <a:xfrm>
            <a:off x="2460625" y="2274888"/>
            <a:ext cx="6953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4169" name="AutoShape 9"/>
          <p:cNvCxnSpPr>
            <a:cxnSpLocks noChangeShapeType="1"/>
            <a:stCxn id="1244164" idx="2"/>
            <a:endCxn id="1244166" idx="0"/>
          </p:cNvCxnSpPr>
          <p:nvPr>
            <p:custDataLst>
              <p:tags r:id="rId8"/>
            </p:custDataLst>
          </p:nvPr>
        </p:nvCxnSpPr>
        <p:spPr bwMode="auto">
          <a:xfrm>
            <a:off x="1701800" y="2867025"/>
            <a:ext cx="1588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4170" name="AutoShape 10"/>
          <p:cNvCxnSpPr>
            <a:cxnSpLocks noChangeShapeType="1"/>
            <a:stCxn id="1244166" idx="2"/>
            <a:endCxn id="1244167" idx="0"/>
          </p:cNvCxnSpPr>
          <p:nvPr>
            <p:custDataLst>
              <p:tags r:id="rId9"/>
            </p:custDataLst>
          </p:nvPr>
        </p:nvCxnSpPr>
        <p:spPr bwMode="auto">
          <a:xfrm>
            <a:off x="1703388" y="3783013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4171" name="AutoShape 11"/>
          <p:cNvCxnSpPr>
            <a:cxnSpLocks noChangeShapeType="1"/>
            <a:stCxn id="1244167" idx="3"/>
          </p:cNvCxnSpPr>
          <p:nvPr>
            <p:custDataLst>
              <p:tags r:id="rId10"/>
            </p:custDataLst>
          </p:nvPr>
        </p:nvCxnSpPr>
        <p:spPr bwMode="auto">
          <a:xfrm>
            <a:off x="2395538" y="46180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44172" name="Rectangle à coins arrondis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57550" y="3103563"/>
            <a:ext cx="4940300" cy="3254395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Ne mettre au service du personnel et des processus que des technologies éprouvées 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Former des leaders qui connaissent à fond le travail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Développer des gens et des équipes de travail exceptionnels qui embrassent la philosophie de l’organisation 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Respecter son réseau étendu de partenaires et de fournisseurs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Aller soi-même sur les lieux (</a:t>
            </a:r>
            <a:r>
              <a:rPr lang="fr-CA" sz="1400" dirty="0" err="1">
                <a:solidFill>
                  <a:schemeClr val="tx1"/>
                </a:solidFill>
              </a:rPr>
              <a:t>genshi</a:t>
            </a:r>
            <a:r>
              <a:rPr lang="fr-CA" sz="1400" dirty="0">
                <a:solidFill>
                  <a:schemeClr val="tx1"/>
                </a:solidFill>
              </a:rPr>
              <a:t> </a:t>
            </a:r>
            <a:r>
              <a:rPr lang="fr-CA" sz="1400" dirty="0" err="1">
                <a:solidFill>
                  <a:schemeClr val="tx1"/>
                </a:solidFill>
              </a:rPr>
              <a:t>genbutsu</a:t>
            </a:r>
            <a:r>
              <a:rPr lang="fr-CA" sz="1400" dirty="0">
                <a:solidFill>
                  <a:schemeClr val="tx1"/>
                </a:solidFill>
              </a:rPr>
              <a:t>) 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Prendre les décisions lentement par consensus. Mettre rapidement en place les solutions choisies </a:t>
            </a:r>
          </a:p>
          <a:p>
            <a:pPr marL="228600" indent="-228600" algn="l" eaLnBrk="1" hangingPunct="1">
              <a:buFontTx/>
              <a:buAutoNum type="arabicPeriod" startAt="8"/>
            </a:pPr>
            <a:r>
              <a:rPr lang="fr-CA" sz="1400" dirty="0">
                <a:solidFill>
                  <a:schemeClr val="tx1"/>
                </a:solidFill>
              </a:rPr>
              <a:t>Devenir une organisation qui apprend grâce à la réflexion continue «</a:t>
            </a:r>
            <a:r>
              <a:rPr lang="fr-CA" sz="1400" dirty="0" err="1">
                <a:solidFill>
                  <a:schemeClr val="tx1"/>
                </a:solidFill>
              </a:rPr>
              <a:t>hansei</a:t>
            </a:r>
            <a:r>
              <a:rPr lang="fr-CA" sz="1400" dirty="0">
                <a:solidFill>
                  <a:schemeClr val="tx1"/>
                </a:solidFill>
              </a:rPr>
              <a:t>» et l’amélioration continue «</a:t>
            </a:r>
            <a:r>
              <a:rPr lang="fr-CA" sz="1400" dirty="0" err="1">
                <a:solidFill>
                  <a:schemeClr val="tx1"/>
                </a:solidFill>
              </a:rPr>
              <a:t>kaizen</a:t>
            </a:r>
            <a:r>
              <a:rPr lang="fr-CA" sz="1400" dirty="0">
                <a:solidFill>
                  <a:schemeClr val="tx1"/>
                </a:solidFill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024A2-4859-4EF0-9FC9-3745E8555246}" type="slidenum">
              <a:rPr lang="en-US"/>
              <a:pPr/>
              <a:t>15</a:t>
            </a:fld>
            <a:endParaRPr lang="en-US"/>
          </a:p>
        </p:txBody>
      </p:sp>
      <p:sp>
        <p:nvSpPr>
          <p:cNvPr id="124621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46211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25452A1E-7AD3-4B59-8E21-E882360D93BF}" type="slidenum">
              <a:rPr lang="fr-CA" sz="800">
                <a:solidFill>
                  <a:schemeClr val="bg1"/>
                </a:solidFill>
              </a:rPr>
              <a:pPr algn="r" eaLnBrk="1" hangingPunct="1"/>
              <a:t>15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46212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38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46213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5950" y="1809750"/>
            <a:ext cx="5456238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Tombé sept fois, se relever huit. »</a:t>
            </a:r>
          </a:p>
          <a:p>
            <a:pPr algn="l" eaLnBrk="1" hangingPunct="1"/>
            <a:endParaRPr lang="fr-CA" sz="20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Ancien proverbe japonais</a:t>
            </a:r>
          </a:p>
        </p:txBody>
      </p:sp>
      <p:sp>
        <p:nvSpPr>
          <p:cNvPr id="1246214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Philosophie</a:t>
            </a:r>
          </a:p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(Long terme)</a:t>
            </a:r>
          </a:p>
        </p:txBody>
      </p:sp>
      <p:sp>
        <p:nvSpPr>
          <p:cNvPr id="1246215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11238" y="4149725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Principes de production / opération</a:t>
            </a:r>
          </a:p>
        </p:txBody>
      </p:sp>
      <p:cxnSp>
        <p:nvCxnSpPr>
          <p:cNvPr id="1246216" name="AutoShape 8"/>
          <p:cNvCxnSpPr>
            <a:cxnSpLocks noChangeShapeType="1"/>
            <a:stCxn id="1246212" idx="3"/>
            <a:endCxn id="1246213" idx="1"/>
          </p:cNvCxnSpPr>
          <p:nvPr>
            <p:custDataLst>
              <p:tags r:id="rId7"/>
            </p:custDataLst>
          </p:nvPr>
        </p:nvCxnSpPr>
        <p:spPr bwMode="auto">
          <a:xfrm>
            <a:off x="2460625" y="2274888"/>
            <a:ext cx="6953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6217" name="AutoShape 9"/>
          <p:cNvCxnSpPr>
            <a:cxnSpLocks noChangeShapeType="1"/>
            <a:stCxn id="1246212" idx="2"/>
            <a:endCxn id="1246214" idx="0"/>
          </p:cNvCxnSpPr>
          <p:nvPr>
            <p:custDataLst>
              <p:tags r:id="rId8"/>
            </p:custDataLst>
          </p:nvPr>
        </p:nvCxnSpPr>
        <p:spPr bwMode="auto">
          <a:xfrm>
            <a:off x="1701800" y="2867025"/>
            <a:ext cx="1588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6218" name="AutoShape 10"/>
          <p:cNvCxnSpPr>
            <a:cxnSpLocks noChangeShapeType="1"/>
            <a:stCxn id="1246214" idx="2"/>
            <a:endCxn id="1246215" idx="0"/>
          </p:cNvCxnSpPr>
          <p:nvPr>
            <p:custDataLst>
              <p:tags r:id="rId9"/>
            </p:custDataLst>
          </p:nvPr>
        </p:nvCxnSpPr>
        <p:spPr bwMode="auto">
          <a:xfrm>
            <a:off x="1703388" y="3783013"/>
            <a:ext cx="0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6219" name="AutoShape 11"/>
          <p:cNvCxnSpPr>
            <a:cxnSpLocks noChangeShapeType="1"/>
            <a:stCxn id="1246215" idx="3"/>
          </p:cNvCxnSpPr>
          <p:nvPr>
            <p:custDataLst>
              <p:tags r:id="rId10"/>
            </p:custDataLst>
          </p:nvPr>
        </p:nvCxnSpPr>
        <p:spPr bwMode="auto">
          <a:xfrm>
            <a:off x="2395538" y="46180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46220" name="Rectangle à coins arrondis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57550" y="3103563"/>
            <a:ext cx="4940300" cy="2828925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28600" indent="-228600" algn="l" eaLnBrk="1" hangingPunct="1">
              <a:buFontTx/>
              <a:buAutoNum type="arabicPeriod"/>
            </a:pPr>
            <a:r>
              <a:rPr lang="fr-CA" sz="1700" b="1">
                <a:solidFill>
                  <a:schemeClr val="tx1"/>
                </a:solidFill>
              </a:rPr>
              <a:t>Définir la valeur selon le client</a:t>
            </a:r>
          </a:p>
          <a:p>
            <a:pPr marL="228600" indent="-228600" algn="l" eaLnBrk="1" hangingPunct="1">
              <a:buFontTx/>
              <a:buAutoNum type="arabicPeriod"/>
            </a:pPr>
            <a:endParaRPr lang="fr-CA" sz="1700" b="1">
              <a:solidFill>
                <a:schemeClr val="tx1"/>
              </a:solidFill>
            </a:endParaRP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700" b="1">
                <a:solidFill>
                  <a:schemeClr val="tx1"/>
                </a:solidFill>
              </a:rPr>
              <a:t>Identifier la chaine de valeur (le processus)</a:t>
            </a:r>
          </a:p>
          <a:p>
            <a:pPr marL="228600" indent="-228600" algn="l" eaLnBrk="1" hangingPunct="1">
              <a:buFontTx/>
              <a:buAutoNum type="arabicPeriod"/>
            </a:pPr>
            <a:endParaRPr lang="fr-CA" sz="1700" b="1">
              <a:solidFill>
                <a:schemeClr val="tx1"/>
              </a:solidFill>
            </a:endParaRP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700" b="1">
                <a:solidFill>
                  <a:schemeClr val="tx1"/>
                </a:solidFill>
              </a:rPr>
              <a:t>Créer un processus en flot continu</a:t>
            </a:r>
          </a:p>
          <a:p>
            <a:pPr marL="228600" indent="-228600" algn="l" eaLnBrk="1" hangingPunct="1">
              <a:buFontTx/>
              <a:buAutoNum type="arabicPeriod"/>
            </a:pPr>
            <a:endParaRPr lang="fr-CA" sz="1700" b="1">
              <a:solidFill>
                <a:schemeClr val="tx1"/>
              </a:solidFill>
            </a:endParaRP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700" b="1">
                <a:solidFill>
                  <a:schemeClr val="tx1"/>
                </a:solidFill>
              </a:rPr>
              <a:t>Selon la demande du client</a:t>
            </a:r>
          </a:p>
          <a:p>
            <a:pPr marL="228600" indent="-228600" algn="l" eaLnBrk="1" hangingPunct="1">
              <a:buFontTx/>
              <a:buAutoNum type="arabicPeriod"/>
            </a:pPr>
            <a:endParaRPr lang="fr-CA" sz="1700" b="1">
              <a:solidFill>
                <a:schemeClr val="tx1"/>
              </a:solidFill>
            </a:endParaRP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700" b="1">
                <a:solidFill>
                  <a:schemeClr val="tx1"/>
                </a:solidFill>
              </a:rPr>
              <a:t>Avec un objectif de perfection </a:t>
            </a:r>
            <a:endParaRPr lang="fr-CA" sz="1700">
              <a:solidFill>
                <a:schemeClr val="tx1"/>
              </a:solidFill>
            </a:endParaRPr>
          </a:p>
        </p:txBody>
      </p:sp>
      <p:sp>
        <p:nvSpPr>
          <p:cNvPr id="1246221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3763" y="6145213"/>
            <a:ext cx="281622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James Womack, Lean Enterprise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164EA-E0AD-4644-A6E1-FEE60DBECDCB}" type="slidenum">
              <a:rPr lang="en-US"/>
              <a:pPr/>
              <a:t>16</a:t>
            </a:fld>
            <a:endParaRPr lang="en-US"/>
          </a:p>
        </p:txBody>
      </p:sp>
      <p:pic>
        <p:nvPicPr>
          <p:cNvPr id="1272834" name="Picture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0713" y="3305175"/>
            <a:ext cx="444023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2835" name="Rectangle 105"/>
          <p:cNvSpPr>
            <a:spLocks noChangeArrowheads="1"/>
          </p:cNvSpPr>
          <p:nvPr/>
        </p:nvSpPr>
        <p:spPr bwMode="auto">
          <a:xfrm>
            <a:off x="3038475" y="1463675"/>
            <a:ext cx="635000" cy="166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836" name="Rectangle 103"/>
          <p:cNvSpPr>
            <a:spLocks noChangeArrowheads="1"/>
          </p:cNvSpPr>
          <p:nvPr/>
        </p:nvSpPr>
        <p:spPr bwMode="auto">
          <a:xfrm>
            <a:off x="3038475" y="2987675"/>
            <a:ext cx="635000" cy="1663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837" name="AutoShape 98"/>
          <p:cNvSpPr>
            <a:spLocks noChangeArrowheads="1"/>
          </p:cNvSpPr>
          <p:nvPr/>
        </p:nvSpPr>
        <p:spPr bwMode="auto">
          <a:xfrm flipV="1">
            <a:off x="3041650" y="4556125"/>
            <a:ext cx="1104900" cy="1143000"/>
          </a:xfrm>
          <a:custGeom>
            <a:avLst/>
            <a:gdLst>
              <a:gd name="T0" fmla="*/ 867705 w 21600"/>
              <a:gd name="T1" fmla="*/ 0 h 21600"/>
              <a:gd name="T2" fmla="*/ 867705 w 21600"/>
              <a:gd name="T3" fmla="*/ 643361 h 21600"/>
              <a:gd name="T4" fmla="*/ 317863 w 21600"/>
              <a:gd name="T5" fmla="*/ 1143000 h 21600"/>
              <a:gd name="T6" fmla="*/ 1104900 w 21600"/>
              <a:gd name="T7" fmla="*/ 321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0 h 21600"/>
              <a:gd name="T14" fmla="*/ 16963 w 21600"/>
              <a:gd name="T15" fmla="*/ 121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963" y="0"/>
                </a:lnTo>
                <a:lnTo>
                  <a:pt x="12427" y="0"/>
                </a:lnTo>
                <a:cubicBezTo>
                  <a:pt x="5564" y="0"/>
                  <a:pt x="0" y="5443"/>
                  <a:pt x="0" y="12158"/>
                </a:cubicBezTo>
                <a:lnTo>
                  <a:pt x="0" y="21600"/>
                </a:lnTo>
                <a:lnTo>
                  <a:pt x="12427" y="21600"/>
                </a:lnTo>
                <a:lnTo>
                  <a:pt x="12427" y="12158"/>
                </a:lnTo>
                <a:cubicBezTo>
                  <a:pt x="12427" y="12158"/>
                  <a:pt x="12427" y="12158"/>
                  <a:pt x="12427" y="12158"/>
                </a:cubicBezTo>
                <a:lnTo>
                  <a:pt x="16963" y="121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8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fr-CA" dirty="0"/>
              <a:t>Le Lean Six Sigma</a:t>
            </a:r>
            <a:br>
              <a:rPr lang="fr-CA" dirty="0"/>
            </a:br>
            <a:r>
              <a:rPr lang="fr-CA" sz="1800" dirty="0"/>
              <a:t>La méthodologie de transformation d’affaires la plus respectée</a:t>
            </a:r>
          </a:p>
        </p:txBody>
      </p:sp>
      <p:grpSp>
        <p:nvGrpSpPr>
          <p:cNvPr id="12" name="Group 168"/>
          <p:cNvGrpSpPr>
            <a:grpSpLocks noChangeAspect="1"/>
          </p:cNvGrpSpPr>
          <p:nvPr/>
        </p:nvGrpSpPr>
        <p:grpSpPr bwMode="auto">
          <a:xfrm>
            <a:off x="5462588" y="1262063"/>
            <a:ext cx="1990725" cy="925512"/>
            <a:chOff x="3441" y="966"/>
            <a:chExt cx="1575" cy="650"/>
          </a:xfrm>
        </p:grpSpPr>
        <p:sp>
          <p:nvSpPr>
            <p:cNvPr id="2" name="Rectangle à coins arrondis 7"/>
            <p:cNvSpPr/>
            <p:nvPr/>
          </p:nvSpPr>
          <p:spPr>
            <a:xfrm>
              <a:off x="3584" y="968"/>
              <a:ext cx="1432" cy="64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fr-CA" sz="3200" b="1">
                  <a:solidFill>
                    <a:srgbClr val="FFFFFF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" name="Rectangle à coins arrondis 8"/>
            <p:cNvSpPr/>
            <p:nvPr/>
          </p:nvSpPr>
          <p:spPr>
            <a:xfrm>
              <a:off x="3441" y="966"/>
              <a:ext cx="1302" cy="6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fr-CA" sz="1800" dirty="0"/>
            </a:p>
          </p:txBody>
        </p:sp>
        <p:grpSp>
          <p:nvGrpSpPr>
            <p:cNvPr id="13" name="Group 16"/>
            <p:cNvGrpSpPr>
              <a:grpSpLocks noChangeAspect="1"/>
            </p:cNvGrpSpPr>
            <p:nvPr/>
          </p:nvGrpSpPr>
          <p:grpSpPr bwMode="auto">
            <a:xfrm>
              <a:off x="4417" y="1027"/>
              <a:ext cx="217" cy="218"/>
              <a:chOff x="2712" y="2608"/>
              <a:chExt cx="744" cy="752"/>
            </a:xfrm>
          </p:grpSpPr>
          <p:sp>
            <p:nvSpPr>
              <p:cNvPr id="1272843" name="Oval 15"/>
              <p:cNvSpPr>
                <a:spLocks noChangeAspect="1" noChangeArrowheads="1"/>
              </p:cNvSpPr>
              <p:nvPr/>
            </p:nvSpPr>
            <p:spPr bwMode="auto">
              <a:xfrm>
                <a:off x="2712" y="2608"/>
                <a:ext cx="744" cy="7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fr-CA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3"/>
              <p:cNvGrpSpPr>
                <a:grpSpLocks noChangeAspect="1"/>
              </p:cNvGrpSpPr>
              <p:nvPr/>
            </p:nvGrpSpPr>
            <p:grpSpPr bwMode="auto">
              <a:xfrm>
                <a:off x="2878" y="2718"/>
                <a:ext cx="172" cy="515"/>
                <a:chOff x="4077" y="3215"/>
                <a:chExt cx="172" cy="515"/>
              </a:xfrm>
            </p:grpSpPr>
            <p:sp>
              <p:nvSpPr>
                <p:cNvPr id="1272845" name="Freeform 4"/>
                <p:cNvSpPr>
                  <a:spLocks noChangeAspect="1"/>
                </p:cNvSpPr>
                <p:nvPr/>
              </p:nvSpPr>
              <p:spPr bwMode="auto">
                <a:xfrm>
                  <a:off x="4077" y="3215"/>
                  <a:ext cx="172" cy="515"/>
                </a:xfrm>
                <a:custGeom>
                  <a:avLst/>
                  <a:gdLst>
                    <a:gd name="T0" fmla="*/ 42 w 136"/>
                    <a:gd name="T1" fmla="*/ 610 h 407"/>
                    <a:gd name="T2" fmla="*/ 49 w 136"/>
                    <a:gd name="T3" fmla="*/ 318 h 407"/>
                    <a:gd name="T4" fmla="*/ 59 w 136"/>
                    <a:gd name="T5" fmla="*/ 245 h 407"/>
                    <a:gd name="T6" fmla="*/ 35 w 136"/>
                    <a:gd name="T7" fmla="*/ 245 h 407"/>
                    <a:gd name="T8" fmla="*/ 19 w 136"/>
                    <a:gd name="T9" fmla="*/ 351 h 407"/>
                    <a:gd name="T10" fmla="*/ 8 w 136"/>
                    <a:gd name="T11" fmla="*/ 378 h 407"/>
                    <a:gd name="T12" fmla="*/ 1 w 136"/>
                    <a:gd name="T13" fmla="*/ 326 h 407"/>
                    <a:gd name="T14" fmla="*/ 23 w 136"/>
                    <a:gd name="T15" fmla="*/ 156 h 407"/>
                    <a:gd name="T16" fmla="*/ 85 w 136"/>
                    <a:gd name="T17" fmla="*/ 127 h 407"/>
                    <a:gd name="T18" fmla="*/ 75 w 136"/>
                    <a:gd name="T19" fmla="*/ 86 h 407"/>
                    <a:gd name="T20" fmla="*/ 72 w 136"/>
                    <a:gd name="T21" fmla="*/ 30 h 407"/>
                    <a:gd name="T22" fmla="*/ 107 w 136"/>
                    <a:gd name="T23" fmla="*/ 0 h 407"/>
                    <a:gd name="T24" fmla="*/ 149 w 136"/>
                    <a:gd name="T25" fmla="*/ 25 h 407"/>
                    <a:gd name="T26" fmla="*/ 149 w 136"/>
                    <a:gd name="T27" fmla="*/ 78 h 407"/>
                    <a:gd name="T28" fmla="*/ 133 w 136"/>
                    <a:gd name="T29" fmla="*/ 114 h 407"/>
                    <a:gd name="T30" fmla="*/ 175 w 136"/>
                    <a:gd name="T31" fmla="*/ 137 h 407"/>
                    <a:gd name="T32" fmla="*/ 210 w 136"/>
                    <a:gd name="T33" fmla="*/ 204 h 407"/>
                    <a:gd name="T34" fmla="*/ 214 w 136"/>
                    <a:gd name="T35" fmla="*/ 280 h 407"/>
                    <a:gd name="T36" fmla="*/ 210 w 136"/>
                    <a:gd name="T37" fmla="*/ 328 h 407"/>
                    <a:gd name="T38" fmla="*/ 201 w 136"/>
                    <a:gd name="T39" fmla="*/ 358 h 407"/>
                    <a:gd name="T40" fmla="*/ 182 w 136"/>
                    <a:gd name="T41" fmla="*/ 339 h 407"/>
                    <a:gd name="T42" fmla="*/ 192 w 136"/>
                    <a:gd name="T43" fmla="*/ 271 h 407"/>
                    <a:gd name="T44" fmla="*/ 182 w 136"/>
                    <a:gd name="T45" fmla="*/ 234 h 407"/>
                    <a:gd name="T46" fmla="*/ 156 w 136"/>
                    <a:gd name="T47" fmla="*/ 242 h 407"/>
                    <a:gd name="T48" fmla="*/ 171 w 136"/>
                    <a:gd name="T49" fmla="*/ 382 h 407"/>
                    <a:gd name="T50" fmla="*/ 186 w 136"/>
                    <a:gd name="T51" fmla="*/ 526 h 407"/>
                    <a:gd name="T52" fmla="*/ 193 w 136"/>
                    <a:gd name="T53" fmla="*/ 650 h 407"/>
                    <a:gd name="T54" fmla="*/ 159 w 136"/>
                    <a:gd name="T55" fmla="*/ 624 h 407"/>
                    <a:gd name="T56" fmla="*/ 128 w 136"/>
                    <a:gd name="T57" fmla="*/ 461 h 407"/>
                    <a:gd name="T58" fmla="*/ 105 w 136"/>
                    <a:gd name="T59" fmla="*/ 413 h 407"/>
                    <a:gd name="T60" fmla="*/ 85 w 136"/>
                    <a:gd name="T61" fmla="*/ 537 h 407"/>
                    <a:gd name="T62" fmla="*/ 66 w 136"/>
                    <a:gd name="T63" fmla="*/ 652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407"/>
                    <a:gd name="T98" fmla="*/ 136 w 136"/>
                    <a:gd name="T99" fmla="*/ 407 h 40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407">
                      <a:moveTo>
                        <a:pt x="24" y="407"/>
                      </a:moveTo>
                      <a:lnTo>
                        <a:pt x="26" y="381"/>
                      </a:lnTo>
                      <a:lnTo>
                        <a:pt x="26" y="265"/>
                      </a:lnTo>
                      <a:lnTo>
                        <a:pt x="31" y="198"/>
                      </a:lnTo>
                      <a:lnTo>
                        <a:pt x="39" y="173"/>
                      </a:lnTo>
                      <a:lnTo>
                        <a:pt x="37" y="153"/>
                      </a:lnTo>
                      <a:lnTo>
                        <a:pt x="32" y="130"/>
                      </a:lnTo>
                      <a:lnTo>
                        <a:pt x="22" y="153"/>
                      </a:lnTo>
                      <a:lnTo>
                        <a:pt x="14" y="191"/>
                      </a:lnTo>
                      <a:lnTo>
                        <a:pt x="12" y="219"/>
                      </a:lnTo>
                      <a:lnTo>
                        <a:pt x="6" y="221"/>
                      </a:lnTo>
                      <a:lnTo>
                        <a:pt x="5" y="236"/>
                      </a:lnTo>
                      <a:lnTo>
                        <a:pt x="0" y="235"/>
                      </a:lnTo>
                      <a:lnTo>
                        <a:pt x="1" y="204"/>
                      </a:lnTo>
                      <a:lnTo>
                        <a:pt x="0" y="149"/>
                      </a:lnTo>
                      <a:lnTo>
                        <a:pt x="14" y="97"/>
                      </a:lnTo>
                      <a:lnTo>
                        <a:pt x="25" y="88"/>
                      </a:lnTo>
                      <a:lnTo>
                        <a:pt x="53" y="79"/>
                      </a:lnTo>
                      <a:lnTo>
                        <a:pt x="58" y="63"/>
                      </a:lnTo>
                      <a:lnTo>
                        <a:pt x="47" y="54"/>
                      </a:lnTo>
                      <a:lnTo>
                        <a:pt x="44" y="34"/>
                      </a:lnTo>
                      <a:lnTo>
                        <a:pt x="45" y="19"/>
                      </a:lnTo>
                      <a:lnTo>
                        <a:pt x="55" y="5"/>
                      </a:lnTo>
                      <a:lnTo>
                        <a:pt x="67" y="0"/>
                      </a:lnTo>
                      <a:lnTo>
                        <a:pt x="82" y="1"/>
                      </a:lnTo>
                      <a:lnTo>
                        <a:pt x="93" y="16"/>
                      </a:lnTo>
                      <a:lnTo>
                        <a:pt x="98" y="31"/>
                      </a:lnTo>
                      <a:lnTo>
                        <a:pt x="93" y="49"/>
                      </a:lnTo>
                      <a:lnTo>
                        <a:pt x="84" y="60"/>
                      </a:lnTo>
                      <a:lnTo>
                        <a:pt x="83" y="71"/>
                      </a:lnTo>
                      <a:lnTo>
                        <a:pt x="88" y="79"/>
                      </a:lnTo>
                      <a:lnTo>
                        <a:pt x="109" y="85"/>
                      </a:lnTo>
                      <a:lnTo>
                        <a:pt x="120" y="94"/>
                      </a:lnTo>
                      <a:lnTo>
                        <a:pt x="131" y="127"/>
                      </a:lnTo>
                      <a:lnTo>
                        <a:pt x="136" y="148"/>
                      </a:lnTo>
                      <a:lnTo>
                        <a:pt x="134" y="175"/>
                      </a:lnTo>
                      <a:lnTo>
                        <a:pt x="132" y="191"/>
                      </a:lnTo>
                      <a:lnTo>
                        <a:pt x="131" y="205"/>
                      </a:lnTo>
                      <a:lnTo>
                        <a:pt x="131" y="221"/>
                      </a:lnTo>
                      <a:lnTo>
                        <a:pt x="126" y="224"/>
                      </a:lnTo>
                      <a:lnTo>
                        <a:pt x="123" y="209"/>
                      </a:lnTo>
                      <a:lnTo>
                        <a:pt x="114" y="212"/>
                      </a:lnTo>
                      <a:lnTo>
                        <a:pt x="119" y="200"/>
                      </a:lnTo>
                      <a:lnTo>
                        <a:pt x="120" y="169"/>
                      </a:lnTo>
                      <a:lnTo>
                        <a:pt x="120" y="156"/>
                      </a:lnTo>
                      <a:lnTo>
                        <a:pt x="114" y="146"/>
                      </a:lnTo>
                      <a:lnTo>
                        <a:pt x="103" y="126"/>
                      </a:lnTo>
                      <a:cubicBezTo>
                        <a:pt x="100" y="135"/>
                        <a:pt x="97" y="142"/>
                        <a:pt x="97" y="151"/>
                      </a:cubicBezTo>
                      <a:lnTo>
                        <a:pt x="97" y="168"/>
                      </a:lnTo>
                      <a:lnTo>
                        <a:pt x="107" y="239"/>
                      </a:lnTo>
                      <a:lnTo>
                        <a:pt x="110" y="269"/>
                      </a:lnTo>
                      <a:lnTo>
                        <a:pt x="116" y="329"/>
                      </a:lnTo>
                      <a:lnTo>
                        <a:pt x="120" y="387"/>
                      </a:lnTo>
                      <a:lnTo>
                        <a:pt x="121" y="406"/>
                      </a:lnTo>
                      <a:lnTo>
                        <a:pt x="104" y="406"/>
                      </a:lnTo>
                      <a:lnTo>
                        <a:pt x="100" y="390"/>
                      </a:lnTo>
                      <a:lnTo>
                        <a:pt x="87" y="332"/>
                      </a:lnTo>
                      <a:lnTo>
                        <a:pt x="80" y="288"/>
                      </a:lnTo>
                      <a:lnTo>
                        <a:pt x="73" y="258"/>
                      </a:lnTo>
                      <a:lnTo>
                        <a:pt x="66" y="258"/>
                      </a:lnTo>
                      <a:lnTo>
                        <a:pt x="58" y="302"/>
                      </a:lnTo>
                      <a:lnTo>
                        <a:pt x="53" y="335"/>
                      </a:lnTo>
                      <a:lnTo>
                        <a:pt x="44" y="381"/>
                      </a:lnTo>
                      <a:lnTo>
                        <a:pt x="41" y="407"/>
                      </a:lnTo>
                      <a:lnTo>
                        <a:pt x="24" y="4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46" name="Freeform 5"/>
                <p:cNvSpPr>
                  <a:spLocks noChangeAspect="1"/>
                </p:cNvSpPr>
                <p:nvPr/>
              </p:nvSpPr>
              <p:spPr bwMode="auto">
                <a:xfrm>
                  <a:off x="4141" y="3311"/>
                  <a:ext cx="46" cy="148"/>
                </a:xfrm>
                <a:custGeom>
                  <a:avLst/>
                  <a:gdLst>
                    <a:gd name="T0" fmla="*/ 29 w 39"/>
                    <a:gd name="T1" fmla="*/ 0 h 127"/>
                    <a:gd name="T2" fmla="*/ 8 w 39"/>
                    <a:gd name="T3" fmla="*/ 20 h 127"/>
                    <a:gd name="T4" fmla="*/ 21 w 39"/>
                    <a:gd name="T5" fmla="*/ 34 h 127"/>
                    <a:gd name="T6" fmla="*/ 13 w 39"/>
                    <a:gd name="T7" fmla="*/ 148 h 127"/>
                    <a:gd name="T8" fmla="*/ 33 w 39"/>
                    <a:gd name="T9" fmla="*/ 172 h 127"/>
                    <a:gd name="T10" fmla="*/ 47 w 39"/>
                    <a:gd name="T11" fmla="*/ 148 h 127"/>
                    <a:gd name="T12" fmla="*/ 34 w 39"/>
                    <a:gd name="T13" fmla="*/ 34 h 127"/>
                    <a:gd name="T14" fmla="*/ 44 w 39"/>
                    <a:gd name="T15" fmla="*/ 14 h 127"/>
                    <a:gd name="T16" fmla="*/ 29 w 39"/>
                    <a:gd name="T17" fmla="*/ 0 h 1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"/>
                    <a:gd name="T28" fmla="*/ 0 h 127"/>
                    <a:gd name="T29" fmla="*/ 39 w 39"/>
                    <a:gd name="T30" fmla="*/ 127 h 1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" h="127">
                      <a:moveTo>
                        <a:pt x="21" y="0"/>
                      </a:moveTo>
                      <a:cubicBezTo>
                        <a:pt x="18" y="0"/>
                        <a:pt x="7" y="11"/>
                        <a:pt x="6" y="15"/>
                      </a:cubicBezTo>
                      <a:cubicBezTo>
                        <a:pt x="5" y="19"/>
                        <a:pt x="15" y="9"/>
                        <a:pt x="15" y="25"/>
                      </a:cubicBezTo>
                      <a:cubicBezTo>
                        <a:pt x="15" y="41"/>
                        <a:pt x="7" y="92"/>
                        <a:pt x="9" y="109"/>
                      </a:cubicBezTo>
                      <a:cubicBezTo>
                        <a:pt x="11" y="126"/>
                        <a:pt x="0" y="97"/>
                        <a:pt x="24" y="127"/>
                      </a:cubicBezTo>
                      <a:cubicBezTo>
                        <a:pt x="39" y="93"/>
                        <a:pt x="34" y="126"/>
                        <a:pt x="34" y="109"/>
                      </a:cubicBezTo>
                      <a:cubicBezTo>
                        <a:pt x="34" y="92"/>
                        <a:pt x="25" y="41"/>
                        <a:pt x="25" y="25"/>
                      </a:cubicBezTo>
                      <a:cubicBezTo>
                        <a:pt x="25" y="9"/>
                        <a:pt x="32" y="14"/>
                        <a:pt x="31" y="10"/>
                      </a:cubicBezTo>
                      <a:cubicBezTo>
                        <a:pt x="30" y="6"/>
                        <a:pt x="23" y="2"/>
                        <a:pt x="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</p:grpSp>
          <p:grpSp>
            <p:nvGrpSpPr>
              <p:cNvPr id="15" name="Group 17"/>
              <p:cNvGrpSpPr>
                <a:grpSpLocks noChangeAspect="1"/>
              </p:cNvGrpSpPr>
              <p:nvPr/>
            </p:nvGrpSpPr>
            <p:grpSpPr bwMode="auto">
              <a:xfrm>
                <a:off x="3142" y="2734"/>
                <a:ext cx="165" cy="492"/>
                <a:chOff x="3934" y="670"/>
                <a:chExt cx="165" cy="492"/>
              </a:xfrm>
            </p:grpSpPr>
            <p:sp>
              <p:nvSpPr>
                <p:cNvPr id="1272848" name="Freeform 18"/>
                <p:cNvSpPr>
                  <a:spLocks noChangeAspect="1"/>
                </p:cNvSpPr>
                <p:nvPr/>
              </p:nvSpPr>
              <p:spPr bwMode="auto">
                <a:xfrm>
                  <a:off x="3934" y="670"/>
                  <a:ext cx="165" cy="492"/>
                </a:xfrm>
                <a:custGeom>
                  <a:avLst/>
                  <a:gdLst>
                    <a:gd name="T0" fmla="*/ 4 w 306"/>
                    <a:gd name="T1" fmla="*/ 256 h 905"/>
                    <a:gd name="T2" fmla="*/ 17 w 306"/>
                    <a:gd name="T3" fmla="*/ 172 h 905"/>
                    <a:gd name="T4" fmla="*/ 18 w 306"/>
                    <a:gd name="T5" fmla="*/ 124 h 905"/>
                    <a:gd name="T6" fmla="*/ 24 w 306"/>
                    <a:gd name="T7" fmla="*/ 99 h 905"/>
                    <a:gd name="T8" fmla="*/ 14 w 306"/>
                    <a:gd name="T9" fmla="*/ 99 h 905"/>
                    <a:gd name="T10" fmla="*/ 8 w 306"/>
                    <a:gd name="T11" fmla="*/ 141 h 905"/>
                    <a:gd name="T12" fmla="*/ 3 w 306"/>
                    <a:gd name="T13" fmla="*/ 153 h 905"/>
                    <a:gd name="T14" fmla="*/ 1 w 306"/>
                    <a:gd name="T15" fmla="*/ 132 h 905"/>
                    <a:gd name="T16" fmla="*/ 9 w 306"/>
                    <a:gd name="T17" fmla="*/ 63 h 905"/>
                    <a:gd name="T18" fmla="*/ 33 w 306"/>
                    <a:gd name="T19" fmla="*/ 52 h 905"/>
                    <a:gd name="T20" fmla="*/ 26 w 306"/>
                    <a:gd name="T21" fmla="*/ 39 h 905"/>
                    <a:gd name="T22" fmla="*/ 29 w 306"/>
                    <a:gd name="T23" fmla="*/ 13 h 905"/>
                    <a:gd name="T24" fmla="*/ 43 w 306"/>
                    <a:gd name="T25" fmla="*/ 0 h 905"/>
                    <a:gd name="T26" fmla="*/ 59 w 306"/>
                    <a:gd name="T27" fmla="*/ 10 h 905"/>
                    <a:gd name="T28" fmla="*/ 63 w 306"/>
                    <a:gd name="T29" fmla="*/ 37 h 905"/>
                    <a:gd name="T30" fmla="*/ 53 w 306"/>
                    <a:gd name="T31" fmla="*/ 46 h 905"/>
                    <a:gd name="T32" fmla="*/ 69 w 306"/>
                    <a:gd name="T33" fmla="*/ 55 h 905"/>
                    <a:gd name="T34" fmla="*/ 86 w 306"/>
                    <a:gd name="T35" fmla="*/ 87 h 905"/>
                    <a:gd name="T36" fmla="*/ 87 w 306"/>
                    <a:gd name="T37" fmla="*/ 104 h 905"/>
                    <a:gd name="T38" fmla="*/ 75 w 306"/>
                    <a:gd name="T39" fmla="*/ 126 h 905"/>
                    <a:gd name="T40" fmla="*/ 69 w 306"/>
                    <a:gd name="T41" fmla="*/ 140 h 905"/>
                    <a:gd name="T42" fmla="*/ 72 w 306"/>
                    <a:gd name="T43" fmla="*/ 114 h 905"/>
                    <a:gd name="T44" fmla="*/ 72 w 306"/>
                    <a:gd name="T45" fmla="*/ 95 h 905"/>
                    <a:gd name="T46" fmla="*/ 61 w 306"/>
                    <a:gd name="T47" fmla="*/ 97 h 905"/>
                    <a:gd name="T48" fmla="*/ 77 w 306"/>
                    <a:gd name="T49" fmla="*/ 170 h 905"/>
                    <a:gd name="T50" fmla="*/ 73 w 306"/>
                    <a:gd name="T51" fmla="*/ 213 h 905"/>
                    <a:gd name="T52" fmla="*/ 87 w 306"/>
                    <a:gd name="T53" fmla="*/ 262 h 905"/>
                    <a:gd name="T54" fmla="*/ 66 w 306"/>
                    <a:gd name="T55" fmla="*/ 263 h 905"/>
                    <a:gd name="T56" fmla="*/ 64 w 306"/>
                    <a:gd name="T57" fmla="*/ 252 h 905"/>
                    <a:gd name="T58" fmla="*/ 54 w 306"/>
                    <a:gd name="T59" fmla="*/ 202 h 905"/>
                    <a:gd name="T60" fmla="*/ 50 w 306"/>
                    <a:gd name="T61" fmla="*/ 174 h 905"/>
                    <a:gd name="T62" fmla="*/ 37 w 306"/>
                    <a:gd name="T63" fmla="*/ 195 h 905"/>
                    <a:gd name="T64" fmla="*/ 28 w 306"/>
                    <a:gd name="T65" fmla="*/ 246 h 905"/>
                    <a:gd name="T66" fmla="*/ 29 w 306"/>
                    <a:gd name="T67" fmla="*/ 257 h 905"/>
                    <a:gd name="T68" fmla="*/ 7 w 306"/>
                    <a:gd name="T69" fmla="*/ 263 h 90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6"/>
                    <a:gd name="T106" fmla="*/ 0 h 905"/>
                    <a:gd name="T107" fmla="*/ 306 w 306"/>
                    <a:gd name="T108" fmla="*/ 905 h 90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6" h="905">
                      <a:moveTo>
                        <a:pt x="24" y="888"/>
                      </a:moveTo>
                      <a:lnTo>
                        <a:pt x="14" y="867"/>
                      </a:lnTo>
                      <a:lnTo>
                        <a:pt x="56" y="835"/>
                      </a:lnTo>
                      <a:lnTo>
                        <a:pt x="57" y="581"/>
                      </a:lnTo>
                      <a:lnTo>
                        <a:pt x="32" y="580"/>
                      </a:lnTo>
                      <a:lnTo>
                        <a:pt x="63" y="420"/>
                      </a:lnTo>
                      <a:lnTo>
                        <a:pt x="85" y="378"/>
                      </a:lnTo>
                      <a:lnTo>
                        <a:pt x="81" y="336"/>
                      </a:lnTo>
                      <a:lnTo>
                        <a:pt x="69" y="284"/>
                      </a:lnTo>
                      <a:lnTo>
                        <a:pt x="49" y="336"/>
                      </a:lnTo>
                      <a:lnTo>
                        <a:pt x="30" y="418"/>
                      </a:lnTo>
                      <a:lnTo>
                        <a:pt x="27" y="479"/>
                      </a:lnTo>
                      <a:lnTo>
                        <a:pt x="14" y="483"/>
                      </a:lnTo>
                      <a:lnTo>
                        <a:pt x="12" y="516"/>
                      </a:lnTo>
                      <a:lnTo>
                        <a:pt x="0" y="514"/>
                      </a:lnTo>
                      <a:lnTo>
                        <a:pt x="3" y="446"/>
                      </a:lnTo>
                      <a:lnTo>
                        <a:pt x="1" y="326"/>
                      </a:lnTo>
                      <a:lnTo>
                        <a:pt x="31" y="212"/>
                      </a:lnTo>
                      <a:lnTo>
                        <a:pt x="55" y="192"/>
                      </a:lnTo>
                      <a:lnTo>
                        <a:pt x="115" y="174"/>
                      </a:lnTo>
                      <a:lnTo>
                        <a:pt x="127" y="138"/>
                      </a:lnTo>
                      <a:lnTo>
                        <a:pt x="91" y="132"/>
                      </a:lnTo>
                      <a:lnTo>
                        <a:pt x="87" y="86"/>
                      </a:lnTo>
                      <a:lnTo>
                        <a:pt x="99" y="42"/>
                      </a:lnTo>
                      <a:lnTo>
                        <a:pt x="121" y="12"/>
                      </a:lnTo>
                      <a:lnTo>
                        <a:pt x="147" y="0"/>
                      </a:lnTo>
                      <a:lnTo>
                        <a:pt x="179" y="3"/>
                      </a:lnTo>
                      <a:lnTo>
                        <a:pt x="203" y="34"/>
                      </a:lnTo>
                      <a:lnTo>
                        <a:pt x="217" y="90"/>
                      </a:lnTo>
                      <a:lnTo>
                        <a:pt x="217" y="126"/>
                      </a:lnTo>
                      <a:lnTo>
                        <a:pt x="183" y="132"/>
                      </a:lnTo>
                      <a:lnTo>
                        <a:pt x="181" y="156"/>
                      </a:lnTo>
                      <a:lnTo>
                        <a:pt x="193" y="174"/>
                      </a:lnTo>
                      <a:lnTo>
                        <a:pt x="237" y="186"/>
                      </a:lnTo>
                      <a:lnTo>
                        <a:pt x="261" y="206"/>
                      </a:lnTo>
                      <a:lnTo>
                        <a:pt x="295" y="295"/>
                      </a:lnTo>
                      <a:lnTo>
                        <a:pt x="306" y="324"/>
                      </a:lnTo>
                      <a:lnTo>
                        <a:pt x="300" y="351"/>
                      </a:lnTo>
                      <a:lnTo>
                        <a:pt x="283" y="384"/>
                      </a:lnTo>
                      <a:lnTo>
                        <a:pt x="258" y="426"/>
                      </a:lnTo>
                      <a:lnTo>
                        <a:pt x="253" y="457"/>
                      </a:lnTo>
                      <a:lnTo>
                        <a:pt x="238" y="475"/>
                      </a:lnTo>
                      <a:lnTo>
                        <a:pt x="228" y="436"/>
                      </a:lnTo>
                      <a:lnTo>
                        <a:pt x="247" y="384"/>
                      </a:lnTo>
                      <a:lnTo>
                        <a:pt x="261" y="342"/>
                      </a:lnTo>
                      <a:lnTo>
                        <a:pt x="249" y="320"/>
                      </a:lnTo>
                      <a:lnTo>
                        <a:pt x="225" y="276"/>
                      </a:lnTo>
                      <a:cubicBezTo>
                        <a:pt x="219" y="296"/>
                        <a:pt x="211" y="310"/>
                        <a:pt x="211" y="330"/>
                      </a:cubicBezTo>
                      <a:lnTo>
                        <a:pt x="211" y="368"/>
                      </a:lnTo>
                      <a:lnTo>
                        <a:pt x="263" y="574"/>
                      </a:lnTo>
                      <a:lnTo>
                        <a:pt x="249" y="589"/>
                      </a:lnTo>
                      <a:lnTo>
                        <a:pt x="253" y="721"/>
                      </a:lnTo>
                      <a:lnTo>
                        <a:pt x="261" y="847"/>
                      </a:lnTo>
                      <a:lnTo>
                        <a:pt x="301" y="887"/>
                      </a:lnTo>
                      <a:lnTo>
                        <a:pt x="285" y="905"/>
                      </a:lnTo>
                      <a:lnTo>
                        <a:pt x="227" y="889"/>
                      </a:lnTo>
                      <a:lnTo>
                        <a:pt x="217" y="878"/>
                      </a:lnTo>
                      <a:lnTo>
                        <a:pt x="219" y="853"/>
                      </a:lnTo>
                      <a:lnTo>
                        <a:pt x="189" y="727"/>
                      </a:lnTo>
                      <a:lnTo>
                        <a:pt x="188" y="682"/>
                      </a:lnTo>
                      <a:lnTo>
                        <a:pt x="175" y="631"/>
                      </a:lnTo>
                      <a:lnTo>
                        <a:pt x="171" y="589"/>
                      </a:lnTo>
                      <a:lnTo>
                        <a:pt x="135" y="589"/>
                      </a:lnTo>
                      <a:lnTo>
                        <a:pt x="127" y="661"/>
                      </a:lnTo>
                      <a:lnTo>
                        <a:pt x="116" y="733"/>
                      </a:lnTo>
                      <a:lnTo>
                        <a:pt x="96" y="834"/>
                      </a:lnTo>
                      <a:lnTo>
                        <a:pt x="104" y="853"/>
                      </a:lnTo>
                      <a:lnTo>
                        <a:pt x="101" y="868"/>
                      </a:lnTo>
                      <a:lnTo>
                        <a:pt x="74" y="877"/>
                      </a:lnTo>
                      <a:lnTo>
                        <a:pt x="24" y="8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49" name="Freeform 19"/>
                <p:cNvSpPr>
                  <a:spLocks noChangeAspect="1"/>
                </p:cNvSpPr>
                <p:nvPr/>
              </p:nvSpPr>
              <p:spPr bwMode="auto">
                <a:xfrm>
                  <a:off x="3996" y="724"/>
                  <a:ext cx="45" cy="146"/>
                </a:xfrm>
                <a:custGeom>
                  <a:avLst/>
                  <a:gdLst>
                    <a:gd name="T0" fmla="*/ 6 w 45"/>
                    <a:gd name="T1" fmla="*/ 17 h 146"/>
                    <a:gd name="T2" fmla="*/ 20 w 45"/>
                    <a:gd name="T3" fmla="*/ 28 h 146"/>
                    <a:gd name="T4" fmla="*/ 38 w 45"/>
                    <a:gd name="T5" fmla="*/ 16 h 146"/>
                    <a:gd name="T6" fmla="*/ 45 w 45"/>
                    <a:gd name="T7" fmla="*/ 40 h 146"/>
                    <a:gd name="T8" fmla="*/ 20 w 45"/>
                    <a:gd name="T9" fmla="*/ 146 h 146"/>
                    <a:gd name="T10" fmla="*/ 0 w 45"/>
                    <a:gd name="T11" fmla="*/ 43 h 146"/>
                    <a:gd name="T12" fmla="*/ 6 w 45"/>
                    <a:gd name="T13" fmla="*/ 17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146"/>
                    <a:gd name="T23" fmla="*/ 45 w 4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146">
                      <a:moveTo>
                        <a:pt x="6" y="17"/>
                      </a:moveTo>
                      <a:cubicBezTo>
                        <a:pt x="9" y="15"/>
                        <a:pt x="15" y="28"/>
                        <a:pt x="20" y="28"/>
                      </a:cubicBezTo>
                      <a:cubicBezTo>
                        <a:pt x="25" y="28"/>
                        <a:pt x="34" y="14"/>
                        <a:pt x="38" y="16"/>
                      </a:cubicBezTo>
                      <a:cubicBezTo>
                        <a:pt x="42" y="18"/>
                        <a:pt x="42" y="16"/>
                        <a:pt x="45" y="40"/>
                      </a:cubicBezTo>
                      <a:cubicBezTo>
                        <a:pt x="36" y="82"/>
                        <a:pt x="30" y="94"/>
                        <a:pt x="20" y="146"/>
                      </a:cubicBezTo>
                      <a:cubicBezTo>
                        <a:pt x="9" y="94"/>
                        <a:pt x="6" y="78"/>
                        <a:pt x="0" y="43"/>
                      </a:cubicBezTo>
                      <a:cubicBezTo>
                        <a:pt x="9" y="0"/>
                        <a:pt x="5" y="22"/>
                        <a:pt x="6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50" name="Freeform 20"/>
                <p:cNvSpPr>
                  <a:spLocks noChangeAspect="1"/>
                </p:cNvSpPr>
                <p:nvPr/>
              </p:nvSpPr>
              <p:spPr bwMode="auto">
                <a:xfrm>
                  <a:off x="4007" y="771"/>
                  <a:ext cx="25" cy="1"/>
                </a:xfrm>
                <a:custGeom>
                  <a:avLst/>
                  <a:gdLst>
                    <a:gd name="T0" fmla="*/ 0 w 25"/>
                    <a:gd name="T1" fmla="*/ 0 h 1"/>
                    <a:gd name="T2" fmla="*/ 25 w 25"/>
                    <a:gd name="T3" fmla="*/ 0 h 1"/>
                    <a:gd name="T4" fmla="*/ 0 60000 65536"/>
                    <a:gd name="T5" fmla="*/ 0 60000 65536"/>
                    <a:gd name="T6" fmla="*/ 0 w 25"/>
                    <a:gd name="T7" fmla="*/ 0 h 1"/>
                    <a:gd name="T8" fmla="*/ 25 w 2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51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4016" y="875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</p:grpSp>
        </p:grpSp>
        <p:sp>
          <p:nvSpPr>
            <p:cNvPr id="1272852" name="Rectangle 31"/>
            <p:cNvSpPr>
              <a:spLocks noChangeAspect="1" noChangeArrowheads="1"/>
            </p:cNvSpPr>
            <p:nvPr/>
          </p:nvSpPr>
          <p:spPr bwMode="auto">
            <a:xfrm>
              <a:off x="3523" y="1046"/>
              <a:ext cx="807" cy="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cxnSp>
          <p:nvCxnSpPr>
            <p:cNvPr id="1272853" name="AutoShape 32"/>
            <p:cNvCxnSpPr>
              <a:cxnSpLocks noChangeAspect="1" noChangeShapeType="1"/>
              <a:stCxn id="1272852" idx="1"/>
              <a:endCxn id="1272843" idx="2"/>
            </p:cNvCxnSpPr>
            <p:nvPr/>
          </p:nvCxnSpPr>
          <p:spPr bwMode="auto">
            <a:xfrm flipV="1">
              <a:off x="3523" y="1136"/>
              <a:ext cx="89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2854" name="Rectangle 27"/>
            <p:cNvSpPr>
              <a:spLocks noChangeAspect="1" noChangeArrowheads="1"/>
            </p:cNvSpPr>
            <p:nvPr/>
          </p:nvSpPr>
          <p:spPr bwMode="auto">
            <a:xfrm>
              <a:off x="3570" y="1093"/>
              <a:ext cx="14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55" name="Rectangle 28"/>
            <p:cNvSpPr>
              <a:spLocks noChangeAspect="1" noChangeArrowheads="1"/>
            </p:cNvSpPr>
            <p:nvPr/>
          </p:nvSpPr>
          <p:spPr bwMode="auto">
            <a:xfrm>
              <a:off x="3754" y="1093"/>
              <a:ext cx="14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56" name="Rectangle 29"/>
            <p:cNvSpPr>
              <a:spLocks noChangeAspect="1" noChangeArrowheads="1"/>
            </p:cNvSpPr>
            <p:nvPr/>
          </p:nvSpPr>
          <p:spPr bwMode="auto">
            <a:xfrm>
              <a:off x="3938" y="1093"/>
              <a:ext cx="14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57" name="Rectangle 30"/>
            <p:cNvSpPr>
              <a:spLocks noChangeAspect="1" noChangeArrowheads="1"/>
            </p:cNvSpPr>
            <p:nvPr/>
          </p:nvSpPr>
          <p:spPr bwMode="auto">
            <a:xfrm>
              <a:off x="4122" y="1093"/>
              <a:ext cx="14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grpSp>
          <p:nvGrpSpPr>
            <p:cNvPr id="16" name="Group 33"/>
            <p:cNvGrpSpPr>
              <a:grpSpLocks noChangeAspect="1"/>
            </p:cNvGrpSpPr>
            <p:nvPr/>
          </p:nvGrpSpPr>
          <p:grpSpPr bwMode="auto">
            <a:xfrm>
              <a:off x="4417" y="1307"/>
              <a:ext cx="217" cy="218"/>
              <a:chOff x="2712" y="2608"/>
              <a:chExt cx="744" cy="752"/>
            </a:xfrm>
          </p:grpSpPr>
          <p:sp>
            <p:nvSpPr>
              <p:cNvPr id="1272859" name="Oval 34"/>
              <p:cNvSpPr>
                <a:spLocks noChangeAspect="1" noChangeArrowheads="1"/>
              </p:cNvSpPr>
              <p:nvPr/>
            </p:nvSpPr>
            <p:spPr bwMode="auto">
              <a:xfrm>
                <a:off x="2712" y="2608"/>
                <a:ext cx="744" cy="75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fr-CA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Group 3"/>
              <p:cNvGrpSpPr>
                <a:grpSpLocks noChangeAspect="1"/>
              </p:cNvGrpSpPr>
              <p:nvPr/>
            </p:nvGrpSpPr>
            <p:grpSpPr bwMode="auto">
              <a:xfrm>
                <a:off x="2878" y="2718"/>
                <a:ext cx="172" cy="515"/>
                <a:chOff x="4077" y="3215"/>
                <a:chExt cx="172" cy="515"/>
              </a:xfrm>
            </p:grpSpPr>
            <p:sp>
              <p:nvSpPr>
                <p:cNvPr id="1272861" name="Freeform 4"/>
                <p:cNvSpPr>
                  <a:spLocks noChangeAspect="1"/>
                </p:cNvSpPr>
                <p:nvPr/>
              </p:nvSpPr>
              <p:spPr bwMode="auto">
                <a:xfrm>
                  <a:off x="4077" y="3215"/>
                  <a:ext cx="172" cy="515"/>
                </a:xfrm>
                <a:custGeom>
                  <a:avLst/>
                  <a:gdLst>
                    <a:gd name="T0" fmla="*/ 42 w 136"/>
                    <a:gd name="T1" fmla="*/ 610 h 407"/>
                    <a:gd name="T2" fmla="*/ 49 w 136"/>
                    <a:gd name="T3" fmla="*/ 318 h 407"/>
                    <a:gd name="T4" fmla="*/ 59 w 136"/>
                    <a:gd name="T5" fmla="*/ 245 h 407"/>
                    <a:gd name="T6" fmla="*/ 35 w 136"/>
                    <a:gd name="T7" fmla="*/ 245 h 407"/>
                    <a:gd name="T8" fmla="*/ 19 w 136"/>
                    <a:gd name="T9" fmla="*/ 351 h 407"/>
                    <a:gd name="T10" fmla="*/ 8 w 136"/>
                    <a:gd name="T11" fmla="*/ 378 h 407"/>
                    <a:gd name="T12" fmla="*/ 1 w 136"/>
                    <a:gd name="T13" fmla="*/ 326 h 407"/>
                    <a:gd name="T14" fmla="*/ 23 w 136"/>
                    <a:gd name="T15" fmla="*/ 156 h 407"/>
                    <a:gd name="T16" fmla="*/ 85 w 136"/>
                    <a:gd name="T17" fmla="*/ 127 h 407"/>
                    <a:gd name="T18" fmla="*/ 75 w 136"/>
                    <a:gd name="T19" fmla="*/ 86 h 407"/>
                    <a:gd name="T20" fmla="*/ 72 w 136"/>
                    <a:gd name="T21" fmla="*/ 30 h 407"/>
                    <a:gd name="T22" fmla="*/ 107 w 136"/>
                    <a:gd name="T23" fmla="*/ 0 h 407"/>
                    <a:gd name="T24" fmla="*/ 149 w 136"/>
                    <a:gd name="T25" fmla="*/ 25 h 407"/>
                    <a:gd name="T26" fmla="*/ 149 w 136"/>
                    <a:gd name="T27" fmla="*/ 78 h 407"/>
                    <a:gd name="T28" fmla="*/ 133 w 136"/>
                    <a:gd name="T29" fmla="*/ 114 h 407"/>
                    <a:gd name="T30" fmla="*/ 175 w 136"/>
                    <a:gd name="T31" fmla="*/ 137 h 407"/>
                    <a:gd name="T32" fmla="*/ 210 w 136"/>
                    <a:gd name="T33" fmla="*/ 204 h 407"/>
                    <a:gd name="T34" fmla="*/ 214 w 136"/>
                    <a:gd name="T35" fmla="*/ 280 h 407"/>
                    <a:gd name="T36" fmla="*/ 210 w 136"/>
                    <a:gd name="T37" fmla="*/ 328 h 407"/>
                    <a:gd name="T38" fmla="*/ 201 w 136"/>
                    <a:gd name="T39" fmla="*/ 358 h 407"/>
                    <a:gd name="T40" fmla="*/ 182 w 136"/>
                    <a:gd name="T41" fmla="*/ 339 h 407"/>
                    <a:gd name="T42" fmla="*/ 192 w 136"/>
                    <a:gd name="T43" fmla="*/ 271 h 407"/>
                    <a:gd name="T44" fmla="*/ 182 w 136"/>
                    <a:gd name="T45" fmla="*/ 234 h 407"/>
                    <a:gd name="T46" fmla="*/ 156 w 136"/>
                    <a:gd name="T47" fmla="*/ 242 h 407"/>
                    <a:gd name="T48" fmla="*/ 171 w 136"/>
                    <a:gd name="T49" fmla="*/ 382 h 407"/>
                    <a:gd name="T50" fmla="*/ 186 w 136"/>
                    <a:gd name="T51" fmla="*/ 526 h 407"/>
                    <a:gd name="T52" fmla="*/ 193 w 136"/>
                    <a:gd name="T53" fmla="*/ 650 h 407"/>
                    <a:gd name="T54" fmla="*/ 159 w 136"/>
                    <a:gd name="T55" fmla="*/ 624 h 407"/>
                    <a:gd name="T56" fmla="*/ 128 w 136"/>
                    <a:gd name="T57" fmla="*/ 461 h 407"/>
                    <a:gd name="T58" fmla="*/ 105 w 136"/>
                    <a:gd name="T59" fmla="*/ 413 h 407"/>
                    <a:gd name="T60" fmla="*/ 85 w 136"/>
                    <a:gd name="T61" fmla="*/ 537 h 407"/>
                    <a:gd name="T62" fmla="*/ 66 w 136"/>
                    <a:gd name="T63" fmla="*/ 652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407"/>
                    <a:gd name="T98" fmla="*/ 136 w 136"/>
                    <a:gd name="T99" fmla="*/ 407 h 40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407">
                      <a:moveTo>
                        <a:pt x="24" y="407"/>
                      </a:moveTo>
                      <a:lnTo>
                        <a:pt x="26" y="381"/>
                      </a:lnTo>
                      <a:lnTo>
                        <a:pt x="26" y="265"/>
                      </a:lnTo>
                      <a:lnTo>
                        <a:pt x="31" y="198"/>
                      </a:lnTo>
                      <a:lnTo>
                        <a:pt x="39" y="173"/>
                      </a:lnTo>
                      <a:lnTo>
                        <a:pt x="37" y="153"/>
                      </a:lnTo>
                      <a:lnTo>
                        <a:pt x="32" y="130"/>
                      </a:lnTo>
                      <a:lnTo>
                        <a:pt x="22" y="153"/>
                      </a:lnTo>
                      <a:lnTo>
                        <a:pt x="14" y="191"/>
                      </a:lnTo>
                      <a:lnTo>
                        <a:pt x="12" y="219"/>
                      </a:lnTo>
                      <a:lnTo>
                        <a:pt x="6" y="221"/>
                      </a:lnTo>
                      <a:lnTo>
                        <a:pt x="5" y="236"/>
                      </a:lnTo>
                      <a:lnTo>
                        <a:pt x="0" y="235"/>
                      </a:lnTo>
                      <a:lnTo>
                        <a:pt x="1" y="204"/>
                      </a:lnTo>
                      <a:lnTo>
                        <a:pt x="0" y="149"/>
                      </a:lnTo>
                      <a:lnTo>
                        <a:pt x="14" y="97"/>
                      </a:lnTo>
                      <a:lnTo>
                        <a:pt x="25" y="88"/>
                      </a:lnTo>
                      <a:lnTo>
                        <a:pt x="53" y="79"/>
                      </a:lnTo>
                      <a:lnTo>
                        <a:pt x="58" y="63"/>
                      </a:lnTo>
                      <a:lnTo>
                        <a:pt x="47" y="54"/>
                      </a:lnTo>
                      <a:lnTo>
                        <a:pt x="44" y="34"/>
                      </a:lnTo>
                      <a:lnTo>
                        <a:pt x="45" y="19"/>
                      </a:lnTo>
                      <a:lnTo>
                        <a:pt x="55" y="5"/>
                      </a:lnTo>
                      <a:lnTo>
                        <a:pt x="67" y="0"/>
                      </a:lnTo>
                      <a:lnTo>
                        <a:pt x="82" y="1"/>
                      </a:lnTo>
                      <a:lnTo>
                        <a:pt x="93" y="16"/>
                      </a:lnTo>
                      <a:lnTo>
                        <a:pt x="98" y="31"/>
                      </a:lnTo>
                      <a:lnTo>
                        <a:pt x="93" y="49"/>
                      </a:lnTo>
                      <a:lnTo>
                        <a:pt x="84" y="60"/>
                      </a:lnTo>
                      <a:lnTo>
                        <a:pt x="83" y="71"/>
                      </a:lnTo>
                      <a:lnTo>
                        <a:pt x="88" y="79"/>
                      </a:lnTo>
                      <a:lnTo>
                        <a:pt x="109" y="85"/>
                      </a:lnTo>
                      <a:lnTo>
                        <a:pt x="120" y="94"/>
                      </a:lnTo>
                      <a:lnTo>
                        <a:pt x="131" y="127"/>
                      </a:lnTo>
                      <a:lnTo>
                        <a:pt x="136" y="148"/>
                      </a:lnTo>
                      <a:lnTo>
                        <a:pt x="134" y="175"/>
                      </a:lnTo>
                      <a:lnTo>
                        <a:pt x="132" y="191"/>
                      </a:lnTo>
                      <a:lnTo>
                        <a:pt x="131" y="205"/>
                      </a:lnTo>
                      <a:lnTo>
                        <a:pt x="131" y="221"/>
                      </a:lnTo>
                      <a:lnTo>
                        <a:pt x="126" y="224"/>
                      </a:lnTo>
                      <a:lnTo>
                        <a:pt x="123" y="209"/>
                      </a:lnTo>
                      <a:lnTo>
                        <a:pt x="114" y="212"/>
                      </a:lnTo>
                      <a:lnTo>
                        <a:pt x="119" y="200"/>
                      </a:lnTo>
                      <a:lnTo>
                        <a:pt x="120" y="169"/>
                      </a:lnTo>
                      <a:lnTo>
                        <a:pt x="120" y="156"/>
                      </a:lnTo>
                      <a:lnTo>
                        <a:pt x="114" y="146"/>
                      </a:lnTo>
                      <a:lnTo>
                        <a:pt x="103" y="126"/>
                      </a:lnTo>
                      <a:cubicBezTo>
                        <a:pt x="100" y="135"/>
                        <a:pt x="97" y="142"/>
                        <a:pt x="97" y="151"/>
                      </a:cubicBezTo>
                      <a:lnTo>
                        <a:pt x="97" y="168"/>
                      </a:lnTo>
                      <a:lnTo>
                        <a:pt x="107" y="239"/>
                      </a:lnTo>
                      <a:lnTo>
                        <a:pt x="110" y="269"/>
                      </a:lnTo>
                      <a:lnTo>
                        <a:pt x="116" y="329"/>
                      </a:lnTo>
                      <a:lnTo>
                        <a:pt x="120" y="387"/>
                      </a:lnTo>
                      <a:lnTo>
                        <a:pt x="121" y="406"/>
                      </a:lnTo>
                      <a:lnTo>
                        <a:pt x="104" y="406"/>
                      </a:lnTo>
                      <a:lnTo>
                        <a:pt x="100" y="390"/>
                      </a:lnTo>
                      <a:lnTo>
                        <a:pt x="87" y="332"/>
                      </a:lnTo>
                      <a:lnTo>
                        <a:pt x="80" y="288"/>
                      </a:lnTo>
                      <a:lnTo>
                        <a:pt x="73" y="258"/>
                      </a:lnTo>
                      <a:lnTo>
                        <a:pt x="66" y="258"/>
                      </a:lnTo>
                      <a:lnTo>
                        <a:pt x="58" y="302"/>
                      </a:lnTo>
                      <a:lnTo>
                        <a:pt x="53" y="335"/>
                      </a:lnTo>
                      <a:lnTo>
                        <a:pt x="44" y="381"/>
                      </a:lnTo>
                      <a:lnTo>
                        <a:pt x="41" y="407"/>
                      </a:lnTo>
                      <a:lnTo>
                        <a:pt x="24" y="4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62" name="Freeform 5"/>
                <p:cNvSpPr>
                  <a:spLocks noChangeAspect="1"/>
                </p:cNvSpPr>
                <p:nvPr/>
              </p:nvSpPr>
              <p:spPr bwMode="auto">
                <a:xfrm>
                  <a:off x="4141" y="3311"/>
                  <a:ext cx="46" cy="148"/>
                </a:xfrm>
                <a:custGeom>
                  <a:avLst/>
                  <a:gdLst>
                    <a:gd name="T0" fmla="*/ 29 w 39"/>
                    <a:gd name="T1" fmla="*/ 0 h 127"/>
                    <a:gd name="T2" fmla="*/ 8 w 39"/>
                    <a:gd name="T3" fmla="*/ 20 h 127"/>
                    <a:gd name="T4" fmla="*/ 21 w 39"/>
                    <a:gd name="T5" fmla="*/ 34 h 127"/>
                    <a:gd name="T6" fmla="*/ 13 w 39"/>
                    <a:gd name="T7" fmla="*/ 148 h 127"/>
                    <a:gd name="T8" fmla="*/ 33 w 39"/>
                    <a:gd name="T9" fmla="*/ 172 h 127"/>
                    <a:gd name="T10" fmla="*/ 47 w 39"/>
                    <a:gd name="T11" fmla="*/ 148 h 127"/>
                    <a:gd name="T12" fmla="*/ 34 w 39"/>
                    <a:gd name="T13" fmla="*/ 34 h 127"/>
                    <a:gd name="T14" fmla="*/ 44 w 39"/>
                    <a:gd name="T15" fmla="*/ 14 h 127"/>
                    <a:gd name="T16" fmla="*/ 29 w 39"/>
                    <a:gd name="T17" fmla="*/ 0 h 1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"/>
                    <a:gd name="T28" fmla="*/ 0 h 127"/>
                    <a:gd name="T29" fmla="*/ 39 w 39"/>
                    <a:gd name="T30" fmla="*/ 127 h 1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" h="127">
                      <a:moveTo>
                        <a:pt x="21" y="0"/>
                      </a:moveTo>
                      <a:cubicBezTo>
                        <a:pt x="18" y="0"/>
                        <a:pt x="7" y="11"/>
                        <a:pt x="6" y="15"/>
                      </a:cubicBezTo>
                      <a:cubicBezTo>
                        <a:pt x="5" y="19"/>
                        <a:pt x="15" y="9"/>
                        <a:pt x="15" y="25"/>
                      </a:cubicBezTo>
                      <a:cubicBezTo>
                        <a:pt x="15" y="41"/>
                        <a:pt x="7" y="92"/>
                        <a:pt x="9" y="109"/>
                      </a:cubicBezTo>
                      <a:cubicBezTo>
                        <a:pt x="11" y="126"/>
                        <a:pt x="0" y="97"/>
                        <a:pt x="24" y="127"/>
                      </a:cubicBezTo>
                      <a:cubicBezTo>
                        <a:pt x="39" y="93"/>
                        <a:pt x="34" y="126"/>
                        <a:pt x="34" y="109"/>
                      </a:cubicBezTo>
                      <a:cubicBezTo>
                        <a:pt x="34" y="92"/>
                        <a:pt x="25" y="41"/>
                        <a:pt x="25" y="25"/>
                      </a:cubicBezTo>
                      <a:cubicBezTo>
                        <a:pt x="25" y="9"/>
                        <a:pt x="32" y="14"/>
                        <a:pt x="31" y="10"/>
                      </a:cubicBezTo>
                      <a:cubicBezTo>
                        <a:pt x="30" y="6"/>
                        <a:pt x="23" y="2"/>
                        <a:pt x="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 bwMode="auto">
              <a:xfrm>
                <a:off x="3142" y="2734"/>
                <a:ext cx="165" cy="492"/>
                <a:chOff x="3934" y="670"/>
                <a:chExt cx="165" cy="492"/>
              </a:xfrm>
            </p:grpSpPr>
            <p:sp>
              <p:nvSpPr>
                <p:cNvPr id="1272864" name="Freeform 18"/>
                <p:cNvSpPr>
                  <a:spLocks noChangeAspect="1"/>
                </p:cNvSpPr>
                <p:nvPr/>
              </p:nvSpPr>
              <p:spPr bwMode="auto">
                <a:xfrm>
                  <a:off x="3934" y="670"/>
                  <a:ext cx="165" cy="492"/>
                </a:xfrm>
                <a:custGeom>
                  <a:avLst/>
                  <a:gdLst>
                    <a:gd name="T0" fmla="*/ 4 w 306"/>
                    <a:gd name="T1" fmla="*/ 256 h 905"/>
                    <a:gd name="T2" fmla="*/ 17 w 306"/>
                    <a:gd name="T3" fmla="*/ 172 h 905"/>
                    <a:gd name="T4" fmla="*/ 18 w 306"/>
                    <a:gd name="T5" fmla="*/ 124 h 905"/>
                    <a:gd name="T6" fmla="*/ 24 w 306"/>
                    <a:gd name="T7" fmla="*/ 99 h 905"/>
                    <a:gd name="T8" fmla="*/ 14 w 306"/>
                    <a:gd name="T9" fmla="*/ 99 h 905"/>
                    <a:gd name="T10" fmla="*/ 8 w 306"/>
                    <a:gd name="T11" fmla="*/ 141 h 905"/>
                    <a:gd name="T12" fmla="*/ 3 w 306"/>
                    <a:gd name="T13" fmla="*/ 153 h 905"/>
                    <a:gd name="T14" fmla="*/ 1 w 306"/>
                    <a:gd name="T15" fmla="*/ 132 h 905"/>
                    <a:gd name="T16" fmla="*/ 9 w 306"/>
                    <a:gd name="T17" fmla="*/ 63 h 905"/>
                    <a:gd name="T18" fmla="*/ 33 w 306"/>
                    <a:gd name="T19" fmla="*/ 52 h 905"/>
                    <a:gd name="T20" fmla="*/ 26 w 306"/>
                    <a:gd name="T21" fmla="*/ 39 h 905"/>
                    <a:gd name="T22" fmla="*/ 29 w 306"/>
                    <a:gd name="T23" fmla="*/ 13 h 905"/>
                    <a:gd name="T24" fmla="*/ 43 w 306"/>
                    <a:gd name="T25" fmla="*/ 0 h 905"/>
                    <a:gd name="T26" fmla="*/ 59 w 306"/>
                    <a:gd name="T27" fmla="*/ 10 h 905"/>
                    <a:gd name="T28" fmla="*/ 63 w 306"/>
                    <a:gd name="T29" fmla="*/ 37 h 905"/>
                    <a:gd name="T30" fmla="*/ 53 w 306"/>
                    <a:gd name="T31" fmla="*/ 46 h 905"/>
                    <a:gd name="T32" fmla="*/ 69 w 306"/>
                    <a:gd name="T33" fmla="*/ 55 h 905"/>
                    <a:gd name="T34" fmla="*/ 86 w 306"/>
                    <a:gd name="T35" fmla="*/ 87 h 905"/>
                    <a:gd name="T36" fmla="*/ 87 w 306"/>
                    <a:gd name="T37" fmla="*/ 104 h 905"/>
                    <a:gd name="T38" fmla="*/ 75 w 306"/>
                    <a:gd name="T39" fmla="*/ 126 h 905"/>
                    <a:gd name="T40" fmla="*/ 69 w 306"/>
                    <a:gd name="T41" fmla="*/ 140 h 905"/>
                    <a:gd name="T42" fmla="*/ 72 w 306"/>
                    <a:gd name="T43" fmla="*/ 114 h 905"/>
                    <a:gd name="T44" fmla="*/ 72 w 306"/>
                    <a:gd name="T45" fmla="*/ 95 h 905"/>
                    <a:gd name="T46" fmla="*/ 61 w 306"/>
                    <a:gd name="T47" fmla="*/ 97 h 905"/>
                    <a:gd name="T48" fmla="*/ 77 w 306"/>
                    <a:gd name="T49" fmla="*/ 170 h 905"/>
                    <a:gd name="T50" fmla="*/ 73 w 306"/>
                    <a:gd name="T51" fmla="*/ 213 h 905"/>
                    <a:gd name="T52" fmla="*/ 87 w 306"/>
                    <a:gd name="T53" fmla="*/ 262 h 905"/>
                    <a:gd name="T54" fmla="*/ 66 w 306"/>
                    <a:gd name="T55" fmla="*/ 263 h 905"/>
                    <a:gd name="T56" fmla="*/ 64 w 306"/>
                    <a:gd name="T57" fmla="*/ 252 h 905"/>
                    <a:gd name="T58" fmla="*/ 54 w 306"/>
                    <a:gd name="T59" fmla="*/ 202 h 905"/>
                    <a:gd name="T60" fmla="*/ 50 w 306"/>
                    <a:gd name="T61" fmla="*/ 174 h 905"/>
                    <a:gd name="T62" fmla="*/ 37 w 306"/>
                    <a:gd name="T63" fmla="*/ 195 h 905"/>
                    <a:gd name="T64" fmla="*/ 28 w 306"/>
                    <a:gd name="T65" fmla="*/ 246 h 905"/>
                    <a:gd name="T66" fmla="*/ 29 w 306"/>
                    <a:gd name="T67" fmla="*/ 257 h 905"/>
                    <a:gd name="T68" fmla="*/ 7 w 306"/>
                    <a:gd name="T69" fmla="*/ 263 h 90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6"/>
                    <a:gd name="T106" fmla="*/ 0 h 905"/>
                    <a:gd name="T107" fmla="*/ 306 w 306"/>
                    <a:gd name="T108" fmla="*/ 905 h 90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6" h="905">
                      <a:moveTo>
                        <a:pt x="24" y="888"/>
                      </a:moveTo>
                      <a:lnTo>
                        <a:pt x="14" y="867"/>
                      </a:lnTo>
                      <a:lnTo>
                        <a:pt x="56" y="835"/>
                      </a:lnTo>
                      <a:lnTo>
                        <a:pt x="57" y="581"/>
                      </a:lnTo>
                      <a:lnTo>
                        <a:pt x="32" y="580"/>
                      </a:lnTo>
                      <a:lnTo>
                        <a:pt x="63" y="420"/>
                      </a:lnTo>
                      <a:lnTo>
                        <a:pt x="85" y="378"/>
                      </a:lnTo>
                      <a:lnTo>
                        <a:pt x="81" y="336"/>
                      </a:lnTo>
                      <a:lnTo>
                        <a:pt x="69" y="284"/>
                      </a:lnTo>
                      <a:lnTo>
                        <a:pt x="49" y="336"/>
                      </a:lnTo>
                      <a:lnTo>
                        <a:pt x="30" y="418"/>
                      </a:lnTo>
                      <a:lnTo>
                        <a:pt x="27" y="479"/>
                      </a:lnTo>
                      <a:lnTo>
                        <a:pt x="14" y="483"/>
                      </a:lnTo>
                      <a:lnTo>
                        <a:pt x="12" y="516"/>
                      </a:lnTo>
                      <a:lnTo>
                        <a:pt x="0" y="514"/>
                      </a:lnTo>
                      <a:lnTo>
                        <a:pt x="3" y="446"/>
                      </a:lnTo>
                      <a:lnTo>
                        <a:pt x="1" y="326"/>
                      </a:lnTo>
                      <a:lnTo>
                        <a:pt x="31" y="212"/>
                      </a:lnTo>
                      <a:lnTo>
                        <a:pt x="55" y="192"/>
                      </a:lnTo>
                      <a:lnTo>
                        <a:pt x="115" y="174"/>
                      </a:lnTo>
                      <a:lnTo>
                        <a:pt x="127" y="138"/>
                      </a:lnTo>
                      <a:lnTo>
                        <a:pt x="91" y="132"/>
                      </a:lnTo>
                      <a:lnTo>
                        <a:pt x="87" y="86"/>
                      </a:lnTo>
                      <a:lnTo>
                        <a:pt x="99" y="42"/>
                      </a:lnTo>
                      <a:lnTo>
                        <a:pt x="121" y="12"/>
                      </a:lnTo>
                      <a:lnTo>
                        <a:pt x="147" y="0"/>
                      </a:lnTo>
                      <a:lnTo>
                        <a:pt x="179" y="3"/>
                      </a:lnTo>
                      <a:lnTo>
                        <a:pt x="203" y="34"/>
                      </a:lnTo>
                      <a:lnTo>
                        <a:pt x="217" y="90"/>
                      </a:lnTo>
                      <a:lnTo>
                        <a:pt x="217" y="126"/>
                      </a:lnTo>
                      <a:lnTo>
                        <a:pt x="183" y="132"/>
                      </a:lnTo>
                      <a:lnTo>
                        <a:pt x="181" y="156"/>
                      </a:lnTo>
                      <a:lnTo>
                        <a:pt x="193" y="174"/>
                      </a:lnTo>
                      <a:lnTo>
                        <a:pt x="237" y="186"/>
                      </a:lnTo>
                      <a:lnTo>
                        <a:pt x="261" y="206"/>
                      </a:lnTo>
                      <a:lnTo>
                        <a:pt x="295" y="295"/>
                      </a:lnTo>
                      <a:lnTo>
                        <a:pt x="306" y="324"/>
                      </a:lnTo>
                      <a:lnTo>
                        <a:pt x="300" y="351"/>
                      </a:lnTo>
                      <a:lnTo>
                        <a:pt x="283" y="384"/>
                      </a:lnTo>
                      <a:lnTo>
                        <a:pt x="258" y="426"/>
                      </a:lnTo>
                      <a:lnTo>
                        <a:pt x="253" y="457"/>
                      </a:lnTo>
                      <a:lnTo>
                        <a:pt x="238" y="475"/>
                      </a:lnTo>
                      <a:lnTo>
                        <a:pt x="228" y="436"/>
                      </a:lnTo>
                      <a:lnTo>
                        <a:pt x="247" y="384"/>
                      </a:lnTo>
                      <a:lnTo>
                        <a:pt x="261" y="342"/>
                      </a:lnTo>
                      <a:lnTo>
                        <a:pt x="249" y="320"/>
                      </a:lnTo>
                      <a:lnTo>
                        <a:pt x="225" y="276"/>
                      </a:lnTo>
                      <a:cubicBezTo>
                        <a:pt x="219" y="296"/>
                        <a:pt x="211" y="310"/>
                        <a:pt x="211" y="330"/>
                      </a:cubicBezTo>
                      <a:lnTo>
                        <a:pt x="211" y="368"/>
                      </a:lnTo>
                      <a:lnTo>
                        <a:pt x="263" y="574"/>
                      </a:lnTo>
                      <a:lnTo>
                        <a:pt x="249" y="589"/>
                      </a:lnTo>
                      <a:lnTo>
                        <a:pt x="253" y="721"/>
                      </a:lnTo>
                      <a:lnTo>
                        <a:pt x="261" y="847"/>
                      </a:lnTo>
                      <a:lnTo>
                        <a:pt x="301" y="887"/>
                      </a:lnTo>
                      <a:lnTo>
                        <a:pt x="285" y="905"/>
                      </a:lnTo>
                      <a:lnTo>
                        <a:pt x="227" y="889"/>
                      </a:lnTo>
                      <a:lnTo>
                        <a:pt x="217" y="878"/>
                      </a:lnTo>
                      <a:lnTo>
                        <a:pt x="219" y="853"/>
                      </a:lnTo>
                      <a:lnTo>
                        <a:pt x="189" y="727"/>
                      </a:lnTo>
                      <a:lnTo>
                        <a:pt x="188" y="682"/>
                      </a:lnTo>
                      <a:lnTo>
                        <a:pt x="175" y="631"/>
                      </a:lnTo>
                      <a:lnTo>
                        <a:pt x="171" y="589"/>
                      </a:lnTo>
                      <a:lnTo>
                        <a:pt x="135" y="589"/>
                      </a:lnTo>
                      <a:lnTo>
                        <a:pt x="127" y="661"/>
                      </a:lnTo>
                      <a:lnTo>
                        <a:pt x="116" y="733"/>
                      </a:lnTo>
                      <a:lnTo>
                        <a:pt x="96" y="834"/>
                      </a:lnTo>
                      <a:lnTo>
                        <a:pt x="104" y="853"/>
                      </a:lnTo>
                      <a:lnTo>
                        <a:pt x="101" y="868"/>
                      </a:lnTo>
                      <a:lnTo>
                        <a:pt x="74" y="877"/>
                      </a:lnTo>
                      <a:lnTo>
                        <a:pt x="24" y="8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65" name="Freeform 19"/>
                <p:cNvSpPr>
                  <a:spLocks noChangeAspect="1"/>
                </p:cNvSpPr>
                <p:nvPr/>
              </p:nvSpPr>
              <p:spPr bwMode="auto">
                <a:xfrm>
                  <a:off x="3996" y="724"/>
                  <a:ext cx="45" cy="146"/>
                </a:xfrm>
                <a:custGeom>
                  <a:avLst/>
                  <a:gdLst>
                    <a:gd name="T0" fmla="*/ 6 w 45"/>
                    <a:gd name="T1" fmla="*/ 17 h 146"/>
                    <a:gd name="T2" fmla="*/ 20 w 45"/>
                    <a:gd name="T3" fmla="*/ 28 h 146"/>
                    <a:gd name="T4" fmla="*/ 38 w 45"/>
                    <a:gd name="T5" fmla="*/ 16 h 146"/>
                    <a:gd name="T6" fmla="*/ 45 w 45"/>
                    <a:gd name="T7" fmla="*/ 40 h 146"/>
                    <a:gd name="T8" fmla="*/ 20 w 45"/>
                    <a:gd name="T9" fmla="*/ 146 h 146"/>
                    <a:gd name="T10" fmla="*/ 0 w 45"/>
                    <a:gd name="T11" fmla="*/ 43 h 146"/>
                    <a:gd name="T12" fmla="*/ 6 w 45"/>
                    <a:gd name="T13" fmla="*/ 17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146"/>
                    <a:gd name="T23" fmla="*/ 45 w 45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146">
                      <a:moveTo>
                        <a:pt x="6" y="17"/>
                      </a:moveTo>
                      <a:cubicBezTo>
                        <a:pt x="9" y="15"/>
                        <a:pt x="15" y="28"/>
                        <a:pt x="20" y="28"/>
                      </a:cubicBezTo>
                      <a:cubicBezTo>
                        <a:pt x="25" y="28"/>
                        <a:pt x="34" y="14"/>
                        <a:pt x="38" y="16"/>
                      </a:cubicBezTo>
                      <a:cubicBezTo>
                        <a:pt x="42" y="18"/>
                        <a:pt x="42" y="16"/>
                        <a:pt x="45" y="40"/>
                      </a:cubicBezTo>
                      <a:cubicBezTo>
                        <a:pt x="36" y="82"/>
                        <a:pt x="30" y="94"/>
                        <a:pt x="20" y="146"/>
                      </a:cubicBezTo>
                      <a:cubicBezTo>
                        <a:pt x="9" y="94"/>
                        <a:pt x="6" y="78"/>
                        <a:pt x="0" y="43"/>
                      </a:cubicBezTo>
                      <a:cubicBezTo>
                        <a:pt x="9" y="0"/>
                        <a:pt x="5" y="22"/>
                        <a:pt x="6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66" name="Freeform 20"/>
                <p:cNvSpPr>
                  <a:spLocks noChangeAspect="1"/>
                </p:cNvSpPr>
                <p:nvPr/>
              </p:nvSpPr>
              <p:spPr bwMode="auto">
                <a:xfrm>
                  <a:off x="4007" y="771"/>
                  <a:ext cx="25" cy="1"/>
                </a:xfrm>
                <a:custGeom>
                  <a:avLst/>
                  <a:gdLst>
                    <a:gd name="T0" fmla="*/ 0 w 25"/>
                    <a:gd name="T1" fmla="*/ 0 h 1"/>
                    <a:gd name="T2" fmla="*/ 25 w 25"/>
                    <a:gd name="T3" fmla="*/ 0 h 1"/>
                    <a:gd name="T4" fmla="*/ 0 60000 65536"/>
                    <a:gd name="T5" fmla="*/ 0 60000 65536"/>
                    <a:gd name="T6" fmla="*/ 0 w 25"/>
                    <a:gd name="T7" fmla="*/ 0 h 1"/>
                    <a:gd name="T8" fmla="*/ 25 w 25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fr-CA" sz="2400">
                    <a:solidFill>
                      <a:schemeClr val="tx1"/>
                    </a:solidFill>
                    <a:latin typeface="Times"/>
                  </a:endParaRPr>
                </a:p>
              </p:txBody>
            </p:sp>
            <p:sp>
              <p:nvSpPr>
                <p:cNvPr id="1272867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4016" y="875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</p:grpSp>
        </p:grpSp>
        <p:sp>
          <p:nvSpPr>
            <p:cNvPr id="1272868" name="Rectangle 43"/>
            <p:cNvSpPr>
              <a:spLocks noChangeAspect="1" noChangeArrowheads="1"/>
            </p:cNvSpPr>
            <p:nvPr/>
          </p:nvSpPr>
          <p:spPr bwMode="auto">
            <a:xfrm>
              <a:off x="3523" y="1326"/>
              <a:ext cx="807" cy="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cxnSp>
          <p:nvCxnSpPr>
            <p:cNvPr id="1272869" name="AutoShape 44"/>
            <p:cNvCxnSpPr>
              <a:cxnSpLocks noChangeAspect="1" noChangeShapeType="1"/>
              <a:stCxn id="1272868" idx="1"/>
              <a:endCxn id="1272859" idx="2"/>
            </p:cNvCxnSpPr>
            <p:nvPr/>
          </p:nvCxnSpPr>
          <p:spPr bwMode="auto">
            <a:xfrm flipV="1">
              <a:off x="3523" y="1416"/>
              <a:ext cx="89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2870" name="Rectangle 45"/>
            <p:cNvSpPr>
              <a:spLocks noChangeAspect="1" noChangeArrowheads="1"/>
            </p:cNvSpPr>
            <p:nvPr/>
          </p:nvSpPr>
          <p:spPr bwMode="auto">
            <a:xfrm>
              <a:off x="3570" y="1373"/>
              <a:ext cx="14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71" name="Rectangle 46"/>
            <p:cNvSpPr>
              <a:spLocks noChangeAspect="1" noChangeArrowheads="1"/>
            </p:cNvSpPr>
            <p:nvPr/>
          </p:nvSpPr>
          <p:spPr bwMode="auto">
            <a:xfrm>
              <a:off x="3754" y="1373"/>
              <a:ext cx="14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72" name="Rectangle 47"/>
            <p:cNvSpPr>
              <a:spLocks noChangeAspect="1" noChangeArrowheads="1"/>
            </p:cNvSpPr>
            <p:nvPr/>
          </p:nvSpPr>
          <p:spPr bwMode="auto">
            <a:xfrm>
              <a:off x="3938" y="1373"/>
              <a:ext cx="14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73" name="Rectangle 48"/>
            <p:cNvSpPr>
              <a:spLocks noChangeAspect="1" noChangeArrowheads="1"/>
            </p:cNvSpPr>
            <p:nvPr/>
          </p:nvSpPr>
          <p:spPr bwMode="auto">
            <a:xfrm>
              <a:off x="4122" y="1373"/>
              <a:ext cx="14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06"/>
          <p:cNvGrpSpPr>
            <a:grpSpLocks/>
          </p:cNvGrpSpPr>
          <p:nvPr/>
        </p:nvGrpSpPr>
        <p:grpSpPr bwMode="auto">
          <a:xfrm>
            <a:off x="5462588" y="2303463"/>
            <a:ext cx="1990725" cy="925512"/>
            <a:chOff x="3441" y="1505"/>
            <a:chExt cx="1254" cy="583"/>
          </a:xfrm>
        </p:grpSpPr>
        <p:sp>
          <p:nvSpPr>
            <p:cNvPr id="4" name="Rectangle à coins arrondis 7"/>
            <p:cNvSpPr/>
            <p:nvPr/>
          </p:nvSpPr>
          <p:spPr>
            <a:xfrm>
              <a:off x="3555" y="1507"/>
              <a:ext cx="1140" cy="58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fr-CA" sz="3200" b="1">
                  <a:solidFill>
                    <a:srgbClr val="FF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5" name="Rectangle à coins arrondis 8"/>
            <p:cNvSpPr/>
            <p:nvPr/>
          </p:nvSpPr>
          <p:spPr>
            <a:xfrm>
              <a:off x="3441" y="1505"/>
              <a:ext cx="1037" cy="5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fr-CA" sz="1800" dirty="0"/>
            </a:p>
          </p:txBody>
        </p:sp>
        <p:grpSp>
          <p:nvGrpSpPr>
            <p:cNvPr id="20" name="Group 95"/>
            <p:cNvGrpSpPr>
              <a:grpSpLocks noChangeAspect="1"/>
            </p:cNvGrpSpPr>
            <p:nvPr/>
          </p:nvGrpSpPr>
          <p:grpSpPr bwMode="auto">
            <a:xfrm>
              <a:off x="3499" y="1547"/>
              <a:ext cx="208" cy="490"/>
              <a:chOff x="3477" y="2687"/>
              <a:chExt cx="287" cy="622"/>
            </a:xfrm>
          </p:grpSpPr>
          <p:sp>
            <p:nvSpPr>
              <p:cNvPr id="1272878" name="Freeform 93"/>
              <p:cNvSpPr>
                <a:spLocks noChangeAspect="1"/>
              </p:cNvSpPr>
              <p:nvPr/>
            </p:nvSpPr>
            <p:spPr bwMode="auto">
              <a:xfrm>
                <a:off x="3477" y="2687"/>
                <a:ext cx="287" cy="622"/>
              </a:xfrm>
              <a:custGeom>
                <a:avLst/>
                <a:gdLst>
                  <a:gd name="T0" fmla="*/ 122 w 287"/>
                  <a:gd name="T1" fmla="*/ 0 h 622"/>
                  <a:gd name="T2" fmla="*/ 168 w 287"/>
                  <a:gd name="T3" fmla="*/ 0 h 622"/>
                  <a:gd name="T4" fmla="*/ 179 w 287"/>
                  <a:gd name="T5" fmla="*/ 7 h 622"/>
                  <a:gd name="T6" fmla="*/ 287 w 287"/>
                  <a:gd name="T7" fmla="*/ 297 h 622"/>
                  <a:gd name="T8" fmla="*/ 287 w 287"/>
                  <a:gd name="T9" fmla="*/ 309 h 622"/>
                  <a:gd name="T10" fmla="*/ 284 w 287"/>
                  <a:gd name="T11" fmla="*/ 322 h 622"/>
                  <a:gd name="T12" fmla="*/ 276 w 287"/>
                  <a:gd name="T13" fmla="*/ 328 h 622"/>
                  <a:gd name="T14" fmla="*/ 263 w 287"/>
                  <a:gd name="T15" fmla="*/ 333 h 622"/>
                  <a:gd name="T16" fmla="*/ 188 w 287"/>
                  <a:gd name="T17" fmla="*/ 331 h 622"/>
                  <a:gd name="T18" fmla="*/ 177 w 287"/>
                  <a:gd name="T19" fmla="*/ 337 h 622"/>
                  <a:gd name="T20" fmla="*/ 177 w 287"/>
                  <a:gd name="T21" fmla="*/ 381 h 622"/>
                  <a:gd name="T22" fmla="*/ 99 w 287"/>
                  <a:gd name="T23" fmla="*/ 414 h 622"/>
                  <a:gd name="T24" fmla="*/ 177 w 287"/>
                  <a:gd name="T25" fmla="*/ 456 h 622"/>
                  <a:gd name="T26" fmla="*/ 174 w 287"/>
                  <a:gd name="T27" fmla="*/ 604 h 622"/>
                  <a:gd name="T28" fmla="*/ 159 w 287"/>
                  <a:gd name="T29" fmla="*/ 622 h 622"/>
                  <a:gd name="T30" fmla="*/ 15 w 287"/>
                  <a:gd name="T31" fmla="*/ 622 h 622"/>
                  <a:gd name="T32" fmla="*/ 0 w 287"/>
                  <a:gd name="T33" fmla="*/ 609 h 622"/>
                  <a:gd name="T34" fmla="*/ 0 w 287"/>
                  <a:gd name="T35" fmla="*/ 570 h 622"/>
                  <a:gd name="T36" fmla="*/ 12 w 287"/>
                  <a:gd name="T37" fmla="*/ 558 h 622"/>
                  <a:gd name="T38" fmla="*/ 113 w 287"/>
                  <a:gd name="T39" fmla="*/ 558 h 622"/>
                  <a:gd name="T40" fmla="*/ 113 w 287"/>
                  <a:gd name="T41" fmla="*/ 496 h 622"/>
                  <a:gd name="T42" fmla="*/ 3 w 287"/>
                  <a:gd name="T43" fmla="*/ 451 h 622"/>
                  <a:gd name="T44" fmla="*/ 3 w 287"/>
                  <a:gd name="T45" fmla="*/ 387 h 622"/>
                  <a:gd name="T46" fmla="*/ 114 w 287"/>
                  <a:gd name="T47" fmla="*/ 339 h 622"/>
                  <a:gd name="T48" fmla="*/ 111 w 287"/>
                  <a:gd name="T49" fmla="*/ 282 h 622"/>
                  <a:gd name="T50" fmla="*/ 120 w 287"/>
                  <a:gd name="T51" fmla="*/ 270 h 622"/>
                  <a:gd name="T52" fmla="*/ 198 w 287"/>
                  <a:gd name="T53" fmla="*/ 268 h 622"/>
                  <a:gd name="T54" fmla="*/ 204 w 287"/>
                  <a:gd name="T55" fmla="*/ 250 h 622"/>
                  <a:gd name="T56" fmla="*/ 113 w 287"/>
                  <a:gd name="T57" fmla="*/ 22 h 622"/>
                  <a:gd name="T58" fmla="*/ 114 w 287"/>
                  <a:gd name="T59" fmla="*/ 9 h 622"/>
                  <a:gd name="T60" fmla="*/ 122 w 287"/>
                  <a:gd name="T61" fmla="*/ 0 h 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7"/>
                  <a:gd name="T94" fmla="*/ 0 h 622"/>
                  <a:gd name="T95" fmla="*/ 287 w 287"/>
                  <a:gd name="T96" fmla="*/ 622 h 6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7" h="622">
                    <a:moveTo>
                      <a:pt x="122" y="0"/>
                    </a:moveTo>
                    <a:lnTo>
                      <a:pt x="168" y="0"/>
                    </a:lnTo>
                    <a:lnTo>
                      <a:pt x="179" y="7"/>
                    </a:lnTo>
                    <a:lnTo>
                      <a:pt x="287" y="297"/>
                    </a:lnTo>
                    <a:lnTo>
                      <a:pt x="287" y="309"/>
                    </a:lnTo>
                    <a:lnTo>
                      <a:pt x="284" y="322"/>
                    </a:lnTo>
                    <a:lnTo>
                      <a:pt x="276" y="328"/>
                    </a:lnTo>
                    <a:lnTo>
                      <a:pt x="263" y="333"/>
                    </a:lnTo>
                    <a:lnTo>
                      <a:pt x="188" y="331"/>
                    </a:lnTo>
                    <a:lnTo>
                      <a:pt x="177" y="337"/>
                    </a:lnTo>
                    <a:lnTo>
                      <a:pt x="177" y="381"/>
                    </a:lnTo>
                    <a:lnTo>
                      <a:pt x="99" y="414"/>
                    </a:lnTo>
                    <a:lnTo>
                      <a:pt x="177" y="456"/>
                    </a:lnTo>
                    <a:lnTo>
                      <a:pt x="174" y="604"/>
                    </a:lnTo>
                    <a:lnTo>
                      <a:pt x="159" y="622"/>
                    </a:lnTo>
                    <a:lnTo>
                      <a:pt x="15" y="622"/>
                    </a:lnTo>
                    <a:lnTo>
                      <a:pt x="0" y="609"/>
                    </a:lnTo>
                    <a:lnTo>
                      <a:pt x="0" y="570"/>
                    </a:lnTo>
                    <a:lnTo>
                      <a:pt x="12" y="558"/>
                    </a:lnTo>
                    <a:lnTo>
                      <a:pt x="113" y="558"/>
                    </a:lnTo>
                    <a:lnTo>
                      <a:pt x="113" y="496"/>
                    </a:lnTo>
                    <a:lnTo>
                      <a:pt x="3" y="451"/>
                    </a:lnTo>
                    <a:lnTo>
                      <a:pt x="3" y="387"/>
                    </a:lnTo>
                    <a:lnTo>
                      <a:pt x="114" y="339"/>
                    </a:lnTo>
                    <a:lnTo>
                      <a:pt x="111" y="282"/>
                    </a:lnTo>
                    <a:lnTo>
                      <a:pt x="120" y="270"/>
                    </a:lnTo>
                    <a:lnTo>
                      <a:pt x="198" y="268"/>
                    </a:lnTo>
                    <a:lnTo>
                      <a:pt x="204" y="250"/>
                    </a:lnTo>
                    <a:lnTo>
                      <a:pt x="113" y="22"/>
                    </a:lnTo>
                    <a:lnTo>
                      <a:pt x="11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fr-CA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72879" name="Oval 94"/>
              <p:cNvSpPr>
                <a:spLocks noChangeAspect="1" noChangeArrowheads="1"/>
              </p:cNvSpPr>
              <p:nvPr/>
            </p:nvSpPr>
            <p:spPr bwMode="auto">
              <a:xfrm>
                <a:off x="3480" y="2741"/>
                <a:ext cx="84" cy="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/>
                <a:endParaRPr lang="fr-CA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2880" name="Freeform 96"/>
            <p:cNvSpPr>
              <a:spLocks noChangeAspect="1"/>
            </p:cNvSpPr>
            <p:nvPr/>
          </p:nvSpPr>
          <p:spPr bwMode="auto">
            <a:xfrm>
              <a:off x="3745" y="1798"/>
              <a:ext cx="54" cy="132"/>
            </a:xfrm>
            <a:custGeom>
              <a:avLst/>
              <a:gdLst>
                <a:gd name="T0" fmla="*/ 0 w 81"/>
                <a:gd name="T1" fmla="*/ 13 h 156"/>
                <a:gd name="T2" fmla="*/ 46 w 81"/>
                <a:gd name="T3" fmla="*/ 0 h 156"/>
                <a:gd name="T4" fmla="*/ 50 w 81"/>
                <a:gd name="T5" fmla="*/ 25 h 156"/>
                <a:gd name="T6" fmla="*/ 52 w 81"/>
                <a:gd name="T7" fmla="*/ 48 h 156"/>
                <a:gd name="T8" fmla="*/ 54 w 81"/>
                <a:gd name="T9" fmla="*/ 74 h 156"/>
                <a:gd name="T10" fmla="*/ 50 w 81"/>
                <a:gd name="T11" fmla="*/ 102 h 156"/>
                <a:gd name="T12" fmla="*/ 46 w 81"/>
                <a:gd name="T13" fmla="*/ 132 h 156"/>
                <a:gd name="T14" fmla="*/ 2 w 81"/>
                <a:gd name="T15" fmla="*/ 122 h 156"/>
                <a:gd name="T16" fmla="*/ 6 w 81"/>
                <a:gd name="T17" fmla="*/ 81 h 156"/>
                <a:gd name="T18" fmla="*/ 8 w 81"/>
                <a:gd name="T19" fmla="*/ 63 h 156"/>
                <a:gd name="T20" fmla="*/ 6 w 81"/>
                <a:gd name="T21" fmla="*/ 46 h 156"/>
                <a:gd name="T22" fmla="*/ 0 w 81"/>
                <a:gd name="T23" fmla="*/ 13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156"/>
                <a:gd name="T38" fmla="*/ 81 w 81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156">
                  <a:moveTo>
                    <a:pt x="0" y="15"/>
                  </a:moveTo>
                  <a:lnTo>
                    <a:pt x="69" y="0"/>
                  </a:lnTo>
                  <a:lnTo>
                    <a:pt x="75" y="30"/>
                  </a:lnTo>
                  <a:lnTo>
                    <a:pt x="78" y="57"/>
                  </a:lnTo>
                  <a:lnTo>
                    <a:pt x="81" y="87"/>
                  </a:lnTo>
                  <a:lnTo>
                    <a:pt x="75" y="120"/>
                  </a:lnTo>
                  <a:lnTo>
                    <a:pt x="69" y="156"/>
                  </a:lnTo>
                  <a:lnTo>
                    <a:pt x="3" y="144"/>
                  </a:lnTo>
                  <a:lnTo>
                    <a:pt x="9" y="96"/>
                  </a:lnTo>
                  <a:lnTo>
                    <a:pt x="12" y="75"/>
                  </a:lnTo>
                  <a:lnTo>
                    <a:pt x="9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81" name="Freeform 97"/>
            <p:cNvSpPr>
              <a:spLocks noChangeAspect="1"/>
            </p:cNvSpPr>
            <p:nvPr/>
          </p:nvSpPr>
          <p:spPr bwMode="auto">
            <a:xfrm>
              <a:off x="3868" y="1755"/>
              <a:ext cx="58" cy="203"/>
            </a:xfrm>
            <a:custGeom>
              <a:avLst/>
              <a:gdLst>
                <a:gd name="T0" fmla="*/ 0 w 81"/>
                <a:gd name="T1" fmla="*/ 20 h 156"/>
                <a:gd name="T2" fmla="*/ 49 w 81"/>
                <a:gd name="T3" fmla="*/ 0 h 156"/>
                <a:gd name="T4" fmla="*/ 54 w 81"/>
                <a:gd name="T5" fmla="*/ 39 h 156"/>
                <a:gd name="T6" fmla="*/ 56 w 81"/>
                <a:gd name="T7" fmla="*/ 74 h 156"/>
                <a:gd name="T8" fmla="*/ 58 w 81"/>
                <a:gd name="T9" fmla="*/ 113 h 156"/>
                <a:gd name="T10" fmla="*/ 54 w 81"/>
                <a:gd name="T11" fmla="*/ 156 h 156"/>
                <a:gd name="T12" fmla="*/ 49 w 81"/>
                <a:gd name="T13" fmla="*/ 203 h 156"/>
                <a:gd name="T14" fmla="*/ 2 w 81"/>
                <a:gd name="T15" fmla="*/ 187 h 156"/>
                <a:gd name="T16" fmla="*/ 6 w 81"/>
                <a:gd name="T17" fmla="*/ 125 h 156"/>
                <a:gd name="T18" fmla="*/ 9 w 81"/>
                <a:gd name="T19" fmla="*/ 98 h 156"/>
                <a:gd name="T20" fmla="*/ 6 w 81"/>
                <a:gd name="T21" fmla="*/ 70 h 156"/>
                <a:gd name="T22" fmla="*/ 0 w 81"/>
                <a:gd name="T23" fmla="*/ 2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156"/>
                <a:gd name="T38" fmla="*/ 81 w 81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156">
                  <a:moveTo>
                    <a:pt x="0" y="15"/>
                  </a:moveTo>
                  <a:lnTo>
                    <a:pt x="69" y="0"/>
                  </a:lnTo>
                  <a:lnTo>
                    <a:pt x="75" y="30"/>
                  </a:lnTo>
                  <a:lnTo>
                    <a:pt x="78" y="57"/>
                  </a:lnTo>
                  <a:lnTo>
                    <a:pt x="81" y="87"/>
                  </a:lnTo>
                  <a:lnTo>
                    <a:pt x="75" y="120"/>
                  </a:lnTo>
                  <a:lnTo>
                    <a:pt x="69" y="156"/>
                  </a:lnTo>
                  <a:lnTo>
                    <a:pt x="3" y="144"/>
                  </a:lnTo>
                  <a:lnTo>
                    <a:pt x="9" y="96"/>
                  </a:lnTo>
                  <a:lnTo>
                    <a:pt x="12" y="75"/>
                  </a:lnTo>
                  <a:lnTo>
                    <a:pt x="9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82" name="Freeform 98"/>
            <p:cNvSpPr>
              <a:spLocks noChangeAspect="1"/>
            </p:cNvSpPr>
            <p:nvPr/>
          </p:nvSpPr>
          <p:spPr bwMode="auto">
            <a:xfrm>
              <a:off x="4007" y="1712"/>
              <a:ext cx="54" cy="279"/>
            </a:xfrm>
            <a:custGeom>
              <a:avLst/>
              <a:gdLst>
                <a:gd name="T0" fmla="*/ 0 w 81"/>
                <a:gd name="T1" fmla="*/ 27 h 156"/>
                <a:gd name="T2" fmla="*/ 46 w 81"/>
                <a:gd name="T3" fmla="*/ 0 h 156"/>
                <a:gd name="T4" fmla="*/ 50 w 81"/>
                <a:gd name="T5" fmla="*/ 54 h 156"/>
                <a:gd name="T6" fmla="*/ 52 w 81"/>
                <a:gd name="T7" fmla="*/ 102 h 156"/>
                <a:gd name="T8" fmla="*/ 54 w 81"/>
                <a:gd name="T9" fmla="*/ 156 h 156"/>
                <a:gd name="T10" fmla="*/ 50 w 81"/>
                <a:gd name="T11" fmla="*/ 215 h 156"/>
                <a:gd name="T12" fmla="*/ 46 w 81"/>
                <a:gd name="T13" fmla="*/ 279 h 156"/>
                <a:gd name="T14" fmla="*/ 2 w 81"/>
                <a:gd name="T15" fmla="*/ 258 h 156"/>
                <a:gd name="T16" fmla="*/ 6 w 81"/>
                <a:gd name="T17" fmla="*/ 172 h 156"/>
                <a:gd name="T18" fmla="*/ 8 w 81"/>
                <a:gd name="T19" fmla="*/ 134 h 156"/>
                <a:gd name="T20" fmla="*/ 6 w 81"/>
                <a:gd name="T21" fmla="*/ 97 h 156"/>
                <a:gd name="T22" fmla="*/ 0 w 81"/>
                <a:gd name="T23" fmla="*/ 27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156"/>
                <a:gd name="T38" fmla="*/ 81 w 81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156">
                  <a:moveTo>
                    <a:pt x="0" y="15"/>
                  </a:moveTo>
                  <a:lnTo>
                    <a:pt x="69" y="0"/>
                  </a:lnTo>
                  <a:lnTo>
                    <a:pt x="75" y="30"/>
                  </a:lnTo>
                  <a:lnTo>
                    <a:pt x="78" y="57"/>
                  </a:lnTo>
                  <a:lnTo>
                    <a:pt x="81" y="87"/>
                  </a:lnTo>
                  <a:lnTo>
                    <a:pt x="75" y="120"/>
                  </a:lnTo>
                  <a:lnTo>
                    <a:pt x="69" y="156"/>
                  </a:lnTo>
                  <a:lnTo>
                    <a:pt x="3" y="144"/>
                  </a:lnTo>
                  <a:lnTo>
                    <a:pt x="9" y="96"/>
                  </a:lnTo>
                  <a:lnTo>
                    <a:pt x="12" y="75"/>
                  </a:lnTo>
                  <a:lnTo>
                    <a:pt x="9" y="5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83" name="Freeform 99"/>
            <p:cNvSpPr>
              <a:spLocks noChangeAspect="1"/>
            </p:cNvSpPr>
            <p:nvPr/>
          </p:nvSpPr>
          <p:spPr bwMode="auto">
            <a:xfrm>
              <a:off x="4136" y="1567"/>
              <a:ext cx="252" cy="465"/>
            </a:xfrm>
            <a:custGeom>
              <a:avLst/>
              <a:gdLst>
                <a:gd name="T0" fmla="*/ 108 w 402"/>
                <a:gd name="T1" fmla="*/ 191 h 588"/>
                <a:gd name="T2" fmla="*/ 99 w 402"/>
                <a:gd name="T3" fmla="*/ 228 h 588"/>
                <a:gd name="T4" fmla="*/ 34 w 402"/>
                <a:gd name="T5" fmla="*/ 220 h 588"/>
                <a:gd name="T6" fmla="*/ 5 w 402"/>
                <a:gd name="T7" fmla="*/ 168 h 588"/>
                <a:gd name="T8" fmla="*/ 0 w 402"/>
                <a:gd name="T9" fmla="*/ 100 h 588"/>
                <a:gd name="T10" fmla="*/ 25 w 402"/>
                <a:gd name="T11" fmla="*/ 38 h 588"/>
                <a:gd name="T12" fmla="*/ 80 w 402"/>
                <a:gd name="T13" fmla="*/ 0 h 588"/>
                <a:gd name="T14" fmla="*/ 138 w 402"/>
                <a:gd name="T15" fmla="*/ 0 h 588"/>
                <a:gd name="T16" fmla="*/ 182 w 402"/>
                <a:gd name="T17" fmla="*/ 16 h 588"/>
                <a:gd name="T18" fmla="*/ 218 w 402"/>
                <a:gd name="T19" fmla="*/ 59 h 588"/>
                <a:gd name="T20" fmla="*/ 237 w 402"/>
                <a:gd name="T21" fmla="*/ 101 h 588"/>
                <a:gd name="T22" fmla="*/ 252 w 402"/>
                <a:gd name="T23" fmla="*/ 153 h 588"/>
                <a:gd name="T24" fmla="*/ 247 w 402"/>
                <a:gd name="T25" fmla="*/ 240 h 588"/>
                <a:gd name="T26" fmla="*/ 233 w 402"/>
                <a:gd name="T27" fmla="*/ 301 h 588"/>
                <a:gd name="T28" fmla="*/ 211 w 402"/>
                <a:gd name="T29" fmla="*/ 348 h 588"/>
                <a:gd name="T30" fmla="*/ 196 w 402"/>
                <a:gd name="T31" fmla="*/ 391 h 588"/>
                <a:gd name="T32" fmla="*/ 182 w 402"/>
                <a:gd name="T33" fmla="*/ 437 h 588"/>
                <a:gd name="T34" fmla="*/ 144 w 402"/>
                <a:gd name="T35" fmla="*/ 463 h 588"/>
                <a:gd name="T36" fmla="*/ 92 w 402"/>
                <a:gd name="T37" fmla="*/ 460 h 588"/>
                <a:gd name="T38" fmla="*/ 60 w 402"/>
                <a:gd name="T39" fmla="*/ 424 h 588"/>
                <a:gd name="T40" fmla="*/ 54 w 402"/>
                <a:gd name="T41" fmla="*/ 297 h 588"/>
                <a:gd name="T42" fmla="*/ 98 w 402"/>
                <a:gd name="T43" fmla="*/ 263 h 588"/>
                <a:gd name="T44" fmla="*/ 137 w 402"/>
                <a:gd name="T45" fmla="*/ 231 h 588"/>
                <a:gd name="T46" fmla="*/ 142 w 402"/>
                <a:gd name="T47" fmla="*/ 174 h 588"/>
                <a:gd name="T48" fmla="*/ 114 w 402"/>
                <a:gd name="T49" fmla="*/ 141 h 588"/>
                <a:gd name="T50" fmla="*/ 75 w 402"/>
                <a:gd name="T51" fmla="*/ 131 h 588"/>
                <a:gd name="T52" fmla="*/ 74 w 402"/>
                <a:gd name="T53" fmla="*/ 98 h 588"/>
                <a:gd name="T54" fmla="*/ 125 w 402"/>
                <a:gd name="T55" fmla="*/ 89 h 588"/>
                <a:gd name="T56" fmla="*/ 162 w 402"/>
                <a:gd name="T57" fmla="*/ 122 h 588"/>
                <a:gd name="T58" fmla="*/ 178 w 402"/>
                <a:gd name="T59" fmla="*/ 179 h 588"/>
                <a:gd name="T60" fmla="*/ 168 w 402"/>
                <a:gd name="T61" fmla="*/ 261 h 588"/>
                <a:gd name="T62" fmla="*/ 125 w 402"/>
                <a:gd name="T63" fmla="*/ 305 h 588"/>
                <a:gd name="T64" fmla="*/ 94 w 402"/>
                <a:gd name="T65" fmla="*/ 318 h 588"/>
                <a:gd name="T66" fmla="*/ 104 w 402"/>
                <a:gd name="T67" fmla="*/ 403 h 588"/>
                <a:gd name="T68" fmla="*/ 132 w 402"/>
                <a:gd name="T69" fmla="*/ 413 h 588"/>
                <a:gd name="T70" fmla="*/ 153 w 402"/>
                <a:gd name="T71" fmla="*/ 383 h 588"/>
                <a:gd name="T72" fmla="*/ 208 w 402"/>
                <a:gd name="T73" fmla="*/ 215 h 588"/>
                <a:gd name="T74" fmla="*/ 202 w 402"/>
                <a:gd name="T75" fmla="*/ 122 h 588"/>
                <a:gd name="T76" fmla="*/ 167 w 402"/>
                <a:gd name="T77" fmla="*/ 71 h 588"/>
                <a:gd name="T78" fmla="*/ 114 w 402"/>
                <a:gd name="T79" fmla="*/ 51 h 588"/>
                <a:gd name="T80" fmla="*/ 68 w 402"/>
                <a:gd name="T81" fmla="*/ 59 h 588"/>
                <a:gd name="T82" fmla="*/ 45 w 402"/>
                <a:gd name="T83" fmla="*/ 92 h 588"/>
                <a:gd name="T84" fmla="*/ 43 w 402"/>
                <a:gd name="T85" fmla="*/ 146 h 588"/>
                <a:gd name="T86" fmla="*/ 61 w 402"/>
                <a:gd name="T87" fmla="*/ 179 h 588"/>
                <a:gd name="T88" fmla="*/ 97 w 402"/>
                <a:gd name="T89" fmla="*/ 183 h 5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2"/>
                <a:gd name="T136" fmla="*/ 0 h 588"/>
                <a:gd name="T137" fmla="*/ 402 w 402"/>
                <a:gd name="T138" fmla="*/ 588 h 5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2" h="588">
                  <a:moveTo>
                    <a:pt x="154" y="232"/>
                  </a:moveTo>
                  <a:lnTo>
                    <a:pt x="172" y="242"/>
                  </a:lnTo>
                  <a:lnTo>
                    <a:pt x="172" y="266"/>
                  </a:lnTo>
                  <a:lnTo>
                    <a:pt x="158" y="288"/>
                  </a:lnTo>
                  <a:lnTo>
                    <a:pt x="82" y="288"/>
                  </a:lnTo>
                  <a:lnTo>
                    <a:pt x="54" y="278"/>
                  </a:lnTo>
                  <a:lnTo>
                    <a:pt x="24" y="252"/>
                  </a:lnTo>
                  <a:lnTo>
                    <a:pt x="8" y="212"/>
                  </a:lnTo>
                  <a:lnTo>
                    <a:pt x="2" y="174"/>
                  </a:lnTo>
                  <a:lnTo>
                    <a:pt x="0" y="126"/>
                  </a:lnTo>
                  <a:lnTo>
                    <a:pt x="12" y="86"/>
                  </a:lnTo>
                  <a:lnTo>
                    <a:pt x="40" y="48"/>
                  </a:lnTo>
                  <a:lnTo>
                    <a:pt x="80" y="20"/>
                  </a:lnTo>
                  <a:lnTo>
                    <a:pt x="128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58" y="6"/>
                  </a:lnTo>
                  <a:lnTo>
                    <a:pt x="290" y="20"/>
                  </a:lnTo>
                  <a:lnTo>
                    <a:pt x="316" y="42"/>
                  </a:lnTo>
                  <a:lnTo>
                    <a:pt x="348" y="74"/>
                  </a:lnTo>
                  <a:lnTo>
                    <a:pt x="366" y="100"/>
                  </a:lnTo>
                  <a:lnTo>
                    <a:pt x="378" y="128"/>
                  </a:lnTo>
                  <a:lnTo>
                    <a:pt x="394" y="154"/>
                  </a:lnTo>
                  <a:lnTo>
                    <a:pt x="402" y="194"/>
                  </a:lnTo>
                  <a:lnTo>
                    <a:pt x="402" y="256"/>
                  </a:lnTo>
                  <a:lnTo>
                    <a:pt x="394" y="304"/>
                  </a:lnTo>
                  <a:lnTo>
                    <a:pt x="388" y="336"/>
                  </a:lnTo>
                  <a:lnTo>
                    <a:pt x="372" y="380"/>
                  </a:lnTo>
                  <a:lnTo>
                    <a:pt x="350" y="418"/>
                  </a:lnTo>
                  <a:lnTo>
                    <a:pt x="336" y="440"/>
                  </a:lnTo>
                  <a:lnTo>
                    <a:pt x="324" y="458"/>
                  </a:lnTo>
                  <a:lnTo>
                    <a:pt x="312" y="494"/>
                  </a:lnTo>
                  <a:lnTo>
                    <a:pt x="300" y="528"/>
                  </a:lnTo>
                  <a:lnTo>
                    <a:pt x="290" y="552"/>
                  </a:lnTo>
                  <a:lnTo>
                    <a:pt x="266" y="574"/>
                  </a:lnTo>
                  <a:lnTo>
                    <a:pt x="230" y="586"/>
                  </a:lnTo>
                  <a:lnTo>
                    <a:pt x="194" y="588"/>
                  </a:lnTo>
                  <a:lnTo>
                    <a:pt x="146" y="582"/>
                  </a:lnTo>
                  <a:lnTo>
                    <a:pt x="114" y="560"/>
                  </a:lnTo>
                  <a:lnTo>
                    <a:pt x="96" y="536"/>
                  </a:lnTo>
                  <a:lnTo>
                    <a:pt x="88" y="496"/>
                  </a:lnTo>
                  <a:lnTo>
                    <a:pt x="86" y="376"/>
                  </a:lnTo>
                  <a:lnTo>
                    <a:pt x="110" y="348"/>
                  </a:lnTo>
                  <a:lnTo>
                    <a:pt x="156" y="332"/>
                  </a:lnTo>
                  <a:lnTo>
                    <a:pt x="194" y="316"/>
                  </a:lnTo>
                  <a:lnTo>
                    <a:pt x="218" y="292"/>
                  </a:lnTo>
                  <a:lnTo>
                    <a:pt x="226" y="262"/>
                  </a:lnTo>
                  <a:lnTo>
                    <a:pt x="226" y="220"/>
                  </a:lnTo>
                  <a:lnTo>
                    <a:pt x="210" y="194"/>
                  </a:lnTo>
                  <a:lnTo>
                    <a:pt x="182" y="178"/>
                  </a:lnTo>
                  <a:lnTo>
                    <a:pt x="136" y="178"/>
                  </a:lnTo>
                  <a:lnTo>
                    <a:pt x="120" y="166"/>
                  </a:lnTo>
                  <a:lnTo>
                    <a:pt x="114" y="142"/>
                  </a:lnTo>
                  <a:lnTo>
                    <a:pt x="118" y="124"/>
                  </a:lnTo>
                  <a:lnTo>
                    <a:pt x="148" y="112"/>
                  </a:lnTo>
                  <a:lnTo>
                    <a:pt x="200" y="112"/>
                  </a:lnTo>
                  <a:lnTo>
                    <a:pt x="232" y="122"/>
                  </a:lnTo>
                  <a:lnTo>
                    <a:pt x="258" y="154"/>
                  </a:lnTo>
                  <a:lnTo>
                    <a:pt x="280" y="190"/>
                  </a:lnTo>
                  <a:lnTo>
                    <a:pt x="284" y="226"/>
                  </a:lnTo>
                  <a:lnTo>
                    <a:pt x="286" y="276"/>
                  </a:lnTo>
                  <a:lnTo>
                    <a:pt x="268" y="330"/>
                  </a:lnTo>
                  <a:lnTo>
                    <a:pt x="240" y="358"/>
                  </a:lnTo>
                  <a:lnTo>
                    <a:pt x="200" y="386"/>
                  </a:lnTo>
                  <a:lnTo>
                    <a:pt x="176" y="396"/>
                  </a:lnTo>
                  <a:lnTo>
                    <a:pt x="150" y="402"/>
                  </a:lnTo>
                  <a:lnTo>
                    <a:pt x="150" y="488"/>
                  </a:lnTo>
                  <a:lnTo>
                    <a:pt x="166" y="510"/>
                  </a:lnTo>
                  <a:lnTo>
                    <a:pt x="182" y="520"/>
                  </a:lnTo>
                  <a:lnTo>
                    <a:pt x="210" y="522"/>
                  </a:lnTo>
                  <a:lnTo>
                    <a:pt x="236" y="512"/>
                  </a:lnTo>
                  <a:lnTo>
                    <a:pt x="244" y="484"/>
                  </a:lnTo>
                  <a:lnTo>
                    <a:pt x="332" y="312"/>
                  </a:lnTo>
                  <a:lnTo>
                    <a:pt x="332" y="272"/>
                  </a:lnTo>
                  <a:lnTo>
                    <a:pt x="338" y="194"/>
                  </a:lnTo>
                  <a:lnTo>
                    <a:pt x="322" y="154"/>
                  </a:lnTo>
                  <a:lnTo>
                    <a:pt x="296" y="116"/>
                  </a:lnTo>
                  <a:lnTo>
                    <a:pt x="266" y="90"/>
                  </a:lnTo>
                  <a:lnTo>
                    <a:pt x="226" y="72"/>
                  </a:lnTo>
                  <a:lnTo>
                    <a:pt x="182" y="64"/>
                  </a:lnTo>
                  <a:lnTo>
                    <a:pt x="144" y="66"/>
                  </a:lnTo>
                  <a:lnTo>
                    <a:pt x="108" y="74"/>
                  </a:lnTo>
                  <a:lnTo>
                    <a:pt x="88" y="96"/>
                  </a:lnTo>
                  <a:lnTo>
                    <a:pt x="72" y="116"/>
                  </a:lnTo>
                  <a:lnTo>
                    <a:pt x="64" y="148"/>
                  </a:lnTo>
                  <a:lnTo>
                    <a:pt x="68" y="184"/>
                  </a:lnTo>
                  <a:lnTo>
                    <a:pt x="78" y="214"/>
                  </a:lnTo>
                  <a:lnTo>
                    <a:pt x="98" y="226"/>
                  </a:lnTo>
                  <a:lnTo>
                    <a:pt x="114" y="228"/>
                  </a:lnTo>
                  <a:lnTo>
                    <a:pt x="154" y="23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170"/>
          <p:cNvGrpSpPr>
            <a:grpSpLocks noChangeAspect="1"/>
          </p:cNvGrpSpPr>
          <p:nvPr/>
        </p:nvGrpSpPr>
        <p:grpSpPr bwMode="auto">
          <a:xfrm>
            <a:off x="5462588" y="3343275"/>
            <a:ext cx="1990725" cy="925513"/>
            <a:chOff x="3472" y="2530"/>
            <a:chExt cx="1580" cy="650"/>
          </a:xfrm>
        </p:grpSpPr>
        <p:sp>
          <p:nvSpPr>
            <p:cNvPr id="6" name="Rectangle à coins arrondis 7"/>
            <p:cNvSpPr/>
            <p:nvPr/>
          </p:nvSpPr>
          <p:spPr>
            <a:xfrm>
              <a:off x="3619" y="2532"/>
              <a:ext cx="1433" cy="64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fr-CA" sz="3200" b="1">
                  <a:solidFill>
                    <a:srgbClr val="FFFF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7" name="Rectangle à coins arrondis 8"/>
            <p:cNvSpPr>
              <a:spLocks noChangeAspect="1" noChangeArrowheads="1"/>
            </p:cNvSpPr>
            <p:nvPr/>
          </p:nvSpPr>
          <p:spPr bwMode="auto">
            <a:xfrm>
              <a:off x="3477" y="2530"/>
              <a:ext cx="1303" cy="6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fr-CA" sz="1800" dirty="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272887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2" y="2784"/>
              <a:ext cx="5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888" name="Picture 1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" y="2567"/>
              <a:ext cx="28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2889" name="Freeform 126"/>
            <p:cNvSpPr>
              <a:spLocks noChangeAspect="1"/>
            </p:cNvSpPr>
            <p:nvPr/>
          </p:nvSpPr>
          <p:spPr bwMode="auto">
            <a:xfrm>
              <a:off x="4373" y="2573"/>
              <a:ext cx="210" cy="219"/>
            </a:xfrm>
            <a:custGeom>
              <a:avLst/>
              <a:gdLst>
                <a:gd name="T0" fmla="*/ 108 w 444"/>
                <a:gd name="T1" fmla="*/ 38 h 489"/>
                <a:gd name="T2" fmla="*/ 129 w 444"/>
                <a:gd name="T3" fmla="*/ 39 h 489"/>
                <a:gd name="T4" fmla="*/ 142 w 444"/>
                <a:gd name="T5" fmla="*/ 47 h 489"/>
                <a:gd name="T6" fmla="*/ 154 w 444"/>
                <a:gd name="T7" fmla="*/ 58 h 489"/>
                <a:gd name="T8" fmla="*/ 169 w 444"/>
                <a:gd name="T9" fmla="*/ 74 h 489"/>
                <a:gd name="T10" fmla="*/ 183 w 444"/>
                <a:gd name="T11" fmla="*/ 92 h 489"/>
                <a:gd name="T12" fmla="*/ 190 w 444"/>
                <a:gd name="T13" fmla="*/ 117 h 489"/>
                <a:gd name="T14" fmla="*/ 189 w 444"/>
                <a:gd name="T15" fmla="*/ 140 h 489"/>
                <a:gd name="T16" fmla="*/ 184 w 444"/>
                <a:gd name="T17" fmla="*/ 166 h 489"/>
                <a:gd name="T18" fmla="*/ 170 w 444"/>
                <a:gd name="T19" fmla="*/ 190 h 489"/>
                <a:gd name="T20" fmla="*/ 159 w 444"/>
                <a:gd name="T21" fmla="*/ 201 h 489"/>
                <a:gd name="T22" fmla="*/ 144 w 444"/>
                <a:gd name="T23" fmla="*/ 209 h 489"/>
                <a:gd name="T24" fmla="*/ 127 w 444"/>
                <a:gd name="T25" fmla="*/ 217 h 489"/>
                <a:gd name="T26" fmla="*/ 108 w 444"/>
                <a:gd name="T27" fmla="*/ 218 h 489"/>
                <a:gd name="T28" fmla="*/ 87 w 444"/>
                <a:gd name="T29" fmla="*/ 219 h 489"/>
                <a:gd name="T30" fmla="*/ 67 w 444"/>
                <a:gd name="T31" fmla="*/ 214 h 489"/>
                <a:gd name="T32" fmla="*/ 47 w 444"/>
                <a:gd name="T33" fmla="*/ 203 h 489"/>
                <a:gd name="T34" fmla="*/ 30 w 444"/>
                <a:gd name="T35" fmla="*/ 187 h 489"/>
                <a:gd name="T36" fmla="*/ 16 w 444"/>
                <a:gd name="T37" fmla="*/ 168 h 489"/>
                <a:gd name="T38" fmla="*/ 9 w 444"/>
                <a:gd name="T39" fmla="*/ 154 h 489"/>
                <a:gd name="T40" fmla="*/ 2 w 444"/>
                <a:gd name="T41" fmla="*/ 136 h 489"/>
                <a:gd name="T42" fmla="*/ 0 w 444"/>
                <a:gd name="T43" fmla="*/ 113 h 489"/>
                <a:gd name="T44" fmla="*/ 0 w 444"/>
                <a:gd name="T45" fmla="*/ 93 h 489"/>
                <a:gd name="T46" fmla="*/ 0 w 444"/>
                <a:gd name="T47" fmla="*/ 74 h 489"/>
                <a:gd name="T48" fmla="*/ 10 w 444"/>
                <a:gd name="T49" fmla="*/ 52 h 489"/>
                <a:gd name="T50" fmla="*/ 26 w 444"/>
                <a:gd name="T51" fmla="*/ 33 h 489"/>
                <a:gd name="T52" fmla="*/ 37 w 444"/>
                <a:gd name="T53" fmla="*/ 22 h 489"/>
                <a:gd name="T54" fmla="*/ 59 w 444"/>
                <a:gd name="T55" fmla="*/ 13 h 489"/>
                <a:gd name="T56" fmla="*/ 79 w 444"/>
                <a:gd name="T57" fmla="*/ 7 h 489"/>
                <a:gd name="T58" fmla="*/ 96 w 444"/>
                <a:gd name="T59" fmla="*/ 2 h 489"/>
                <a:gd name="T60" fmla="*/ 121 w 444"/>
                <a:gd name="T61" fmla="*/ 1 h 489"/>
                <a:gd name="T62" fmla="*/ 208 w 444"/>
                <a:gd name="T63" fmla="*/ 0 h 489"/>
                <a:gd name="T64" fmla="*/ 209 w 444"/>
                <a:gd name="T65" fmla="*/ 34 h 489"/>
                <a:gd name="T66" fmla="*/ 210 w 444"/>
                <a:gd name="T67" fmla="*/ 38 h 489"/>
                <a:gd name="T68" fmla="*/ 77 w 444"/>
                <a:gd name="T69" fmla="*/ 37 h 489"/>
                <a:gd name="T70" fmla="*/ 65 w 444"/>
                <a:gd name="T71" fmla="*/ 42 h 489"/>
                <a:gd name="T72" fmla="*/ 54 w 444"/>
                <a:gd name="T73" fmla="*/ 52 h 489"/>
                <a:gd name="T74" fmla="*/ 45 w 444"/>
                <a:gd name="T75" fmla="*/ 68 h 489"/>
                <a:gd name="T76" fmla="*/ 41 w 444"/>
                <a:gd name="T77" fmla="*/ 84 h 489"/>
                <a:gd name="T78" fmla="*/ 38 w 444"/>
                <a:gd name="T79" fmla="*/ 104 h 489"/>
                <a:gd name="T80" fmla="*/ 40 w 444"/>
                <a:gd name="T81" fmla="*/ 128 h 489"/>
                <a:gd name="T82" fmla="*/ 42 w 444"/>
                <a:gd name="T83" fmla="*/ 147 h 489"/>
                <a:gd name="T84" fmla="*/ 52 w 444"/>
                <a:gd name="T85" fmla="*/ 167 h 489"/>
                <a:gd name="T86" fmla="*/ 57 w 444"/>
                <a:gd name="T87" fmla="*/ 179 h 489"/>
                <a:gd name="T88" fmla="*/ 74 w 444"/>
                <a:gd name="T89" fmla="*/ 193 h 489"/>
                <a:gd name="T90" fmla="*/ 89 w 444"/>
                <a:gd name="T91" fmla="*/ 201 h 489"/>
                <a:gd name="T92" fmla="*/ 106 w 444"/>
                <a:gd name="T93" fmla="*/ 201 h 489"/>
                <a:gd name="T94" fmla="*/ 126 w 444"/>
                <a:gd name="T95" fmla="*/ 197 h 489"/>
                <a:gd name="T96" fmla="*/ 142 w 444"/>
                <a:gd name="T97" fmla="*/ 181 h 489"/>
                <a:gd name="T98" fmla="*/ 149 w 444"/>
                <a:gd name="T99" fmla="*/ 163 h 489"/>
                <a:gd name="T100" fmla="*/ 149 w 444"/>
                <a:gd name="T101" fmla="*/ 137 h 489"/>
                <a:gd name="T102" fmla="*/ 150 w 444"/>
                <a:gd name="T103" fmla="*/ 112 h 489"/>
                <a:gd name="T104" fmla="*/ 149 w 444"/>
                <a:gd name="T105" fmla="*/ 92 h 489"/>
                <a:gd name="T106" fmla="*/ 142 w 444"/>
                <a:gd name="T107" fmla="*/ 77 h 489"/>
                <a:gd name="T108" fmla="*/ 128 w 444"/>
                <a:gd name="T109" fmla="*/ 59 h 489"/>
                <a:gd name="T110" fmla="*/ 112 w 444"/>
                <a:gd name="T111" fmla="*/ 41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4"/>
                <a:gd name="T169" fmla="*/ 0 h 489"/>
                <a:gd name="T170" fmla="*/ 444 w 444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4" h="489">
                  <a:moveTo>
                    <a:pt x="229" y="85"/>
                  </a:moveTo>
                  <a:lnTo>
                    <a:pt x="273" y="87"/>
                  </a:lnTo>
                  <a:lnTo>
                    <a:pt x="300" y="105"/>
                  </a:lnTo>
                  <a:lnTo>
                    <a:pt x="325" y="130"/>
                  </a:lnTo>
                  <a:lnTo>
                    <a:pt x="358" y="166"/>
                  </a:lnTo>
                  <a:lnTo>
                    <a:pt x="387" y="205"/>
                  </a:lnTo>
                  <a:lnTo>
                    <a:pt x="402" y="262"/>
                  </a:lnTo>
                  <a:lnTo>
                    <a:pt x="400" y="312"/>
                  </a:lnTo>
                  <a:lnTo>
                    <a:pt x="390" y="370"/>
                  </a:lnTo>
                  <a:lnTo>
                    <a:pt x="360" y="424"/>
                  </a:lnTo>
                  <a:lnTo>
                    <a:pt x="336" y="448"/>
                  </a:lnTo>
                  <a:lnTo>
                    <a:pt x="304" y="466"/>
                  </a:lnTo>
                  <a:lnTo>
                    <a:pt x="268" y="484"/>
                  </a:lnTo>
                  <a:lnTo>
                    <a:pt x="228" y="487"/>
                  </a:lnTo>
                  <a:lnTo>
                    <a:pt x="184" y="489"/>
                  </a:lnTo>
                  <a:lnTo>
                    <a:pt x="142" y="478"/>
                  </a:lnTo>
                  <a:lnTo>
                    <a:pt x="100" y="453"/>
                  </a:lnTo>
                  <a:lnTo>
                    <a:pt x="63" y="418"/>
                  </a:lnTo>
                  <a:lnTo>
                    <a:pt x="34" y="376"/>
                  </a:lnTo>
                  <a:lnTo>
                    <a:pt x="18" y="343"/>
                  </a:lnTo>
                  <a:lnTo>
                    <a:pt x="4" y="304"/>
                  </a:lnTo>
                  <a:lnTo>
                    <a:pt x="1" y="253"/>
                  </a:lnTo>
                  <a:lnTo>
                    <a:pt x="0" y="208"/>
                  </a:lnTo>
                  <a:lnTo>
                    <a:pt x="1" y="165"/>
                  </a:lnTo>
                  <a:lnTo>
                    <a:pt x="22" y="117"/>
                  </a:lnTo>
                  <a:lnTo>
                    <a:pt x="55" y="73"/>
                  </a:lnTo>
                  <a:lnTo>
                    <a:pt x="78" y="49"/>
                  </a:lnTo>
                  <a:lnTo>
                    <a:pt x="124" y="28"/>
                  </a:lnTo>
                  <a:lnTo>
                    <a:pt x="168" y="16"/>
                  </a:lnTo>
                  <a:lnTo>
                    <a:pt x="204" y="4"/>
                  </a:lnTo>
                  <a:lnTo>
                    <a:pt x="256" y="3"/>
                  </a:lnTo>
                  <a:lnTo>
                    <a:pt x="439" y="0"/>
                  </a:lnTo>
                  <a:lnTo>
                    <a:pt x="441" y="75"/>
                  </a:lnTo>
                  <a:lnTo>
                    <a:pt x="444" y="85"/>
                  </a:lnTo>
                  <a:lnTo>
                    <a:pt x="162" y="82"/>
                  </a:lnTo>
                  <a:lnTo>
                    <a:pt x="138" y="93"/>
                  </a:lnTo>
                  <a:lnTo>
                    <a:pt x="114" y="115"/>
                  </a:lnTo>
                  <a:lnTo>
                    <a:pt x="96" y="151"/>
                  </a:lnTo>
                  <a:lnTo>
                    <a:pt x="87" y="187"/>
                  </a:lnTo>
                  <a:lnTo>
                    <a:pt x="81" y="232"/>
                  </a:lnTo>
                  <a:lnTo>
                    <a:pt x="84" y="286"/>
                  </a:lnTo>
                  <a:lnTo>
                    <a:pt x="88" y="328"/>
                  </a:lnTo>
                  <a:lnTo>
                    <a:pt x="109" y="373"/>
                  </a:lnTo>
                  <a:lnTo>
                    <a:pt x="120" y="399"/>
                  </a:lnTo>
                  <a:lnTo>
                    <a:pt x="156" y="432"/>
                  </a:lnTo>
                  <a:lnTo>
                    <a:pt x="189" y="448"/>
                  </a:lnTo>
                  <a:lnTo>
                    <a:pt x="225" y="448"/>
                  </a:lnTo>
                  <a:lnTo>
                    <a:pt x="267" y="439"/>
                  </a:lnTo>
                  <a:lnTo>
                    <a:pt x="300" y="405"/>
                  </a:lnTo>
                  <a:lnTo>
                    <a:pt x="315" y="363"/>
                  </a:lnTo>
                  <a:lnTo>
                    <a:pt x="316" y="306"/>
                  </a:lnTo>
                  <a:lnTo>
                    <a:pt x="318" y="249"/>
                  </a:lnTo>
                  <a:lnTo>
                    <a:pt x="316" y="205"/>
                  </a:lnTo>
                  <a:lnTo>
                    <a:pt x="300" y="172"/>
                  </a:lnTo>
                  <a:lnTo>
                    <a:pt x="271" y="132"/>
                  </a:lnTo>
                  <a:lnTo>
                    <a:pt x="237" y="9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890" name="Freeform 123"/>
            <p:cNvSpPr>
              <a:spLocks noChangeAspect="1"/>
            </p:cNvSpPr>
            <p:nvPr/>
          </p:nvSpPr>
          <p:spPr bwMode="auto">
            <a:xfrm>
              <a:off x="4018" y="2567"/>
              <a:ext cx="651" cy="561"/>
            </a:xfrm>
            <a:custGeom>
              <a:avLst/>
              <a:gdLst>
                <a:gd name="T0" fmla="*/ 24 w 651"/>
                <a:gd name="T1" fmla="*/ 528 h 561"/>
                <a:gd name="T2" fmla="*/ 73 w 651"/>
                <a:gd name="T3" fmla="*/ 499 h 561"/>
                <a:gd name="T4" fmla="*/ 102 w 651"/>
                <a:gd name="T5" fmla="*/ 456 h 561"/>
                <a:gd name="T6" fmla="*/ 120 w 651"/>
                <a:gd name="T7" fmla="*/ 396 h 561"/>
                <a:gd name="T8" fmla="*/ 136 w 651"/>
                <a:gd name="T9" fmla="*/ 306 h 561"/>
                <a:gd name="T10" fmla="*/ 154 w 651"/>
                <a:gd name="T11" fmla="*/ 208 h 561"/>
                <a:gd name="T12" fmla="*/ 180 w 651"/>
                <a:gd name="T13" fmla="*/ 138 h 561"/>
                <a:gd name="T14" fmla="*/ 238 w 651"/>
                <a:gd name="T15" fmla="*/ 40 h 561"/>
                <a:gd name="T16" fmla="*/ 300 w 651"/>
                <a:gd name="T17" fmla="*/ 6 h 561"/>
                <a:gd name="T18" fmla="*/ 364 w 651"/>
                <a:gd name="T19" fmla="*/ 4 h 561"/>
                <a:gd name="T20" fmla="*/ 427 w 651"/>
                <a:gd name="T21" fmla="*/ 54 h 561"/>
                <a:gd name="T22" fmla="*/ 457 w 651"/>
                <a:gd name="T23" fmla="*/ 97 h 561"/>
                <a:gd name="T24" fmla="*/ 495 w 651"/>
                <a:gd name="T25" fmla="*/ 171 h 561"/>
                <a:gd name="T26" fmla="*/ 517 w 651"/>
                <a:gd name="T27" fmla="*/ 283 h 561"/>
                <a:gd name="T28" fmla="*/ 529 w 651"/>
                <a:gd name="T29" fmla="*/ 370 h 561"/>
                <a:gd name="T30" fmla="*/ 546 w 651"/>
                <a:gd name="T31" fmla="*/ 433 h 561"/>
                <a:gd name="T32" fmla="*/ 579 w 651"/>
                <a:gd name="T33" fmla="*/ 496 h 561"/>
                <a:gd name="T34" fmla="*/ 627 w 651"/>
                <a:gd name="T35" fmla="*/ 523 h 561"/>
                <a:gd name="T36" fmla="*/ 649 w 651"/>
                <a:gd name="T37" fmla="*/ 561 h 561"/>
                <a:gd name="T38" fmla="*/ 597 w 651"/>
                <a:gd name="T39" fmla="*/ 543 h 561"/>
                <a:gd name="T40" fmla="*/ 546 w 651"/>
                <a:gd name="T41" fmla="*/ 492 h 561"/>
                <a:gd name="T42" fmla="*/ 516 w 651"/>
                <a:gd name="T43" fmla="*/ 418 h 561"/>
                <a:gd name="T44" fmla="*/ 499 w 651"/>
                <a:gd name="T45" fmla="*/ 343 h 561"/>
                <a:gd name="T46" fmla="*/ 490 w 651"/>
                <a:gd name="T47" fmla="*/ 268 h 561"/>
                <a:gd name="T48" fmla="*/ 457 w 651"/>
                <a:gd name="T49" fmla="*/ 159 h 561"/>
                <a:gd name="T50" fmla="*/ 414 w 651"/>
                <a:gd name="T51" fmla="*/ 81 h 561"/>
                <a:gd name="T52" fmla="*/ 361 w 651"/>
                <a:gd name="T53" fmla="*/ 40 h 561"/>
                <a:gd name="T54" fmla="*/ 283 w 651"/>
                <a:gd name="T55" fmla="*/ 42 h 561"/>
                <a:gd name="T56" fmla="*/ 238 w 651"/>
                <a:gd name="T57" fmla="*/ 93 h 561"/>
                <a:gd name="T58" fmla="*/ 211 w 651"/>
                <a:gd name="T59" fmla="*/ 145 h 561"/>
                <a:gd name="T60" fmla="*/ 192 w 651"/>
                <a:gd name="T61" fmla="*/ 201 h 561"/>
                <a:gd name="T62" fmla="*/ 175 w 651"/>
                <a:gd name="T63" fmla="*/ 292 h 561"/>
                <a:gd name="T64" fmla="*/ 151 w 651"/>
                <a:gd name="T65" fmla="*/ 396 h 561"/>
                <a:gd name="T66" fmla="*/ 127 w 651"/>
                <a:gd name="T67" fmla="*/ 471 h 561"/>
                <a:gd name="T68" fmla="*/ 75 w 651"/>
                <a:gd name="T69" fmla="*/ 532 h 561"/>
                <a:gd name="T70" fmla="*/ 25 w 651"/>
                <a:gd name="T71" fmla="*/ 556 h 561"/>
                <a:gd name="T72" fmla="*/ 3 w 651"/>
                <a:gd name="T73" fmla="*/ 532 h 5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1"/>
                <a:gd name="T112" fmla="*/ 0 h 561"/>
                <a:gd name="T113" fmla="*/ 651 w 651"/>
                <a:gd name="T114" fmla="*/ 561 h 5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1" h="561">
                  <a:moveTo>
                    <a:pt x="3" y="532"/>
                  </a:moveTo>
                  <a:lnTo>
                    <a:pt x="24" y="528"/>
                  </a:lnTo>
                  <a:lnTo>
                    <a:pt x="46" y="519"/>
                  </a:lnTo>
                  <a:lnTo>
                    <a:pt x="73" y="499"/>
                  </a:lnTo>
                  <a:lnTo>
                    <a:pt x="90" y="477"/>
                  </a:lnTo>
                  <a:lnTo>
                    <a:pt x="102" y="456"/>
                  </a:lnTo>
                  <a:lnTo>
                    <a:pt x="109" y="436"/>
                  </a:lnTo>
                  <a:lnTo>
                    <a:pt x="120" y="396"/>
                  </a:lnTo>
                  <a:lnTo>
                    <a:pt x="126" y="348"/>
                  </a:lnTo>
                  <a:lnTo>
                    <a:pt x="136" y="306"/>
                  </a:lnTo>
                  <a:lnTo>
                    <a:pt x="139" y="265"/>
                  </a:lnTo>
                  <a:lnTo>
                    <a:pt x="154" y="208"/>
                  </a:lnTo>
                  <a:lnTo>
                    <a:pt x="162" y="174"/>
                  </a:lnTo>
                  <a:lnTo>
                    <a:pt x="180" y="138"/>
                  </a:lnTo>
                  <a:lnTo>
                    <a:pt x="208" y="90"/>
                  </a:lnTo>
                  <a:lnTo>
                    <a:pt x="238" y="40"/>
                  </a:lnTo>
                  <a:lnTo>
                    <a:pt x="277" y="15"/>
                  </a:lnTo>
                  <a:lnTo>
                    <a:pt x="300" y="6"/>
                  </a:lnTo>
                  <a:lnTo>
                    <a:pt x="328" y="0"/>
                  </a:lnTo>
                  <a:lnTo>
                    <a:pt x="364" y="4"/>
                  </a:lnTo>
                  <a:lnTo>
                    <a:pt x="402" y="24"/>
                  </a:lnTo>
                  <a:lnTo>
                    <a:pt x="427" y="54"/>
                  </a:lnTo>
                  <a:lnTo>
                    <a:pt x="439" y="64"/>
                  </a:lnTo>
                  <a:lnTo>
                    <a:pt x="457" y="97"/>
                  </a:lnTo>
                  <a:lnTo>
                    <a:pt x="480" y="132"/>
                  </a:lnTo>
                  <a:lnTo>
                    <a:pt x="495" y="171"/>
                  </a:lnTo>
                  <a:lnTo>
                    <a:pt x="505" y="220"/>
                  </a:lnTo>
                  <a:lnTo>
                    <a:pt x="517" y="283"/>
                  </a:lnTo>
                  <a:lnTo>
                    <a:pt x="525" y="333"/>
                  </a:lnTo>
                  <a:lnTo>
                    <a:pt x="529" y="370"/>
                  </a:lnTo>
                  <a:lnTo>
                    <a:pt x="538" y="403"/>
                  </a:lnTo>
                  <a:lnTo>
                    <a:pt x="546" y="433"/>
                  </a:lnTo>
                  <a:lnTo>
                    <a:pt x="559" y="466"/>
                  </a:lnTo>
                  <a:lnTo>
                    <a:pt x="579" y="496"/>
                  </a:lnTo>
                  <a:lnTo>
                    <a:pt x="603" y="516"/>
                  </a:lnTo>
                  <a:lnTo>
                    <a:pt x="627" y="523"/>
                  </a:lnTo>
                  <a:lnTo>
                    <a:pt x="651" y="534"/>
                  </a:lnTo>
                  <a:lnTo>
                    <a:pt x="649" y="561"/>
                  </a:lnTo>
                  <a:lnTo>
                    <a:pt x="628" y="556"/>
                  </a:lnTo>
                  <a:lnTo>
                    <a:pt x="597" y="543"/>
                  </a:lnTo>
                  <a:lnTo>
                    <a:pt x="573" y="519"/>
                  </a:lnTo>
                  <a:lnTo>
                    <a:pt x="546" y="492"/>
                  </a:lnTo>
                  <a:lnTo>
                    <a:pt x="529" y="453"/>
                  </a:lnTo>
                  <a:lnTo>
                    <a:pt x="516" y="418"/>
                  </a:lnTo>
                  <a:lnTo>
                    <a:pt x="507" y="378"/>
                  </a:lnTo>
                  <a:lnTo>
                    <a:pt x="499" y="343"/>
                  </a:lnTo>
                  <a:lnTo>
                    <a:pt x="496" y="310"/>
                  </a:lnTo>
                  <a:lnTo>
                    <a:pt x="490" y="268"/>
                  </a:lnTo>
                  <a:lnTo>
                    <a:pt x="475" y="201"/>
                  </a:lnTo>
                  <a:lnTo>
                    <a:pt x="457" y="159"/>
                  </a:lnTo>
                  <a:lnTo>
                    <a:pt x="438" y="124"/>
                  </a:lnTo>
                  <a:lnTo>
                    <a:pt x="414" y="81"/>
                  </a:lnTo>
                  <a:lnTo>
                    <a:pt x="387" y="54"/>
                  </a:lnTo>
                  <a:lnTo>
                    <a:pt x="361" y="40"/>
                  </a:lnTo>
                  <a:lnTo>
                    <a:pt x="325" y="30"/>
                  </a:lnTo>
                  <a:lnTo>
                    <a:pt x="283" y="42"/>
                  </a:lnTo>
                  <a:lnTo>
                    <a:pt x="264" y="61"/>
                  </a:lnTo>
                  <a:lnTo>
                    <a:pt x="238" y="93"/>
                  </a:lnTo>
                  <a:lnTo>
                    <a:pt x="223" y="121"/>
                  </a:lnTo>
                  <a:lnTo>
                    <a:pt x="211" y="145"/>
                  </a:lnTo>
                  <a:lnTo>
                    <a:pt x="198" y="168"/>
                  </a:lnTo>
                  <a:lnTo>
                    <a:pt x="192" y="201"/>
                  </a:lnTo>
                  <a:lnTo>
                    <a:pt x="184" y="250"/>
                  </a:lnTo>
                  <a:lnTo>
                    <a:pt x="175" y="292"/>
                  </a:lnTo>
                  <a:lnTo>
                    <a:pt x="160" y="352"/>
                  </a:lnTo>
                  <a:lnTo>
                    <a:pt x="151" y="396"/>
                  </a:lnTo>
                  <a:lnTo>
                    <a:pt x="139" y="432"/>
                  </a:lnTo>
                  <a:lnTo>
                    <a:pt x="127" y="471"/>
                  </a:lnTo>
                  <a:lnTo>
                    <a:pt x="111" y="504"/>
                  </a:lnTo>
                  <a:lnTo>
                    <a:pt x="75" y="532"/>
                  </a:lnTo>
                  <a:lnTo>
                    <a:pt x="48" y="544"/>
                  </a:lnTo>
                  <a:lnTo>
                    <a:pt x="25" y="556"/>
                  </a:lnTo>
                  <a:lnTo>
                    <a:pt x="0" y="559"/>
                  </a:lnTo>
                  <a:lnTo>
                    <a:pt x="3" y="53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pic>
          <p:nvPicPr>
            <p:cNvPr id="1272891" name="Picture 1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5" y="2853"/>
              <a:ext cx="34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892" name="Picture 1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2776"/>
              <a:ext cx="32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2893" name="Line 124"/>
            <p:cNvSpPr>
              <a:spLocks noChangeAspect="1" noChangeShapeType="1"/>
            </p:cNvSpPr>
            <p:nvPr/>
          </p:nvSpPr>
          <p:spPr bwMode="auto">
            <a:xfrm>
              <a:off x="3968" y="3136"/>
              <a:ext cx="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2" name="Group 173"/>
          <p:cNvGrpSpPr>
            <a:grpSpLocks/>
          </p:cNvGrpSpPr>
          <p:nvPr/>
        </p:nvGrpSpPr>
        <p:grpSpPr bwMode="auto">
          <a:xfrm>
            <a:off x="5462588" y="4384675"/>
            <a:ext cx="1990725" cy="925513"/>
            <a:chOff x="4065" y="2816"/>
            <a:chExt cx="1263" cy="583"/>
          </a:xfrm>
        </p:grpSpPr>
        <p:sp>
          <p:nvSpPr>
            <p:cNvPr id="10" name="Rectangle à coins arrondis 7"/>
            <p:cNvSpPr/>
            <p:nvPr/>
          </p:nvSpPr>
          <p:spPr>
            <a:xfrm>
              <a:off x="4180" y="2818"/>
              <a:ext cx="1148" cy="58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fr-CA" sz="3200" b="1">
                  <a:solidFill>
                    <a:srgbClr val="FFFF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1" name="Rectangle à coins arrondis 8"/>
            <p:cNvSpPr>
              <a:spLocks noChangeAspect="1" noChangeArrowheads="1"/>
            </p:cNvSpPr>
            <p:nvPr/>
          </p:nvSpPr>
          <p:spPr bwMode="auto">
            <a:xfrm>
              <a:off x="4065" y="2816"/>
              <a:ext cx="1045" cy="5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fr-CA" sz="1800" dirty="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272897" name="Picture 1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43" y="2890"/>
              <a:ext cx="6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2898" name="Text Box 138"/>
            <p:cNvSpPr txBox="1">
              <a:spLocks noChangeAspect="1" noChangeArrowheads="1"/>
            </p:cNvSpPr>
            <p:nvPr/>
          </p:nvSpPr>
          <p:spPr bwMode="auto">
            <a:xfrm>
              <a:off x="4741" y="2924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72899" name="Text Box 139"/>
            <p:cNvSpPr txBox="1">
              <a:spLocks noChangeAspect="1" noChangeArrowheads="1"/>
            </p:cNvSpPr>
            <p:nvPr/>
          </p:nvSpPr>
          <p:spPr bwMode="auto">
            <a:xfrm>
              <a:off x="4760" y="3058"/>
              <a:ext cx="2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272900" name="Text Box 140"/>
            <p:cNvSpPr txBox="1">
              <a:spLocks noChangeAspect="1" noChangeArrowheads="1"/>
            </p:cNvSpPr>
            <p:nvPr/>
          </p:nvSpPr>
          <p:spPr bwMode="auto">
            <a:xfrm>
              <a:off x="4672" y="3134"/>
              <a:ext cx="2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72901" name="Text Box 141"/>
            <p:cNvSpPr txBox="1">
              <a:spLocks noChangeAspect="1" noChangeArrowheads="1"/>
            </p:cNvSpPr>
            <p:nvPr/>
          </p:nvSpPr>
          <p:spPr bwMode="auto">
            <a:xfrm>
              <a:off x="4587" y="3064"/>
              <a:ext cx="1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272902" name="Text Box 142"/>
            <p:cNvSpPr txBox="1">
              <a:spLocks noChangeAspect="1" noChangeArrowheads="1"/>
            </p:cNvSpPr>
            <p:nvPr/>
          </p:nvSpPr>
          <p:spPr bwMode="auto">
            <a:xfrm>
              <a:off x="4595" y="291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</a:rPr>
                <a:t>C</a:t>
              </a:r>
            </a:p>
          </p:txBody>
        </p:sp>
        <p:pic>
          <p:nvPicPr>
            <p:cNvPr id="1272903" name="Picture 143" descr="ed00214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97" y="2884"/>
              <a:ext cx="18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904" name="Picture 144" descr="ed00214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6" y="3189"/>
              <a:ext cx="137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905" name="Picture 145" descr="ed00214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20" y="2945"/>
              <a:ext cx="10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2906" name="Picture 146" descr="ed00214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4" y="3196"/>
              <a:ext cx="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2907" name="Rectangle 148"/>
            <p:cNvSpPr>
              <a:spLocks noChangeAspect="1" noChangeArrowheads="1"/>
            </p:cNvSpPr>
            <p:nvPr/>
          </p:nvSpPr>
          <p:spPr bwMode="auto">
            <a:xfrm>
              <a:off x="4266" y="2872"/>
              <a:ext cx="2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eaLnBrk="1" hangingPunct="1"/>
              <a:r>
                <a:rPr lang="fr-CA" sz="1800" b="1">
                  <a:solidFill>
                    <a:schemeClr val="tx1"/>
                  </a:solidFill>
                  <a:sym typeface="Wingdings" pitchFamily="2" charset="2"/>
                </a:rPr>
                <a:t></a:t>
              </a:r>
            </a:p>
          </p:txBody>
        </p:sp>
      </p:grpSp>
      <p:grpSp>
        <p:nvGrpSpPr>
          <p:cNvPr id="23" name="Group 172"/>
          <p:cNvGrpSpPr>
            <a:grpSpLocks noChangeAspect="1"/>
          </p:cNvGrpSpPr>
          <p:nvPr/>
        </p:nvGrpSpPr>
        <p:grpSpPr bwMode="auto">
          <a:xfrm>
            <a:off x="5462588" y="5424488"/>
            <a:ext cx="1990725" cy="925512"/>
            <a:chOff x="1221" y="3124"/>
            <a:chExt cx="1575" cy="65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364" y="3126"/>
              <a:ext cx="1432" cy="64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/>
              <a:r>
                <a:rPr lang="fr-CA" sz="3200" b="1">
                  <a:solidFill>
                    <a:srgbClr val="FFFFFF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9" name="Rectangle à coins arrondis 8"/>
            <p:cNvSpPr>
              <a:spLocks noChangeAspect="1" noChangeArrowheads="1"/>
            </p:cNvSpPr>
            <p:nvPr/>
          </p:nvSpPr>
          <p:spPr bwMode="auto">
            <a:xfrm>
              <a:off x="1221" y="3124"/>
              <a:ext cx="1302" cy="6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fr-CA" sz="1800" dirty="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272911" name="Picture 167" descr="j03709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87" y="3301"/>
              <a:ext cx="439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2912" name="Freeform 162"/>
            <p:cNvSpPr>
              <a:spLocks noChangeAspect="1"/>
            </p:cNvSpPr>
            <p:nvPr/>
          </p:nvSpPr>
          <p:spPr bwMode="auto">
            <a:xfrm>
              <a:off x="2120" y="3213"/>
              <a:ext cx="279" cy="495"/>
            </a:xfrm>
            <a:custGeom>
              <a:avLst/>
              <a:gdLst>
                <a:gd name="T0" fmla="*/ 10 w 651"/>
                <a:gd name="T1" fmla="*/ 466 h 561"/>
                <a:gd name="T2" fmla="*/ 31 w 651"/>
                <a:gd name="T3" fmla="*/ 440 h 561"/>
                <a:gd name="T4" fmla="*/ 44 w 651"/>
                <a:gd name="T5" fmla="*/ 402 h 561"/>
                <a:gd name="T6" fmla="*/ 51 w 651"/>
                <a:gd name="T7" fmla="*/ 349 h 561"/>
                <a:gd name="T8" fmla="*/ 58 w 651"/>
                <a:gd name="T9" fmla="*/ 270 h 561"/>
                <a:gd name="T10" fmla="*/ 66 w 651"/>
                <a:gd name="T11" fmla="*/ 184 h 561"/>
                <a:gd name="T12" fmla="*/ 77 w 651"/>
                <a:gd name="T13" fmla="*/ 122 h 561"/>
                <a:gd name="T14" fmla="*/ 102 w 651"/>
                <a:gd name="T15" fmla="*/ 35 h 561"/>
                <a:gd name="T16" fmla="*/ 129 w 651"/>
                <a:gd name="T17" fmla="*/ 5 h 561"/>
                <a:gd name="T18" fmla="*/ 156 w 651"/>
                <a:gd name="T19" fmla="*/ 4 h 561"/>
                <a:gd name="T20" fmla="*/ 183 w 651"/>
                <a:gd name="T21" fmla="*/ 48 h 561"/>
                <a:gd name="T22" fmla="*/ 196 w 651"/>
                <a:gd name="T23" fmla="*/ 86 h 561"/>
                <a:gd name="T24" fmla="*/ 212 w 651"/>
                <a:gd name="T25" fmla="*/ 151 h 561"/>
                <a:gd name="T26" fmla="*/ 222 w 651"/>
                <a:gd name="T27" fmla="*/ 250 h 561"/>
                <a:gd name="T28" fmla="*/ 227 w 651"/>
                <a:gd name="T29" fmla="*/ 326 h 561"/>
                <a:gd name="T30" fmla="*/ 234 w 651"/>
                <a:gd name="T31" fmla="*/ 382 h 561"/>
                <a:gd name="T32" fmla="*/ 248 w 651"/>
                <a:gd name="T33" fmla="*/ 438 h 561"/>
                <a:gd name="T34" fmla="*/ 269 w 651"/>
                <a:gd name="T35" fmla="*/ 461 h 561"/>
                <a:gd name="T36" fmla="*/ 278 w 651"/>
                <a:gd name="T37" fmla="*/ 495 h 561"/>
                <a:gd name="T38" fmla="*/ 256 w 651"/>
                <a:gd name="T39" fmla="*/ 479 h 561"/>
                <a:gd name="T40" fmla="*/ 234 w 651"/>
                <a:gd name="T41" fmla="*/ 434 h 561"/>
                <a:gd name="T42" fmla="*/ 221 w 651"/>
                <a:gd name="T43" fmla="*/ 369 h 561"/>
                <a:gd name="T44" fmla="*/ 214 w 651"/>
                <a:gd name="T45" fmla="*/ 303 h 561"/>
                <a:gd name="T46" fmla="*/ 210 w 651"/>
                <a:gd name="T47" fmla="*/ 236 h 561"/>
                <a:gd name="T48" fmla="*/ 196 w 651"/>
                <a:gd name="T49" fmla="*/ 140 h 561"/>
                <a:gd name="T50" fmla="*/ 177 w 651"/>
                <a:gd name="T51" fmla="*/ 71 h 561"/>
                <a:gd name="T52" fmla="*/ 155 w 651"/>
                <a:gd name="T53" fmla="*/ 35 h 561"/>
                <a:gd name="T54" fmla="*/ 121 w 651"/>
                <a:gd name="T55" fmla="*/ 37 h 561"/>
                <a:gd name="T56" fmla="*/ 102 w 651"/>
                <a:gd name="T57" fmla="*/ 82 h 561"/>
                <a:gd name="T58" fmla="*/ 90 w 651"/>
                <a:gd name="T59" fmla="*/ 128 h 561"/>
                <a:gd name="T60" fmla="*/ 82 w 651"/>
                <a:gd name="T61" fmla="*/ 177 h 561"/>
                <a:gd name="T62" fmla="*/ 75 w 651"/>
                <a:gd name="T63" fmla="*/ 258 h 561"/>
                <a:gd name="T64" fmla="*/ 65 w 651"/>
                <a:gd name="T65" fmla="*/ 349 h 561"/>
                <a:gd name="T66" fmla="*/ 54 w 651"/>
                <a:gd name="T67" fmla="*/ 416 h 561"/>
                <a:gd name="T68" fmla="*/ 32 w 651"/>
                <a:gd name="T69" fmla="*/ 469 h 561"/>
                <a:gd name="T70" fmla="*/ 11 w 651"/>
                <a:gd name="T71" fmla="*/ 491 h 561"/>
                <a:gd name="T72" fmla="*/ 1 w 651"/>
                <a:gd name="T73" fmla="*/ 469 h 5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1"/>
                <a:gd name="T112" fmla="*/ 0 h 561"/>
                <a:gd name="T113" fmla="*/ 651 w 651"/>
                <a:gd name="T114" fmla="*/ 561 h 5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1" h="561">
                  <a:moveTo>
                    <a:pt x="3" y="532"/>
                  </a:moveTo>
                  <a:lnTo>
                    <a:pt x="24" y="528"/>
                  </a:lnTo>
                  <a:lnTo>
                    <a:pt x="46" y="519"/>
                  </a:lnTo>
                  <a:lnTo>
                    <a:pt x="73" y="499"/>
                  </a:lnTo>
                  <a:lnTo>
                    <a:pt x="90" y="477"/>
                  </a:lnTo>
                  <a:lnTo>
                    <a:pt x="102" y="456"/>
                  </a:lnTo>
                  <a:lnTo>
                    <a:pt x="109" y="436"/>
                  </a:lnTo>
                  <a:lnTo>
                    <a:pt x="120" y="396"/>
                  </a:lnTo>
                  <a:lnTo>
                    <a:pt x="126" y="348"/>
                  </a:lnTo>
                  <a:lnTo>
                    <a:pt x="136" y="306"/>
                  </a:lnTo>
                  <a:lnTo>
                    <a:pt x="139" y="265"/>
                  </a:lnTo>
                  <a:lnTo>
                    <a:pt x="154" y="208"/>
                  </a:lnTo>
                  <a:lnTo>
                    <a:pt x="162" y="174"/>
                  </a:lnTo>
                  <a:lnTo>
                    <a:pt x="180" y="138"/>
                  </a:lnTo>
                  <a:lnTo>
                    <a:pt x="208" y="90"/>
                  </a:lnTo>
                  <a:lnTo>
                    <a:pt x="238" y="40"/>
                  </a:lnTo>
                  <a:lnTo>
                    <a:pt x="277" y="15"/>
                  </a:lnTo>
                  <a:lnTo>
                    <a:pt x="300" y="6"/>
                  </a:lnTo>
                  <a:lnTo>
                    <a:pt x="328" y="0"/>
                  </a:lnTo>
                  <a:lnTo>
                    <a:pt x="364" y="4"/>
                  </a:lnTo>
                  <a:lnTo>
                    <a:pt x="402" y="24"/>
                  </a:lnTo>
                  <a:lnTo>
                    <a:pt x="427" y="54"/>
                  </a:lnTo>
                  <a:lnTo>
                    <a:pt x="439" y="64"/>
                  </a:lnTo>
                  <a:lnTo>
                    <a:pt x="457" y="97"/>
                  </a:lnTo>
                  <a:lnTo>
                    <a:pt x="480" y="132"/>
                  </a:lnTo>
                  <a:lnTo>
                    <a:pt x="495" y="171"/>
                  </a:lnTo>
                  <a:lnTo>
                    <a:pt x="505" y="220"/>
                  </a:lnTo>
                  <a:lnTo>
                    <a:pt x="517" y="283"/>
                  </a:lnTo>
                  <a:lnTo>
                    <a:pt x="525" y="333"/>
                  </a:lnTo>
                  <a:lnTo>
                    <a:pt x="529" y="370"/>
                  </a:lnTo>
                  <a:lnTo>
                    <a:pt x="538" y="403"/>
                  </a:lnTo>
                  <a:lnTo>
                    <a:pt x="546" y="433"/>
                  </a:lnTo>
                  <a:lnTo>
                    <a:pt x="559" y="466"/>
                  </a:lnTo>
                  <a:lnTo>
                    <a:pt x="579" y="496"/>
                  </a:lnTo>
                  <a:lnTo>
                    <a:pt x="603" y="516"/>
                  </a:lnTo>
                  <a:lnTo>
                    <a:pt x="627" y="523"/>
                  </a:lnTo>
                  <a:lnTo>
                    <a:pt x="651" y="534"/>
                  </a:lnTo>
                  <a:lnTo>
                    <a:pt x="649" y="561"/>
                  </a:lnTo>
                  <a:lnTo>
                    <a:pt x="628" y="556"/>
                  </a:lnTo>
                  <a:lnTo>
                    <a:pt x="597" y="543"/>
                  </a:lnTo>
                  <a:lnTo>
                    <a:pt x="573" y="519"/>
                  </a:lnTo>
                  <a:lnTo>
                    <a:pt x="546" y="492"/>
                  </a:lnTo>
                  <a:lnTo>
                    <a:pt x="529" y="453"/>
                  </a:lnTo>
                  <a:lnTo>
                    <a:pt x="516" y="418"/>
                  </a:lnTo>
                  <a:lnTo>
                    <a:pt x="507" y="378"/>
                  </a:lnTo>
                  <a:lnTo>
                    <a:pt x="499" y="343"/>
                  </a:lnTo>
                  <a:lnTo>
                    <a:pt x="496" y="310"/>
                  </a:lnTo>
                  <a:lnTo>
                    <a:pt x="490" y="268"/>
                  </a:lnTo>
                  <a:lnTo>
                    <a:pt x="475" y="201"/>
                  </a:lnTo>
                  <a:lnTo>
                    <a:pt x="457" y="159"/>
                  </a:lnTo>
                  <a:lnTo>
                    <a:pt x="438" y="124"/>
                  </a:lnTo>
                  <a:lnTo>
                    <a:pt x="414" y="81"/>
                  </a:lnTo>
                  <a:lnTo>
                    <a:pt x="387" y="54"/>
                  </a:lnTo>
                  <a:lnTo>
                    <a:pt x="361" y="40"/>
                  </a:lnTo>
                  <a:lnTo>
                    <a:pt x="325" y="30"/>
                  </a:lnTo>
                  <a:lnTo>
                    <a:pt x="283" y="42"/>
                  </a:lnTo>
                  <a:lnTo>
                    <a:pt x="264" y="61"/>
                  </a:lnTo>
                  <a:lnTo>
                    <a:pt x="238" y="93"/>
                  </a:lnTo>
                  <a:lnTo>
                    <a:pt x="223" y="121"/>
                  </a:lnTo>
                  <a:lnTo>
                    <a:pt x="211" y="145"/>
                  </a:lnTo>
                  <a:lnTo>
                    <a:pt x="198" y="168"/>
                  </a:lnTo>
                  <a:lnTo>
                    <a:pt x="192" y="201"/>
                  </a:lnTo>
                  <a:lnTo>
                    <a:pt x="184" y="250"/>
                  </a:lnTo>
                  <a:lnTo>
                    <a:pt x="175" y="292"/>
                  </a:lnTo>
                  <a:lnTo>
                    <a:pt x="160" y="352"/>
                  </a:lnTo>
                  <a:lnTo>
                    <a:pt x="151" y="396"/>
                  </a:lnTo>
                  <a:lnTo>
                    <a:pt x="139" y="432"/>
                  </a:lnTo>
                  <a:lnTo>
                    <a:pt x="127" y="471"/>
                  </a:lnTo>
                  <a:lnTo>
                    <a:pt x="111" y="504"/>
                  </a:lnTo>
                  <a:lnTo>
                    <a:pt x="75" y="532"/>
                  </a:lnTo>
                  <a:lnTo>
                    <a:pt x="48" y="544"/>
                  </a:lnTo>
                  <a:lnTo>
                    <a:pt x="25" y="556"/>
                  </a:lnTo>
                  <a:lnTo>
                    <a:pt x="0" y="559"/>
                  </a:lnTo>
                  <a:lnTo>
                    <a:pt x="3" y="53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2913" name="Line 163"/>
            <p:cNvSpPr>
              <a:spLocks noChangeAspect="1" noChangeShapeType="1"/>
            </p:cNvSpPr>
            <p:nvPr/>
          </p:nvSpPr>
          <p:spPr bwMode="auto">
            <a:xfrm>
              <a:off x="2118" y="3216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72914" name="Line 164"/>
            <p:cNvSpPr>
              <a:spLocks noChangeAspect="1" noChangeShapeType="1"/>
            </p:cNvSpPr>
            <p:nvPr/>
          </p:nvSpPr>
          <p:spPr bwMode="auto">
            <a:xfrm>
              <a:off x="2392" y="3214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pic>
          <p:nvPicPr>
            <p:cNvPr id="1272915" name="Picture 16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15" y="3199"/>
              <a:ext cx="48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72916" name="AutoShape 178"/>
          <p:cNvSpPr>
            <a:spLocks noChangeArrowheads="1"/>
          </p:cNvSpPr>
          <p:nvPr/>
        </p:nvSpPr>
        <p:spPr bwMode="auto">
          <a:xfrm>
            <a:off x="615950" y="1400175"/>
            <a:ext cx="4438650" cy="647700"/>
          </a:xfrm>
          <a:prstGeom prst="homePlate">
            <a:avLst>
              <a:gd name="adj" fmla="val 53681"/>
            </a:avLst>
          </a:prstGeom>
          <a:solidFill>
            <a:srgbClr val="8DB8C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CA" sz="1600">
              <a:solidFill>
                <a:schemeClr val="tx1"/>
              </a:solidFill>
            </a:endParaRPr>
          </a:p>
        </p:txBody>
      </p:sp>
      <p:sp>
        <p:nvSpPr>
          <p:cNvPr id="1272917" name="AutoShape 180"/>
          <p:cNvSpPr>
            <a:spLocks noChangeArrowheads="1"/>
          </p:cNvSpPr>
          <p:nvPr/>
        </p:nvSpPr>
        <p:spPr bwMode="auto">
          <a:xfrm>
            <a:off x="3575050" y="5045075"/>
            <a:ext cx="1479550" cy="647700"/>
          </a:xfrm>
          <a:prstGeom prst="homePlate">
            <a:avLst>
              <a:gd name="adj" fmla="val 5710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CA" sz="1600">
              <a:solidFill>
                <a:schemeClr val="tx1"/>
              </a:solidFill>
            </a:endParaRPr>
          </a:p>
        </p:txBody>
      </p:sp>
      <p:sp>
        <p:nvSpPr>
          <p:cNvPr id="1272918" name="AutoShape 181"/>
          <p:cNvSpPr>
            <a:spLocks/>
          </p:cNvSpPr>
          <p:nvPr/>
        </p:nvSpPr>
        <p:spPr bwMode="auto">
          <a:xfrm>
            <a:off x="5054600" y="2251075"/>
            <a:ext cx="406400" cy="2082800"/>
          </a:xfrm>
          <a:prstGeom prst="leftBrace">
            <a:avLst>
              <a:gd name="adj1" fmla="val 42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919" name="AutoShape 182"/>
          <p:cNvSpPr>
            <a:spLocks/>
          </p:cNvSpPr>
          <p:nvPr/>
        </p:nvSpPr>
        <p:spPr bwMode="auto">
          <a:xfrm>
            <a:off x="5054600" y="4333875"/>
            <a:ext cx="406400" cy="2070100"/>
          </a:xfrm>
          <a:prstGeom prst="leftBrace">
            <a:avLst>
              <a:gd name="adj1" fmla="val 424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920" name="AutoShape 183"/>
          <p:cNvSpPr>
            <a:spLocks/>
          </p:cNvSpPr>
          <p:nvPr/>
        </p:nvSpPr>
        <p:spPr bwMode="auto">
          <a:xfrm>
            <a:off x="5054600" y="1209675"/>
            <a:ext cx="406400" cy="1028700"/>
          </a:xfrm>
          <a:prstGeom prst="leftBrace">
            <a:avLst>
              <a:gd name="adj1" fmla="val 210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sp>
        <p:nvSpPr>
          <p:cNvPr id="1272921" name="Text Box 188"/>
          <p:cNvSpPr txBox="1">
            <a:spLocks noChangeArrowheads="1"/>
          </p:cNvSpPr>
          <p:nvPr/>
        </p:nvSpPr>
        <p:spPr bwMode="auto">
          <a:xfrm>
            <a:off x="1612900" y="4151313"/>
            <a:ext cx="1165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Conception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de processus</a:t>
            </a:r>
          </a:p>
        </p:txBody>
      </p:sp>
      <p:sp>
        <p:nvSpPr>
          <p:cNvPr id="1272922" name="Text Box 189"/>
          <p:cNvSpPr txBox="1">
            <a:spLocks noChangeArrowheads="1"/>
          </p:cNvSpPr>
          <p:nvPr/>
        </p:nvSpPr>
        <p:spPr bwMode="auto">
          <a:xfrm>
            <a:off x="1060450" y="5014913"/>
            <a:ext cx="984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Gestion de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processus</a:t>
            </a:r>
          </a:p>
        </p:txBody>
      </p:sp>
      <p:sp>
        <p:nvSpPr>
          <p:cNvPr id="1272923" name="Text Box 190"/>
          <p:cNvSpPr txBox="1">
            <a:spLocks noChangeArrowheads="1"/>
          </p:cNvSpPr>
          <p:nvPr/>
        </p:nvSpPr>
        <p:spPr bwMode="auto">
          <a:xfrm>
            <a:off x="431800" y="4278313"/>
            <a:ext cx="1165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Amélioration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de processus</a:t>
            </a:r>
          </a:p>
        </p:txBody>
      </p:sp>
      <p:sp>
        <p:nvSpPr>
          <p:cNvPr id="1272924" name="Text Box 192"/>
          <p:cNvSpPr txBox="1">
            <a:spLocks noChangeArrowheads="1"/>
          </p:cNvSpPr>
          <p:nvPr/>
        </p:nvSpPr>
        <p:spPr bwMode="auto">
          <a:xfrm>
            <a:off x="7496175" y="1335088"/>
            <a:ext cx="14750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Identification des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compétences 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fondamentales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&amp; clients clés</a:t>
            </a:r>
          </a:p>
        </p:txBody>
      </p:sp>
      <p:sp>
        <p:nvSpPr>
          <p:cNvPr id="1272925" name="Text Box 193"/>
          <p:cNvSpPr txBox="1">
            <a:spLocks noChangeArrowheads="1"/>
          </p:cNvSpPr>
          <p:nvPr/>
        </p:nvSpPr>
        <p:spPr bwMode="auto">
          <a:xfrm>
            <a:off x="7496175" y="2486025"/>
            <a:ext cx="1568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Définir les besoins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de la clientèles</a:t>
            </a:r>
          </a:p>
        </p:txBody>
      </p:sp>
      <p:sp>
        <p:nvSpPr>
          <p:cNvPr id="1272926" name="Text Box 194"/>
          <p:cNvSpPr txBox="1">
            <a:spLocks noChangeArrowheads="1"/>
          </p:cNvSpPr>
          <p:nvPr/>
        </p:nvSpPr>
        <p:spPr bwMode="auto">
          <a:xfrm>
            <a:off x="7496175" y="3544888"/>
            <a:ext cx="1130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Mesurer la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performance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actuelle</a:t>
            </a:r>
          </a:p>
        </p:txBody>
      </p:sp>
      <p:sp>
        <p:nvSpPr>
          <p:cNvPr id="1272927" name="Text Box 195"/>
          <p:cNvSpPr txBox="1">
            <a:spLocks noChangeArrowheads="1"/>
          </p:cNvSpPr>
          <p:nvPr/>
        </p:nvSpPr>
        <p:spPr bwMode="auto">
          <a:xfrm>
            <a:off x="7496175" y="4446588"/>
            <a:ext cx="1516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Prioritisé, Analyse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&amp; mise en œuvre 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améliorations</a:t>
            </a:r>
          </a:p>
        </p:txBody>
      </p:sp>
      <p:sp>
        <p:nvSpPr>
          <p:cNvPr id="1272928" name="Text Box 196"/>
          <p:cNvSpPr txBox="1">
            <a:spLocks noChangeArrowheads="1"/>
          </p:cNvSpPr>
          <p:nvPr/>
        </p:nvSpPr>
        <p:spPr bwMode="auto">
          <a:xfrm>
            <a:off x="7496175" y="5478463"/>
            <a:ext cx="1579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Étendre et intégrer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le système Lean 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Six Sigma</a:t>
            </a:r>
          </a:p>
        </p:txBody>
      </p:sp>
      <p:sp>
        <p:nvSpPr>
          <p:cNvPr id="1272929" name="Rectangle 99"/>
          <p:cNvSpPr>
            <a:spLocks noChangeArrowheads="1"/>
          </p:cNvSpPr>
          <p:nvPr/>
        </p:nvSpPr>
        <p:spPr bwMode="auto">
          <a:xfrm>
            <a:off x="3378200" y="5053013"/>
            <a:ext cx="1414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600">
                <a:solidFill>
                  <a:schemeClr val="tx1"/>
                </a:solidFill>
              </a:rPr>
              <a:t>Résolution</a:t>
            </a:r>
            <a:br>
              <a:rPr lang="fr-CA" sz="1600">
                <a:solidFill>
                  <a:schemeClr val="tx1"/>
                </a:solidFill>
              </a:rPr>
            </a:br>
            <a:r>
              <a:rPr lang="fr-CA" sz="1600">
                <a:solidFill>
                  <a:schemeClr val="tx1"/>
                </a:solidFill>
              </a:rPr>
              <a:t>de problèmes</a:t>
            </a:r>
          </a:p>
        </p:txBody>
      </p:sp>
      <p:sp>
        <p:nvSpPr>
          <p:cNvPr id="1272930" name="AutoShape 100"/>
          <p:cNvSpPr>
            <a:spLocks noChangeArrowheads="1"/>
          </p:cNvSpPr>
          <p:nvPr/>
        </p:nvSpPr>
        <p:spPr bwMode="auto">
          <a:xfrm flipV="1">
            <a:off x="3041650" y="2473325"/>
            <a:ext cx="1104900" cy="1143000"/>
          </a:xfrm>
          <a:custGeom>
            <a:avLst/>
            <a:gdLst>
              <a:gd name="T0" fmla="*/ 867705 w 21600"/>
              <a:gd name="T1" fmla="*/ 0 h 21600"/>
              <a:gd name="T2" fmla="*/ 867705 w 21600"/>
              <a:gd name="T3" fmla="*/ 643361 h 21600"/>
              <a:gd name="T4" fmla="*/ 317863 w 21600"/>
              <a:gd name="T5" fmla="*/ 1143000 h 21600"/>
              <a:gd name="T6" fmla="*/ 1104900 w 21600"/>
              <a:gd name="T7" fmla="*/ 321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0 h 21600"/>
              <a:gd name="T14" fmla="*/ 16963 w 21600"/>
              <a:gd name="T15" fmla="*/ 121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963" y="0"/>
                </a:lnTo>
                <a:lnTo>
                  <a:pt x="12427" y="0"/>
                </a:lnTo>
                <a:cubicBezTo>
                  <a:pt x="5564" y="0"/>
                  <a:pt x="0" y="5443"/>
                  <a:pt x="0" y="12158"/>
                </a:cubicBezTo>
                <a:lnTo>
                  <a:pt x="0" y="21600"/>
                </a:lnTo>
                <a:lnTo>
                  <a:pt x="12427" y="21600"/>
                </a:lnTo>
                <a:lnTo>
                  <a:pt x="12427" y="12158"/>
                </a:lnTo>
                <a:cubicBezTo>
                  <a:pt x="12427" y="12158"/>
                  <a:pt x="12427" y="12158"/>
                  <a:pt x="12427" y="12158"/>
                </a:cubicBezTo>
                <a:lnTo>
                  <a:pt x="16963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272931" name="AutoShape 180"/>
          <p:cNvSpPr>
            <a:spLocks noChangeArrowheads="1"/>
          </p:cNvSpPr>
          <p:nvPr/>
        </p:nvSpPr>
        <p:spPr bwMode="auto">
          <a:xfrm>
            <a:off x="3575050" y="2962275"/>
            <a:ext cx="1479550" cy="647700"/>
          </a:xfrm>
          <a:prstGeom prst="homePlate">
            <a:avLst>
              <a:gd name="adj" fmla="val 5710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CA" sz="1600">
              <a:solidFill>
                <a:schemeClr val="tx1"/>
              </a:solidFill>
            </a:endParaRPr>
          </a:p>
        </p:txBody>
      </p:sp>
      <p:sp>
        <p:nvSpPr>
          <p:cNvPr id="1272932" name="Rectangle 102"/>
          <p:cNvSpPr>
            <a:spLocks noChangeArrowheads="1"/>
          </p:cNvSpPr>
          <p:nvPr/>
        </p:nvSpPr>
        <p:spPr bwMode="auto">
          <a:xfrm>
            <a:off x="3441700" y="2970213"/>
            <a:ext cx="131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600">
                <a:solidFill>
                  <a:schemeClr val="tx1"/>
                </a:solidFill>
              </a:rPr>
              <a:t>Amélioration</a:t>
            </a:r>
            <a:br>
              <a:rPr lang="fr-CA" sz="1600">
                <a:solidFill>
                  <a:schemeClr val="tx1"/>
                </a:solidFill>
              </a:rPr>
            </a:br>
            <a:r>
              <a:rPr lang="fr-CA" sz="1600">
                <a:solidFill>
                  <a:schemeClr val="tx1"/>
                </a:solidFill>
              </a:rPr>
              <a:t>stratégique</a:t>
            </a:r>
          </a:p>
        </p:txBody>
      </p:sp>
      <p:sp>
        <p:nvSpPr>
          <p:cNvPr id="1272933" name="Rectangle 104"/>
          <p:cNvSpPr>
            <a:spLocks noChangeArrowheads="1"/>
          </p:cNvSpPr>
          <p:nvPr/>
        </p:nvSpPr>
        <p:spPr bwMode="auto">
          <a:xfrm>
            <a:off x="3206750" y="1458913"/>
            <a:ext cx="1550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600">
                <a:solidFill>
                  <a:schemeClr val="tx1"/>
                </a:solidFill>
              </a:rPr>
              <a:t>Transformation</a:t>
            </a:r>
            <a:br>
              <a:rPr lang="fr-CA" sz="1600">
                <a:solidFill>
                  <a:schemeClr val="tx1"/>
                </a:solidFill>
              </a:rPr>
            </a:br>
            <a:r>
              <a:rPr lang="fr-CA" sz="1600">
                <a:solidFill>
                  <a:schemeClr val="tx1"/>
                </a:solidFill>
              </a:rPr>
              <a:t>d’affaires</a:t>
            </a:r>
          </a:p>
        </p:txBody>
      </p:sp>
      <p:sp>
        <p:nvSpPr>
          <p:cNvPr id="1272934" name="Rectangle 176"/>
          <p:cNvSpPr>
            <a:spLocks noChangeArrowheads="1"/>
          </p:cNvSpPr>
          <p:nvPr/>
        </p:nvSpPr>
        <p:spPr bwMode="auto">
          <a:xfrm>
            <a:off x="744538" y="1450975"/>
            <a:ext cx="149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Point d’entrée</a:t>
            </a:r>
          </a:p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Lean Six Sigma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7A15E-A362-4E7F-B8EE-042D486A9E3D}" type="slidenum">
              <a:rPr lang="en-US"/>
              <a:pPr/>
              <a:t>17</a:t>
            </a:fld>
            <a:endParaRPr lang="en-US"/>
          </a:p>
        </p:txBody>
      </p:sp>
      <p:sp>
        <p:nvSpPr>
          <p:cNvPr id="1270786" name="Rectangle 72"/>
          <p:cNvSpPr>
            <a:spLocks noChangeArrowheads="1"/>
          </p:cNvSpPr>
          <p:nvPr/>
        </p:nvSpPr>
        <p:spPr bwMode="auto">
          <a:xfrm>
            <a:off x="6451600" y="1604963"/>
            <a:ext cx="2197100" cy="4292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CA" sz="180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6888" y="1612900"/>
            <a:ext cx="5970587" cy="4302125"/>
            <a:chOff x="745" y="1205"/>
            <a:chExt cx="3245" cy="2310"/>
          </a:xfrm>
        </p:grpSpPr>
        <p:sp>
          <p:nvSpPr>
            <p:cNvPr id="1270788" name="Rectangle 3"/>
            <p:cNvSpPr>
              <a:spLocks noChangeArrowheads="1"/>
            </p:cNvSpPr>
            <p:nvPr/>
          </p:nvSpPr>
          <p:spPr bwMode="auto">
            <a:xfrm>
              <a:off x="745" y="3050"/>
              <a:ext cx="3245" cy="4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0789" name="Rectangle 4"/>
            <p:cNvSpPr>
              <a:spLocks noChangeArrowheads="1"/>
            </p:cNvSpPr>
            <p:nvPr/>
          </p:nvSpPr>
          <p:spPr bwMode="auto">
            <a:xfrm>
              <a:off x="745" y="2587"/>
              <a:ext cx="3245" cy="46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0790" name="Rectangle 5"/>
            <p:cNvSpPr>
              <a:spLocks noChangeArrowheads="1"/>
            </p:cNvSpPr>
            <p:nvPr/>
          </p:nvSpPr>
          <p:spPr bwMode="auto">
            <a:xfrm>
              <a:off x="745" y="2124"/>
              <a:ext cx="3245" cy="465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0791" name="Rectangle 6"/>
            <p:cNvSpPr>
              <a:spLocks noChangeArrowheads="1"/>
            </p:cNvSpPr>
            <p:nvPr/>
          </p:nvSpPr>
          <p:spPr bwMode="auto">
            <a:xfrm>
              <a:off x="745" y="1669"/>
              <a:ext cx="3245" cy="46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  <p:sp>
          <p:nvSpPr>
            <p:cNvPr id="1270792" name="Rectangle 7"/>
            <p:cNvSpPr>
              <a:spLocks noChangeArrowheads="1"/>
            </p:cNvSpPr>
            <p:nvPr/>
          </p:nvSpPr>
          <p:spPr bwMode="auto">
            <a:xfrm>
              <a:off x="745" y="1205"/>
              <a:ext cx="3245" cy="46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fr-CA" sz="1800">
                <a:solidFill>
                  <a:schemeClr val="tx1"/>
                </a:solidFill>
              </a:endParaRPr>
            </a:p>
          </p:txBody>
        </p:sp>
      </p:grpSp>
      <p:sp>
        <p:nvSpPr>
          <p:cNvPr id="1270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36525"/>
            <a:ext cx="8229600" cy="1006475"/>
          </a:xfrm>
        </p:spPr>
        <p:txBody>
          <a:bodyPr lIns="91440" tIns="45720" rIns="91440" bIns="45720"/>
          <a:lstStyle/>
          <a:p>
            <a:r>
              <a:rPr lang="fr-CA"/>
              <a:t>L’évolution du Lean Thinking</a:t>
            </a:r>
          </a:p>
        </p:txBody>
      </p:sp>
      <p:sp>
        <p:nvSpPr>
          <p:cNvPr id="1270794" name="Line 5"/>
          <p:cNvSpPr>
            <a:spLocks noChangeShapeType="1"/>
          </p:cNvSpPr>
          <p:nvPr/>
        </p:nvSpPr>
        <p:spPr bwMode="auto">
          <a:xfrm flipH="1">
            <a:off x="508000" y="1614488"/>
            <a:ext cx="12700" cy="42783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CA" sz="1200"/>
          </a:p>
        </p:txBody>
      </p:sp>
      <p:sp>
        <p:nvSpPr>
          <p:cNvPr id="1270795" name="Line 8"/>
          <p:cNvSpPr>
            <a:spLocks noChangeShapeType="1"/>
          </p:cNvSpPr>
          <p:nvPr/>
        </p:nvSpPr>
        <p:spPr bwMode="auto">
          <a:xfrm>
            <a:off x="6450013" y="1601788"/>
            <a:ext cx="1587" cy="42941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796" name="Text Box 16"/>
          <p:cNvSpPr txBox="1">
            <a:spLocks noChangeArrowheads="1"/>
          </p:cNvSpPr>
          <p:nvPr/>
        </p:nvSpPr>
        <p:spPr bwMode="auto">
          <a:xfrm>
            <a:off x="508000" y="5103813"/>
            <a:ext cx="970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Ad Hoc</a:t>
            </a:r>
          </a:p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(initiale, 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chaotique)</a:t>
            </a:r>
          </a:p>
        </p:txBody>
      </p:sp>
      <p:sp>
        <p:nvSpPr>
          <p:cNvPr id="1270797" name="Freeform 18"/>
          <p:cNvSpPr>
            <a:spLocks/>
          </p:cNvSpPr>
          <p:nvPr/>
        </p:nvSpPr>
        <p:spPr bwMode="auto">
          <a:xfrm>
            <a:off x="2359025" y="4884738"/>
            <a:ext cx="350838" cy="482600"/>
          </a:xfrm>
          <a:custGeom>
            <a:avLst/>
            <a:gdLst>
              <a:gd name="T0" fmla="*/ 2147483647 w 342"/>
              <a:gd name="T1" fmla="*/ 2147483647 h 368"/>
              <a:gd name="T2" fmla="*/ 2147483647 w 342"/>
              <a:gd name="T3" fmla="*/ 2147483647 h 368"/>
              <a:gd name="T4" fmla="*/ 0 w 342"/>
              <a:gd name="T5" fmla="*/ 2147483647 h 368"/>
              <a:gd name="T6" fmla="*/ 2147483647 w 342"/>
              <a:gd name="T7" fmla="*/ 2147483647 h 368"/>
              <a:gd name="T8" fmla="*/ 2147483647 w 342"/>
              <a:gd name="T9" fmla="*/ 2147483647 h 368"/>
              <a:gd name="T10" fmla="*/ 2147483647 w 342"/>
              <a:gd name="T11" fmla="*/ 2147483647 h 368"/>
              <a:gd name="T12" fmla="*/ 2147483647 w 342"/>
              <a:gd name="T13" fmla="*/ 2147483647 h 368"/>
              <a:gd name="T14" fmla="*/ 2147483647 w 342"/>
              <a:gd name="T15" fmla="*/ 2147483647 h 368"/>
              <a:gd name="T16" fmla="*/ 2147483647 w 342"/>
              <a:gd name="T17" fmla="*/ 0 h 368"/>
              <a:gd name="T18" fmla="*/ 2147483647 w 342"/>
              <a:gd name="T19" fmla="*/ 2147483647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2"/>
              <a:gd name="T31" fmla="*/ 0 h 368"/>
              <a:gd name="T32" fmla="*/ 342 w 342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" h="368">
                <a:moveTo>
                  <a:pt x="12" y="284"/>
                </a:moveTo>
                <a:lnTo>
                  <a:pt x="146" y="368"/>
                </a:lnTo>
                <a:lnTo>
                  <a:pt x="0" y="122"/>
                </a:lnTo>
                <a:lnTo>
                  <a:pt x="218" y="334"/>
                </a:lnTo>
                <a:lnTo>
                  <a:pt x="60" y="82"/>
                </a:lnTo>
                <a:lnTo>
                  <a:pt x="282" y="298"/>
                </a:lnTo>
                <a:lnTo>
                  <a:pt x="124" y="40"/>
                </a:lnTo>
                <a:lnTo>
                  <a:pt x="342" y="252"/>
                </a:lnTo>
                <a:lnTo>
                  <a:pt x="184" y="0"/>
                </a:lnTo>
                <a:lnTo>
                  <a:pt x="330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CA">
              <a:solidFill>
                <a:schemeClr val="tx1"/>
              </a:solidFill>
            </a:endParaRPr>
          </a:p>
        </p:txBody>
      </p:sp>
      <p:sp>
        <p:nvSpPr>
          <p:cNvPr id="1270798" name="Line 19"/>
          <p:cNvSpPr>
            <a:spLocks noChangeShapeType="1"/>
          </p:cNvSpPr>
          <p:nvPr/>
        </p:nvSpPr>
        <p:spPr bwMode="auto">
          <a:xfrm flipV="1">
            <a:off x="1749425" y="5280025"/>
            <a:ext cx="60960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799" name="Freeform 20"/>
          <p:cNvSpPr>
            <a:spLocks/>
          </p:cNvSpPr>
          <p:nvPr/>
        </p:nvSpPr>
        <p:spPr bwMode="auto">
          <a:xfrm>
            <a:off x="3389313" y="3971925"/>
            <a:ext cx="349250" cy="481013"/>
          </a:xfrm>
          <a:custGeom>
            <a:avLst/>
            <a:gdLst>
              <a:gd name="T0" fmla="*/ 2147483647 w 342"/>
              <a:gd name="T1" fmla="*/ 2147483647 h 368"/>
              <a:gd name="T2" fmla="*/ 2147483647 w 342"/>
              <a:gd name="T3" fmla="*/ 2147483647 h 368"/>
              <a:gd name="T4" fmla="*/ 0 w 342"/>
              <a:gd name="T5" fmla="*/ 2147483647 h 368"/>
              <a:gd name="T6" fmla="*/ 2147483647 w 342"/>
              <a:gd name="T7" fmla="*/ 2147483647 h 368"/>
              <a:gd name="T8" fmla="*/ 2147483647 w 342"/>
              <a:gd name="T9" fmla="*/ 2147483647 h 368"/>
              <a:gd name="T10" fmla="*/ 2147483647 w 342"/>
              <a:gd name="T11" fmla="*/ 2147483647 h 368"/>
              <a:gd name="T12" fmla="*/ 2147483647 w 342"/>
              <a:gd name="T13" fmla="*/ 2147483647 h 368"/>
              <a:gd name="T14" fmla="*/ 2147483647 w 342"/>
              <a:gd name="T15" fmla="*/ 2147483647 h 368"/>
              <a:gd name="T16" fmla="*/ 2147483647 w 342"/>
              <a:gd name="T17" fmla="*/ 0 h 368"/>
              <a:gd name="T18" fmla="*/ 2147483647 w 342"/>
              <a:gd name="T19" fmla="*/ 2147483647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2"/>
              <a:gd name="T31" fmla="*/ 0 h 368"/>
              <a:gd name="T32" fmla="*/ 342 w 342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" h="368">
                <a:moveTo>
                  <a:pt x="12" y="284"/>
                </a:moveTo>
                <a:lnTo>
                  <a:pt x="146" y="368"/>
                </a:lnTo>
                <a:lnTo>
                  <a:pt x="0" y="122"/>
                </a:lnTo>
                <a:lnTo>
                  <a:pt x="218" y="334"/>
                </a:lnTo>
                <a:lnTo>
                  <a:pt x="60" y="82"/>
                </a:lnTo>
                <a:lnTo>
                  <a:pt x="282" y="298"/>
                </a:lnTo>
                <a:lnTo>
                  <a:pt x="124" y="40"/>
                </a:lnTo>
                <a:lnTo>
                  <a:pt x="342" y="252"/>
                </a:lnTo>
                <a:lnTo>
                  <a:pt x="184" y="0"/>
                </a:lnTo>
                <a:lnTo>
                  <a:pt x="330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CA">
              <a:solidFill>
                <a:schemeClr val="tx1"/>
              </a:solidFill>
            </a:endParaRPr>
          </a:p>
        </p:txBody>
      </p:sp>
      <p:sp>
        <p:nvSpPr>
          <p:cNvPr id="1270800" name="Line 21"/>
          <p:cNvSpPr>
            <a:spLocks noChangeShapeType="1"/>
          </p:cNvSpPr>
          <p:nvPr/>
        </p:nvSpPr>
        <p:spPr bwMode="auto">
          <a:xfrm flipV="1">
            <a:off x="2706688" y="4354513"/>
            <a:ext cx="685800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01" name="Freeform 22"/>
          <p:cNvSpPr>
            <a:spLocks/>
          </p:cNvSpPr>
          <p:nvPr/>
        </p:nvSpPr>
        <p:spPr bwMode="auto">
          <a:xfrm>
            <a:off x="4438650" y="3076575"/>
            <a:ext cx="350838" cy="481013"/>
          </a:xfrm>
          <a:custGeom>
            <a:avLst/>
            <a:gdLst>
              <a:gd name="T0" fmla="*/ 2147483647 w 342"/>
              <a:gd name="T1" fmla="*/ 2147483647 h 368"/>
              <a:gd name="T2" fmla="*/ 2147483647 w 342"/>
              <a:gd name="T3" fmla="*/ 2147483647 h 368"/>
              <a:gd name="T4" fmla="*/ 0 w 342"/>
              <a:gd name="T5" fmla="*/ 2147483647 h 368"/>
              <a:gd name="T6" fmla="*/ 2147483647 w 342"/>
              <a:gd name="T7" fmla="*/ 2147483647 h 368"/>
              <a:gd name="T8" fmla="*/ 2147483647 w 342"/>
              <a:gd name="T9" fmla="*/ 2147483647 h 368"/>
              <a:gd name="T10" fmla="*/ 2147483647 w 342"/>
              <a:gd name="T11" fmla="*/ 2147483647 h 368"/>
              <a:gd name="T12" fmla="*/ 2147483647 w 342"/>
              <a:gd name="T13" fmla="*/ 2147483647 h 368"/>
              <a:gd name="T14" fmla="*/ 2147483647 w 342"/>
              <a:gd name="T15" fmla="*/ 2147483647 h 368"/>
              <a:gd name="T16" fmla="*/ 2147483647 w 342"/>
              <a:gd name="T17" fmla="*/ 0 h 368"/>
              <a:gd name="T18" fmla="*/ 2147483647 w 342"/>
              <a:gd name="T19" fmla="*/ 2147483647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2"/>
              <a:gd name="T31" fmla="*/ 0 h 368"/>
              <a:gd name="T32" fmla="*/ 342 w 342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" h="368">
                <a:moveTo>
                  <a:pt x="12" y="284"/>
                </a:moveTo>
                <a:lnTo>
                  <a:pt x="146" y="368"/>
                </a:lnTo>
                <a:lnTo>
                  <a:pt x="0" y="122"/>
                </a:lnTo>
                <a:lnTo>
                  <a:pt x="218" y="334"/>
                </a:lnTo>
                <a:lnTo>
                  <a:pt x="60" y="82"/>
                </a:lnTo>
                <a:lnTo>
                  <a:pt x="282" y="298"/>
                </a:lnTo>
                <a:lnTo>
                  <a:pt x="124" y="40"/>
                </a:lnTo>
                <a:lnTo>
                  <a:pt x="342" y="252"/>
                </a:lnTo>
                <a:lnTo>
                  <a:pt x="184" y="0"/>
                </a:lnTo>
                <a:lnTo>
                  <a:pt x="330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CA">
              <a:solidFill>
                <a:schemeClr val="tx1"/>
              </a:solidFill>
            </a:endParaRPr>
          </a:p>
        </p:txBody>
      </p:sp>
      <p:sp>
        <p:nvSpPr>
          <p:cNvPr id="1270802" name="Line 23"/>
          <p:cNvSpPr>
            <a:spLocks noChangeShapeType="1"/>
          </p:cNvSpPr>
          <p:nvPr/>
        </p:nvSpPr>
        <p:spPr bwMode="auto">
          <a:xfrm flipV="1">
            <a:off x="3706813" y="3451225"/>
            <a:ext cx="7366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03" name="Freeform 24"/>
          <p:cNvSpPr>
            <a:spLocks/>
          </p:cNvSpPr>
          <p:nvPr/>
        </p:nvSpPr>
        <p:spPr bwMode="auto">
          <a:xfrm>
            <a:off x="5330825" y="2251075"/>
            <a:ext cx="350838" cy="482600"/>
          </a:xfrm>
          <a:custGeom>
            <a:avLst/>
            <a:gdLst>
              <a:gd name="T0" fmla="*/ 2147483647 w 342"/>
              <a:gd name="T1" fmla="*/ 2147483647 h 368"/>
              <a:gd name="T2" fmla="*/ 2147483647 w 342"/>
              <a:gd name="T3" fmla="*/ 2147483647 h 368"/>
              <a:gd name="T4" fmla="*/ 0 w 342"/>
              <a:gd name="T5" fmla="*/ 2147483647 h 368"/>
              <a:gd name="T6" fmla="*/ 2147483647 w 342"/>
              <a:gd name="T7" fmla="*/ 2147483647 h 368"/>
              <a:gd name="T8" fmla="*/ 2147483647 w 342"/>
              <a:gd name="T9" fmla="*/ 2147483647 h 368"/>
              <a:gd name="T10" fmla="*/ 2147483647 w 342"/>
              <a:gd name="T11" fmla="*/ 2147483647 h 368"/>
              <a:gd name="T12" fmla="*/ 2147483647 w 342"/>
              <a:gd name="T13" fmla="*/ 2147483647 h 368"/>
              <a:gd name="T14" fmla="*/ 2147483647 w 342"/>
              <a:gd name="T15" fmla="*/ 2147483647 h 368"/>
              <a:gd name="T16" fmla="*/ 2147483647 w 342"/>
              <a:gd name="T17" fmla="*/ 0 h 368"/>
              <a:gd name="T18" fmla="*/ 2147483647 w 342"/>
              <a:gd name="T19" fmla="*/ 2147483647 h 3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2"/>
              <a:gd name="T31" fmla="*/ 0 h 368"/>
              <a:gd name="T32" fmla="*/ 342 w 342"/>
              <a:gd name="T33" fmla="*/ 368 h 3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" h="368">
                <a:moveTo>
                  <a:pt x="12" y="284"/>
                </a:moveTo>
                <a:lnTo>
                  <a:pt x="146" y="368"/>
                </a:lnTo>
                <a:lnTo>
                  <a:pt x="0" y="122"/>
                </a:lnTo>
                <a:lnTo>
                  <a:pt x="218" y="334"/>
                </a:lnTo>
                <a:lnTo>
                  <a:pt x="60" y="82"/>
                </a:lnTo>
                <a:lnTo>
                  <a:pt x="282" y="298"/>
                </a:lnTo>
                <a:lnTo>
                  <a:pt x="124" y="40"/>
                </a:lnTo>
                <a:lnTo>
                  <a:pt x="342" y="252"/>
                </a:lnTo>
                <a:lnTo>
                  <a:pt x="184" y="0"/>
                </a:lnTo>
                <a:lnTo>
                  <a:pt x="330" y="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CA">
              <a:solidFill>
                <a:schemeClr val="tx1"/>
              </a:solidFill>
            </a:endParaRPr>
          </a:p>
        </p:txBody>
      </p:sp>
      <p:sp>
        <p:nvSpPr>
          <p:cNvPr id="1270804" name="Line 25"/>
          <p:cNvSpPr>
            <a:spLocks noChangeShapeType="1"/>
          </p:cNvSpPr>
          <p:nvPr/>
        </p:nvSpPr>
        <p:spPr bwMode="auto">
          <a:xfrm flipV="1">
            <a:off x="4743450" y="2633663"/>
            <a:ext cx="598488" cy="54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05" name="Line 26"/>
          <p:cNvSpPr>
            <a:spLocks noChangeShapeType="1"/>
          </p:cNvSpPr>
          <p:nvPr/>
        </p:nvSpPr>
        <p:spPr bwMode="auto">
          <a:xfrm flipV="1">
            <a:off x="5678488" y="1776413"/>
            <a:ext cx="642937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06" name="Text Box 16"/>
          <p:cNvSpPr txBox="1">
            <a:spLocks noChangeArrowheads="1"/>
          </p:cNvSpPr>
          <p:nvPr/>
        </p:nvSpPr>
        <p:spPr bwMode="auto">
          <a:xfrm>
            <a:off x="508000" y="4278313"/>
            <a:ext cx="1260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Répétable</a:t>
            </a:r>
          </a:p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(gestion projet, 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processus)</a:t>
            </a:r>
          </a:p>
        </p:txBody>
      </p:sp>
      <p:sp>
        <p:nvSpPr>
          <p:cNvPr id="1270807" name="Text Box 16"/>
          <p:cNvSpPr txBox="1">
            <a:spLocks noChangeArrowheads="1"/>
          </p:cNvSpPr>
          <p:nvPr/>
        </p:nvSpPr>
        <p:spPr bwMode="auto">
          <a:xfrm>
            <a:off x="508000" y="3436938"/>
            <a:ext cx="984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Définie</a:t>
            </a:r>
          </a:p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(processus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partagé)</a:t>
            </a:r>
          </a:p>
        </p:txBody>
      </p:sp>
      <p:sp>
        <p:nvSpPr>
          <p:cNvPr id="1270808" name="Text Box 16"/>
          <p:cNvSpPr txBox="1">
            <a:spLocks noChangeArrowheads="1"/>
          </p:cNvSpPr>
          <p:nvPr/>
        </p:nvSpPr>
        <p:spPr bwMode="auto">
          <a:xfrm>
            <a:off x="508000" y="2555875"/>
            <a:ext cx="1005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Géré</a:t>
            </a:r>
          </a:p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(mesuré 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&amp; contrôlé)</a:t>
            </a:r>
          </a:p>
        </p:txBody>
      </p:sp>
      <p:sp>
        <p:nvSpPr>
          <p:cNvPr id="1270809" name="Text Box 16"/>
          <p:cNvSpPr txBox="1">
            <a:spLocks noChangeArrowheads="1"/>
          </p:cNvSpPr>
          <p:nvPr/>
        </p:nvSpPr>
        <p:spPr bwMode="auto">
          <a:xfrm>
            <a:off x="508000" y="1690688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Optimisé</a:t>
            </a:r>
          </a:p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(amélioration 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continue)</a:t>
            </a:r>
          </a:p>
        </p:txBody>
      </p:sp>
      <p:sp>
        <p:nvSpPr>
          <p:cNvPr id="1270810" name="Line 53"/>
          <p:cNvSpPr>
            <a:spLocks noChangeShapeType="1"/>
          </p:cNvSpPr>
          <p:nvPr/>
        </p:nvSpPr>
        <p:spPr bwMode="auto">
          <a:xfrm flipV="1">
            <a:off x="1766888" y="3762375"/>
            <a:ext cx="68913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11" name="Line 54"/>
          <p:cNvSpPr>
            <a:spLocks noChangeShapeType="1"/>
          </p:cNvSpPr>
          <p:nvPr/>
        </p:nvSpPr>
        <p:spPr bwMode="auto">
          <a:xfrm>
            <a:off x="1766888" y="2622550"/>
            <a:ext cx="68913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12" name="Line 55"/>
          <p:cNvSpPr>
            <a:spLocks noChangeShapeType="1"/>
          </p:cNvSpPr>
          <p:nvPr/>
        </p:nvSpPr>
        <p:spPr bwMode="auto">
          <a:xfrm flipV="1">
            <a:off x="1754188" y="4867275"/>
            <a:ext cx="6891337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270813" name="AutoShape 27"/>
          <p:cNvSpPr>
            <a:spLocks noChangeArrowheads="1"/>
          </p:cNvSpPr>
          <p:nvPr/>
        </p:nvSpPr>
        <p:spPr bwMode="auto">
          <a:xfrm>
            <a:off x="1806575" y="4192588"/>
            <a:ext cx="857250" cy="428625"/>
          </a:xfrm>
          <a:prstGeom prst="wedgeRoundRectCallout">
            <a:avLst>
              <a:gd name="adj1" fmla="val 31852"/>
              <a:gd name="adj2" fmla="val 111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Crise de Leadership</a:t>
            </a:r>
          </a:p>
        </p:txBody>
      </p:sp>
      <p:sp>
        <p:nvSpPr>
          <p:cNvPr id="1270814" name="AutoShape 28"/>
          <p:cNvSpPr>
            <a:spLocks noChangeArrowheads="1"/>
          </p:cNvSpPr>
          <p:nvPr/>
        </p:nvSpPr>
        <p:spPr bwMode="auto">
          <a:xfrm>
            <a:off x="2465388" y="3535363"/>
            <a:ext cx="857250" cy="428625"/>
          </a:xfrm>
          <a:prstGeom prst="wedgeRoundRectCallout">
            <a:avLst>
              <a:gd name="adj1" fmla="val 59815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Crise d’ Autonomie</a:t>
            </a:r>
          </a:p>
        </p:txBody>
      </p:sp>
      <p:sp>
        <p:nvSpPr>
          <p:cNvPr id="1270815" name="AutoShape 29"/>
          <p:cNvSpPr>
            <a:spLocks noChangeArrowheads="1"/>
          </p:cNvSpPr>
          <p:nvPr/>
        </p:nvSpPr>
        <p:spPr bwMode="auto">
          <a:xfrm>
            <a:off x="3240088" y="2784475"/>
            <a:ext cx="857250" cy="428625"/>
          </a:xfrm>
          <a:prstGeom prst="wedgeRoundRectCallout">
            <a:avLst>
              <a:gd name="adj1" fmla="val 94444"/>
              <a:gd name="adj2" fmla="val 38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Crise de Contrôle</a:t>
            </a:r>
          </a:p>
        </p:txBody>
      </p:sp>
      <p:sp>
        <p:nvSpPr>
          <p:cNvPr id="1270816" name="AutoShape 30"/>
          <p:cNvSpPr>
            <a:spLocks noChangeArrowheads="1"/>
          </p:cNvSpPr>
          <p:nvPr/>
        </p:nvSpPr>
        <p:spPr bwMode="auto">
          <a:xfrm>
            <a:off x="3898900" y="2211388"/>
            <a:ext cx="969963" cy="428625"/>
          </a:xfrm>
          <a:prstGeom prst="wedgeRoundRectCallout">
            <a:avLst>
              <a:gd name="adj1" fmla="val 90755"/>
              <a:gd name="adj2" fmla="val -2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Crise de Bureaucratie</a:t>
            </a:r>
          </a:p>
        </p:txBody>
      </p:sp>
      <p:sp>
        <p:nvSpPr>
          <p:cNvPr id="1270817" name="Text Box 16"/>
          <p:cNvSpPr txBox="1">
            <a:spLocks noChangeArrowheads="1"/>
          </p:cNvSpPr>
          <p:nvPr/>
        </p:nvSpPr>
        <p:spPr bwMode="auto">
          <a:xfrm>
            <a:off x="508000" y="1114425"/>
            <a:ext cx="970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200" b="1">
                <a:solidFill>
                  <a:schemeClr val="tx1"/>
                </a:solidFill>
              </a:rPr>
              <a:t>Niveau de </a:t>
            </a:r>
            <a:br>
              <a:rPr lang="fr-CA" sz="1200" b="1">
                <a:solidFill>
                  <a:schemeClr val="tx1"/>
                </a:solidFill>
              </a:rPr>
            </a:br>
            <a:r>
              <a:rPr lang="fr-CA" sz="1200" b="1">
                <a:solidFill>
                  <a:schemeClr val="tx1"/>
                </a:solidFill>
              </a:rPr>
              <a:t>maturité</a:t>
            </a:r>
          </a:p>
        </p:txBody>
      </p:sp>
      <p:sp>
        <p:nvSpPr>
          <p:cNvPr id="1270818" name="Text Box 16"/>
          <p:cNvSpPr txBox="1">
            <a:spLocks noChangeArrowheads="1"/>
          </p:cNvSpPr>
          <p:nvPr/>
        </p:nvSpPr>
        <p:spPr bwMode="auto">
          <a:xfrm>
            <a:off x="6837363" y="1101725"/>
            <a:ext cx="1449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CA" sz="1400" b="1" dirty="0">
                <a:solidFill>
                  <a:schemeClr val="tx1"/>
                </a:solidFill>
              </a:rPr>
              <a:t>Approche </a:t>
            </a:r>
            <a:br>
              <a:rPr lang="fr-CA" sz="1400" b="1" dirty="0">
                <a:solidFill>
                  <a:schemeClr val="tx1"/>
                </a:solidFill>
              </a:rPr>
            </a:br>
            <a:r>
              <a:rPr lang="fr-CA" sz="1400" b="1" dirty="0">
                <a:solidFill>
                  <a:schemeClr val="tx1"/>
                </a:solidFill>
              </a:rPr>
              <a:t>d’amélioration</a:t>
            </a:r>
          </a:p>
        </p:txBody>
      </p:sp>
      <p:sp>
        <p:nvSpPr>
          <p:cNvPr id="1270819" name="Text Box 62"/>
          <p:cNvSpPr txBox="1">
            <a:spLocks noChangeArrowheads="1"/>
          </p:cNvSpPr>
          <p:nvPr/>
        </p:nvSpPr>
        <p:spPr bwMode="auto">
          <a:xfrm>
            <a:off x="6500826" y="5006975"/>
            <a:ext cx="211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 b="1">
                <a:solidFill>
                  <a:schemeClr val="tx1"/>
                </a:solidFill>
              </a:rPr>
              <a:t>Approche intuitive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Gestion comptable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Ingénierie industrielle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Statistical Process Control</a:t>
            </a:r>
          </a:p>
        </p:txBody>
      </p:sp>
      <p:sp>
        <p:nvSpPr>
          <p:cNvPr id="1270820" name="Text Box 63"/>
          <p:cNvSpPr txBox="1">
            <a:spLocks noChangeArrowheads="1"/>
          </p:cNvSpPr>
          <p:nvPr/>
        </p:nvSpPr>
        <p:spPr bwMode="auto">
          <a:xfrm>
            <a:off x="6500826" y="3951288"/>
            <a:ext cx="2222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 b="1">
                <a:solidFill>
                  <a:schemeClr val="tx1"/>
                </a:solidFill>
              </a:rPr>
              <a:t>Approche Lean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Value Stream Management,</a:t>
            </a:r>
            <a:br>
              <a:rPr lang="fr-CA" sz="1200">
                <a:solidFill>
                  <a:schemeClr val="tx1"/>
                </a:solidFill>
              </a:rPr>
            </a:br>
            <a:r>
              <a:rPr lang="fr-CA" sz="1200">
                <a:solidFill>
                  <a:schemeClr val="tx1"/>
                </a:solidFill>
              </a:rPr>
              <a:t>5S, Kanban, Kaizen</a:t>
            </a:r>
          </a:p>
        </p:txBody>
      </p:sp>
      <p:sp>
        <p:nvSpPr>
          <p:cNvPr id="1270821" name="Text Box 64"/>
          <p:cNvSpPr txBox="1">
            <a:spLocks noChangeArrowheads="1"/>
          </p:cNvSpPr>
          <p:nvPr/>
        </p:nvSpPr>
        <p:spPr bwMode="auto">
          <a:xfrm>
            <a:off x="6500826" y="2825750"/>
            <a:ext cx="1673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 b="1">
                <a:solidFill>
                  <a:schemeClr val="tx1"/>
                </a:solidFill>
              </a:rPr>
              <a:t>Approche Six Sigma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Business Scorecard</a:t>
            </a:r>
          </a:p>
          <a:p>
            <a:pPr algn="l" eaLnBrk="1" hangingPunct="1"/>
            <a:r>
              <a:rPr lang="fr-CA" sz="1200">
                <a:solidFill>
                  <a:schemeClr val="tx1"/>
                </a:solidFill>
              </a:rPr>
              <a:t>QFD, DOE, DFSS</a:t>
            </a:r>
          </a:p>
        </p:txBody>
      </p:sp>
      <p:sp>
        <p:nvSpPr>
          <p:cNvPr id="1270822" name="Text Box 65"/>
          <p:cNvSpPr txBox="1">
            <a:spLocks noChangeArrowheads="1"/>
          </p:cNvSpPr>
          <p:nvPr/>
        </p:nvSpPr>
        <p:spPr bwMode="auto">
          <a:xfrm>
            <a:off x="6500826" y="1719263"/>
            <a:ext cx="1770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fr-CA" sz="1200" b="1" dirty="0">
                <a:solidFill>
                  <a:schemeClr val="tx1"/>
                </a:solidFill>
              </a:rPr>
              <a:t>Approche New Sigma</a:t>
            </a:r>
          </a:p>
          <a:p>
            <a:pPr algn="l" eaLnBrk="1" hangingPunct="1"/>
            <a:r>
              <a:rPr lang="fr-CA" sz="1200" dirty="0" err="1">
                <a:solidFill>
                  <a:schemeClr val="tx1"/>
                </a:solidFill>
              </a:rPr>
              <a:t>Hoshin</a:t>
            </a:r>
            <a:r>
              <a:rPr lang="fr-CA" sz="1200" dirty="0">
                <a:solidFill>
                  <a:schemeClr val="tx1"/>
                </a:solidFill>
              </a:rPr>
              <a:t>, A3,</a:t>
            </a:r>
            <a:br>
              <a:rPr lang="fr-CA" sz="1200" dirty="0">
                <a:solidFill>
                  <a:schemeClr val="tx1"/>
                </a:solidFill>
              </a:rPr>
            </a:br>
            <a:r>
              <a:rPr lang="fr-CA" sz="1200" dirty="0" err="1">
                <a:solidFill>
                  <a:schemeClr val="tx1"/>
                </a:solidFill>
              </a:rPr>
              <a:t>Complexity</a:t>
            </a:r>
            <a:r>
              <a:rPr lang="fr-CA" sz="1200" dirty="0">
                <a:solidFill>
                  <a:schemeClr val="tx1"/>
                </a:solidFill>
              </a:rPr>
              <a:t> </a:t>
            </a:r>
            <a:r>
              <a:rPr lang="fr-CA" sz="1200" dirty="0" err="1">
                <a:solidFill>
                  <a:schemeClr val="tx1"/>
                </a:solidFill>
              </a:rPr>
              <a:t>Analysis</a:t>
            </a:r>
            <a:endParaRPr lang="fr-CA" sz="1200" dirty="0">
              <a:solidFill>
                <a:schemeClr val="tx1"/>
              </a:solidFill>
            </a:endParaRPr>
          </a:p>
        </p:txBody>
      </p:sp>
      <p:sp>
        <p:nvSpPr>
          <p:cNvPr id="1270823" name="AutoShape 31"/>
          <p:cNvSpPr>
            <a:spLocks noChangeArrowheads="1"/>
          </p:cNvSpPr>
          <p:nvPr/>
        </p:nvSpPr>
        <p:spPr bwMode="auto">
          <a:xfrm>
            <a:off x="2781300" y="5351463"/>
            <a:ext cx="1152525" cy="371475"/>
          </a:xfrm>
          <a:prstGeom prst="wedgeRoundRectCallout">
            <a:avLst>
              <a:gd name="adj1" fmla="val -103718"/>
              <a:gd name="adj2" fmla="val 982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Croissance par la créativité</a:t>
            </a:r>
          </a:p>
        </p:txBody>
      </p:sp>
      <p:sp>
        <p:nvSpPr>
          <p:cNvPr id="1270824" name="AutoShape 32"/>
          <p:cNvSpPr>
            <a:spLocks noChangeArrowheads="1"/>
          </p:cNvSpPr>
          <p:nvPr/>
        </p:nvSpPr>
        <p:spPr bwMode="auto">
          <a:xfrm>
            <a:off x="3716338" y="4435475"/>
            <a:ext cx="1412875" cy="371475"/>
          </a:xfrm>
          <a:prstGeom prst="wedgeRoundRectCallout">
            <a:avLst>
              <a:gd name="adj1" fmla="val -91796"/>
              <a:gd name="adj2" fmla="val 5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Croissance par la clarté de la direction</a:t>
            </a:r>
          </a:p>
        </p:txBody>
      </p:sp>
      <p:sp>
        <p:nvSpPr>
          <p:cNvPr id="1270825" name="AutoShape 33"/>
          <p:cNvSpPr>
            <a:spLocks noChangeArrowheads="1"/>
          </p:cNvSpPr>
          <p:nvPr/>
        </p:nvSpPr>
        <p:spPr bwMode="auto">
          <a:xfrm>
            <a:off x="4362450" y="3817938"/>
            <a:ext cx="1343025" cy="523875"/>
          </a:xfrm>
          <a:prstGeom prst="wedgeRoundRectCallout">
            <a:avLst>
              <a:gd name="adj1" fmla="val -73995"/>
              <a:gd name="adj2" fmla="val -4878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Croissance par la délégation et les systèmes internes</a:t>
            </a:r>
          </a:p>
        </p:txBody>
      </p:sp>
      <p:sp>
        <p:nvSpPr>
          <p:cNvPr id="1270826" name="AutoShape 34"/>
          <p:cNvSpPr>
            <a:spLocks noChangeArrowheads="1"/>
          </p:cNvSpPr>
          <p:nvPr/>
        </p:nvSpPr>
        <p:spPr bwMode="auto">
          <a:xfrm>
            <a:off x="5233988" y="2894013"/>
            <a:ext cx="1152525" cy="385762"/>
          </a:xfrm>
          <a:prstGeom prst="wedgeRoundRectCallout">
            <a:avLst>
              <a:gd name="adj1" fmla="val -72037"/>
              <a:gd name="adj2" fmla="val -3024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Croissance par la coordination</a:t>
            </a:r>
          </a:p>
        </p:txBody>
      </p:sp>
      <p:sp>
        <p:nvSpPr>
          <p:cNvPr id="1270827" name="AutoShape 35"/>
          <p:cNvSpPr>
            <a:spLocks noChangeArrowheads="1"/>
          </p:cNvSpPr>
          <p:nvPr/>
        </p:nvSpPr>
        <p:spPr bwMode="auto">
          <a:xfrm>
            <a:off x="4330700" y="1651000"/>
            <a:ext cx="1389063" cy="481013"/>
          </a:xfrm>
          <a:prstGeom prst="wedgeRoundRectCallout">
            <a:avLst>
              <a:gd name="adj1" fmla="val 64972"/>
              <a:gd name="adj2" fmla="val 4075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sz="900" b="1">
                <a:solidFill>
                  <a:schemeClr val="tx1"/>
                </a:solidFill>
              </a:rPr>
              <a:t>Croissance par le travail d’équipe et la collaboration</a:t>
            </a:r>
          </a:p>
        </p:txBody>
      </p:sp>
      <p:sp>
        <p:nvSpPr>
          <p:cNvPr id="1270828" name="Rectangle 42"/>
          <p:cNvSpPr>
            <a:spLocks noChangeArrowheads="1"/>
          </p:cNvSpPr>
          <p:nvPr/>
        </p:nvSpPr>
        <p:spPr bwMode="auto">
          <a:xfrm>
            <a:off x="2714612" y="6072206"/>
            <a:ext cx="6000793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fr-CA" sz="900" dirty="0">
                <a:solidFill>
                  <a:schemeClr val="tx1"/>
                </a:solidFill>
              </a:rPr>
              <a:t>Basé sur : Larry E. </a:t>
            </a:r>
            <a:r>
              <a:rPr lang="fr-CA" sz="900" dirty="0" err="1">
                <a:solidFill>
                  <a:schemeClr val="tx1"/>
                </a:solidFill>
              </a:rPr>
              <a:t>Greiner</a:t>
            </a:r>
            <a:r>
              <a:rPr lang="fr-CA" sz="900" dirty="0">
                <a:solidFill>
                  <a:schemeClr val="tx1"/>
                </a:solidFill>
              </a:rPr>
              <a:t>, “</a:t>
            </a:r>
            <a:r>
              <a:rPr lang="fr-CA" sz="900" dirty="0" err="1">
                <a:solidFill>
                  <a:schemeClr val="tx1"/>
                </a:solidFill>
              </a:rPr>
              <a:t>Evolution</a:t>
            </a:r>
            <a:r>
              <a:rPr lang="fr-CA" sz="900" dirty="0">
                <a:solidFill>
                  <a:schemeClr val="tx1"/>
                </a:solidFill>
              </a:rPr>
              <a:t> and </a:t>
            </a:r>
            <a:r>
              <a:rPr lang="fr-CA" sz="900" dirty="0" err="1">
                <a:solidFill>
                  <a:schemeClr val="tx1"/>
                </a:solidFill>
              </a:rPr>
              <a:t>Revolution</a:t>
            </a:r>
            <a:r>
              <a:rPr lang="fr-CA" sz="900" dirty="0">
                <a:solidFill>
                  <a:schemeClr val="tx1"/>
                </a:solidFill>
              </a:rPr>
              <a:t> as </a:t>
            </a:r>
            <a:r>
              <a:rPr lang="fr-CA" sz="900" dirty="0" err="1">
                <a:solidFill>
                  <a:schemeClr val="tx1"/>
                </a:solidFill>
              </a:rPr>
              <a:t>Organizations</a:t>
            </a:r>
            <a:r>
              <a:rPr lang="fr-CA" sz="900" dirty="0">
                <a:solidFill>
                  <a:schemeClr val="tx1"/>
                </a:solidFill>
              </a:rPr>
              <a:t> </a:t>
            </a:r>
            <a:r>
              <a:rPr lang="fr-CA" sz="900" dirty="0" err="1">
                <a:solidFill>
                  <a:schemeClr val="tx1"/>
                </a:solidFill>
              </a:rPr>
              <a:t>Grow</a:t>
            </a:r>
            <a:r>
              <a:rPr lang="fr-CA" sz="900" dirty="0">
                <a:solidFill>
                  <a:schemeClr val="tx1"/>
                </a:solidFill>
              </a:rPr>
              <a:t>,” </a:t>
            </a:r>
            <a:r>
              <a:rPr lang="fr-CA" sz="900" i="1" dirty="0">
                <a:solidFill>
                  <a:schemeClr val="tx1"/>
                </a:solidFill>
              </a:rPr>
              <a:t>Harvard Business </a:t>
            </a:r>
            <a:r>
              <a:rPr lang="fr-CA" sz="900" i="1" dirty="0" err="1">
                <a:solidFill>
                  <a:schemeClr val="tx1"/>
                </a:solidFill>
              </a:rPr>
              <a:t>Review</a:t>
            </a:r>
            <a:r>
              <a:rPr lang="fr-CA" sz="900" dirty="0">
                <a:solidFill>
                  <a:schemeClr val="tx1"/>
                </a:solidFill>
              </a:rPr>
              <a:t> 50 (July-August 1972, May 1998). </a:t>
            </a:r>
            <a:br>
              <a:rPr lang="fr-CA" sz="900" dirty="0">
                <a:solidFill>
                  <a:schemeClr val="tx1"/>
                </a:solidFill>
              </a:rPr>
            </a:br>
            <a:r>
              <a:rPr lang="fr-CA" sz="900" dirty="0">
                <a:solidFill>
                  <a:schemeClr val="tx1"/>
                </a:solidFill>
              </a:rPr>
              <a:t>et : Ron </a:t>
            </a:r>
            <a:r>
              <a:rPr lang="fr-CA" sz="900" dirty="0" err="1">
                <a:solidFill>
                  <a:schemeClr val="tx1"/>
                </a:solidFill>
              </a:rPr>
              <a:t>Basu</a:t>
            </a:r>
            <a:r>
              <a:rPr lang="fr-CA" sz="900" dirty="0">
                <a:solidFill>
                  <a:schemeClr val="tx1"/>
                </a:solidFill>
              </a:rPr>
              <a:t>, </a:t>
            </a:r>
            <a:r>
              <a:rPr lang="fr-CA" sz="900" dirty="0" err="1">
                <a:solidFill>
                  <a:schemeClr val="tx1"/>
                </a:solidFill>
              </a:rPr>
              <a:t>Nevan</a:t>
            </a:r>
            <a:r>
              <a:rPr lang="fr-CA" sz="900" dirty="0">
                <a:solidFill>
                  <a:schemeClr val="tx1"/>
                </a:solidFill>
              </a:rPr>
              <a:t> </a:t>
            </a:r>
            <a:r>
              <a:rPr lang="fr-CA" sz="900" dirty="0" err="1">
                <a:solidFill>
                  <a:schemeClr val="tx1"/>
                </a:solidFill>
              </a:rPr>
              <a:t>Wrigth</a:t>
            </a:r>
            <a:r>
              <a:rPr lang="fr-CA" sz="900" dirty="0">
                <a:solidFill>
                  <a:schemeClr val="tx1"/>
                </a:solidFill>
              </a:rPr>
              <a:t>, « </a:t>
            </a:r>
            <a:r>
              <a:rPr lang="fr-CA" sz="900" dirty="0" err="1">
                <a:solidFill>
                  <a:schemeClr val="tx1"/>
                </a:solidFill>
              </a:rPr>
              <a:t>Quality</a:t>
            </a:r>
            <a:r>
              <a:rPr lang="fr-CA" sz="900" dirty="0">
                <a:solidFill>
                  <a:schemeClr val="tx1"/>
                </a:solidFill>
              </a:rPr>
              <a:t> </a:t>
            </a:r>
            <a:r>
              <a:rPr lang="fr-CA" sz="900" dirty="0" err="1">
                <a:solidFill>
                  <a:schemeClr val="tx1"/>
                </a:solidFill>
              </a:rPr>
              <a:t>beyond</a:t>
            </a:r>
            <a:r>
              <a:rPr lang="fr-CA" sz="900" dirty="0">
                <a:solidFill>
                  <a:schemeClr val="tx1"/>
                </a:solidFill>
              </a:rPr>
              <a:t> Six Sigma », </a:t>
            </a:r>
            <a:r>
              <a:rPr lang="fr-CA" sz="900" dirty="0" err="1">
                <a:solidFill>
                  <a:schemeClr val="tx1"/>
                </a:solidFill>
              </a:rPr>
              <a:t>Butterworth</a:t>
            </a:r>
            <a:r>
              <a:rPr lang="fr-CA" sz="900" dirty="0">
                <a:solidFill>
                  <a:schemeClr val="tx1"/>
                </a:solidFill>
              </a:rPr>
              <a:t> Heinemann, Elsevier Science,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E4E4F-8FA2-4BA6-8A0E-064D240D9615}" type="slidenum">
              <a:rPr lang="en-US"/>
              <a:pPr/>
              <a:t>18</a:t>
            </a:fld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50307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242BB38E-8486-4427-ADF1-904C649925BB}" type="slidenum">
              <a:rPr lang="fr-CA" sz="800">
                <a:solidFill>
                  <a:schemeClr val="bg1"/>
                </a:solidFill>
              </a:rPr>
              <a:pPr algn="r" eaLnBrk="1" hangingPunct="1"/>
              <a:t>18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50310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Processus</a:t>
            </a:r>
          </a:p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(Élimination du gaspillage)</a:t>
            </a:r>
          </a:p>
        </p:txBody>
      </p:sp>
      <p:sp>
        <p:nvSpPr>
          <p:cNvPr id="1250311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1238" y="4140200"/>
            <a:ext cx="13843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Élimination du gaspillage</a:t>
            </a:r>
          </a:p>
        </p:txBody>
      </p:sp>
      <p:sp>
        <p:nvSpPr>
          <p:cNvPr id="1250312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7550" y="2940050"/>
            <a:ext cx="4940300" cy="3327400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Surproduction</a:t>
            </a:r>
            <a:r>
              <a:rPr lang="fr-CA" sz="1100">
                <a:solidFill>
                  <a:schemeClr val="tx1"/>
                </a:solidFill>
              </a:rPr>
              <a:t>: faire plus que ou plus tôt que nécessaire, production d’article quand les commandes n'ont pas été reçues, fournir une plus haute qualité qu'est nécessaire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Délais</a:t>
            </a:r>
            <a:r>
              <a:rPr lang="fr-CA" sz="1100">
                <a:solidFill>
                  <a:schemeClr val="tx1"/>
                </a:solidFill>
              </a:rPr>
              <a:t>: pour de l’information, du matériel, des personnes, l’entretien, le prochain pas du traitement.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Transport inutile</a:t>
            </a:r>
            <a:r>
              <a:rPr lang="fr-CA" sz="1100">
                <a:solidFill>
                  <a:schemeClr val="tx1"/>
                </a:solidFill>
              </a:rPr>
              <a:t>: de pièces, de personne et des matières sur le site ou entre les sites.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Traitement inutile</a:t>
            </a:r>
            <a:r>
              <a:rPr lang="fr-CA" sz="1100">
                <a:solidFill>
                  <a:schemeClr val="tx1"/>
                </a:solidFill>
              </a:rPr>
              <a:t>: non-standardisation, processus ayant trop d’étapes, inspection plutôt que prévention, variation dans le processus.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Inventaire en excès</a:t>
            </a:r>
            <a:r>
              <a:rPr lang="fr-CA" sz="1100">
                <a:solidFill>
                  <a:schemeClr val="tx1"/>
                </a:solidFill>
              </a:rPr>
              <a:t>: matière première ou marchandises finies en excès, tout ce qui en plus du minimum pour faire le travail. 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Mouvement inutile</a:t>
            </a:r>
            <a:r>
              <a:rPr lang="fr-CA" sz="1100">
                <a:solidFill>
                  <a:schemeClr val="tx1"/>
                </a:solidFill>
              </a:rPr>
              <a:t>: mouvement du personnel, configuration inefficace des postes de travail, ergonomie déficiente, tout déplacement qui n’ajoute pas de valeur.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Défauts</a:t>
            </a:r>
            <a:r>
              <a:rPr lang="fr-CA" sz="1100">
                <a:solidFill>
                  <a:schemeClr val="tx1"/>
                </a:solidFill>
              </a:rPr>
              <a:t>: erreurs, non-conformité, la production de pièces défectueuse ou retravaille.</a:t>
            </a:r>
          </a:p>
          <a:p>
            <a:pPr marL="228600" indent="-228600" algn="l" eaLnBrk="1" hangingPunct="1">
              <a:buFontTx/>
              <a:buAutoNum type="arabicPeriod"/>
            </a:pPr>
            <a:r>
              <a:rPr lang="fr-CA" sz="1100" b="1">
                <a:solidFill>
                  <a:schemeClr val="tx1"/>
                </a:solidFill>
              </a:rPr>
              <a:t>Créativité inutilisée du personnel</a:t>
            </a:r>
            <a:r>
              <a:rPr lang="fr-CA" sz="1100">
                <a:solidFill>
                  <a:schemeClr val="tx1"/>
                </a:solidFill>
              </a:rPr>
              <a:t>: d’idées non écoutées, des compétences non utilisées...</a:t>
            </a:r>
          </a:p>
        </p:txBody>
      </p:sp>
      <p:cxnSp>
        <p:nvCxnSpPr>
          <p:cNvPr id="1250314" name="AutoShape 10"/>
          <p:cNvCxnSpPr>
            <a:cxnSpLocks noChangeShapeType="1"/>
            <a:stCxn id="1250317" idx="2"/>
            <a:endCxn id="1250310" idx="0"/>
          </p:cNvCxnSpPr>
          <p:nvPr>
            <p:custDataLst>
              <p:tags r:id="rId6"/>
            </p:custDataLst>
          </p:nvPr>
        </p:nvCxnSpPr>
        <p:spPr bwMode="auto">
          <a:xfrm>
            <a:off x="1701800" y="2867025"/>
            <a:ext cx="1588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0315" name="AutoShape 11"/>
          <p:cNvCxnSpPr>
            <a:cxnSpLocks noChangeShapeType="1"/>
            <a:stCxn id="1250310" idx="2"/>
            <a:endCxn id="1250311" idx="0"/>
          </p:cNvCxnSpPr>
          <p:nvPr>
            <p:custDataLst>
              <p:tags r:id="rId7"/>
            </p:custDataLst>
          </p:nvPr>
        </p:nvCxnSpPr>
        <p:spPr bwMode="auto">
          <a:xfrm>
            <a:off x="1703388" y="3783013"/>
            <a:ext cx="0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0316" name="AutoShape 12"/>
          <p:cNvCxnSpPr>
            <a:cxnSpLocks noChangeShapeType="1"/>
            <a:stCxn id="1250311" idx="3"/>
            <a:endCxn id="1250312" idx="1"/>
          </p:cNvCxnSpPr>
          <p:nvPr>
            <p:custDataLst>
              <p:tags r:id="rId8"/>
            </p:custDataLst>
          </p:nvPr>
        </p:nvCxnSpPr>
        <p:spPr bwMode="auto">
          <a:xfrm flipV="1">
            <a:off x="2395538" y="4603750"/>
            <a:ext cx="862012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50317" name="Rectangle à coins arrondis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138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50318" name="Rectangle à coins arrondis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55950" y="1708150"/>
            <a:ext cx="5456238" cy="1149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Vous devez géré le système, le système de se gère pas lui-même. »</a:t>
            </a:r>
            <a:endParaRPr lang="fr-CA" sz="2000" b="1">
              <a:solidFill>
                <a:schemeClr val="tx1"/>
              </a:solidFill>
            </a:endParaRPr>
          </a:p>
          <a:p>
            <a:pPr algn="l" eaLnBrk="1" hangingPunct="1"/>
            <a:endParaRPr lang="fr-CA" sz="14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W. Edward Deming</a:t>
            </a:r>
          </a:p>
        </p:txBody>
      </p:sp>
      <p:cxnSp>
        <p:nvCxnSpPr>
          <p:cNvPr id="1250319" name="AutoShape 15"/>
          <p:cNvCxnSpPr>
            <a:cxnSpLocks noChangeShapeType="1"/>
            <a:stCxn id="1250317" idx="3"/>
            <a:endCxn id="1250318" idx="1"/>
          </p:cNvCxnSpPr>
          <p:nvPr>
            <p:custDataLst>
              <p:tags r:id="rId11"/>
            </p:custDataLst>
          </p:nvPr>
        </p:nvCxnSpPr>
        <p:spPr bwMode="auto">
          <a:xfrm>
            <a:off x="2460625" y="2274888"/>
            <a:ext cx="69532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D5FC6-9C4D-41B6-A69A-1A7E52F57CA7}" type="slidenum">
              <a:rPr lang="en-US"/>
              <a:pPr/>
              <a:t>19</a:t>
            </a:fld>
            <a:endParaRPr lang="en-US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 – les outils</a:t>
            </a:r>
          </a:p>
        </p:txBody>
      </p:sp>
      <p:sp>
        <p:nvSpPr>
          <p:cNvPr id="1256451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C8269DA3-A99A-4850-BA80-EE40E1319C5F}" type="slidenum">
              <a:rPr lang="fr-CA" sz="800">
                <a:solidFill>
                  <a:schemeClr val="bg1"/>
                </a:solidFill>
              </a:rPr>
              <a:pPr algn="r" eaLnBrk="1" hangingPunct="1"/>
              <a:t>19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56452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2975" y="1682750"/>
            <a:ext cx="1519238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56453" name="Rectangle à coins arrondis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55950" y="1565275"/>
            <a:ext cx="5456238" cy="1427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fr-CA" sz="2000">
                <a:solidFill>
                  <a:schemeClr val="tx1"/>
                </a:solidFill>
              </a:rPr>
              <a:t>« Je cherche beaucoup d'hommes avec une capacité infinie à ne savoir pas ce qui ne peut pas être fait. »</a:t>
            </a:r>
          </a:p>
          <a:p>
            <a:pPr algn="l" eaLnBrk="1" hangingPunct="1"/>
            <a:endParaRPr lang="fr-CA" sz="1400" b="1">
              <a:solidFill>
                <a:schemeClr val="tx1"/>
              </a:solidFill>
            </a:endParaRPr>
          </a:p>
          <a:p>
            <a:pPr algn="l" eaLnBrk="1" hangingPunct="1"/>
            <a:r>
              <a:rPr lang="fr-CA" sz="1400" b="1">
                <a:solidFill>
                  <a:schemeClr val="tx1"/>
                </a:solidFill>
              </a:rPr>
              <a:t>Henry Ford</a:t>
            </a:r>
          </a:p>
        </p:txBody>
      </p:sp>
      <p:sp>
        <p:nvSpPr>
          <p:cNvPr id="1256454" name="Rectangle à coins arrondis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1963" y="3170238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Résolution de problèmes</a:t>
            </a:r>
          </a:p>
        </p:txBody>
      </p:sp>
      <p:sp>
        <p:nvSpPr>
          <p:cNvPr id="1256455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0150" y="4659313"/>
            <a:ext cx="995363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Genchi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Genbutsu</a:t>
            </a:r>
          </a:p>
        </p:txBody>
      </p:sp>
      <p:cxnSp>
        <p:nvCxnSpPr>
          <p:cNvPr id="1256456" name="AutoShape 8"/>
          <p:cNvCxnSpPr>
            <a:cxnSpLocks noChangeShapeType="1"/>
            <a:stCxn id="1256452" idx="3"/>
            <a:endCxn id="1256453" idx="1"/>
          </p:cNvCxnSpPr>
          <p:nvPr>
            <p:custDataLst>
              <p:tags r:id="rId7"/>
            </p:custDataLst>
          </p:nvPr>
        </p:nvCxnSpPr>
        <p:spPr bwMode="auto">
          <a:xfrm>
            <a:off x="2462213" y="2274888"/>
            <a:ext cx="693737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6457" name="AutoShape 9"/>
          <p:cNvCxnSpPr>
            <a:cxnSpLocks noChangeShapeType="1"/>
            <a:stCxn id="1256452" idx="2"/>
            <a:endCxn id="1256454" idx="0"/>
          </p:cNvCxnSpPr>
          <p:nvPr>
            <p:custDataLst>
              <p:tags r:id="rId8"/>
            </p:custDataLst>
          </p:nvPr>
        </p:nvCxnSpPr>
        <p:spPr bwMode="auto">
          <a:xfrm>
            <a:off x="1703388" y="2867025"/>
            <a:ext cx="0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6458" name="AutoShape 10"/>
          <p:cNvCxnSpPr>
            <a:cxnSpLocks noChangeShapeType="1"/>
            <a:stCxn id="1256454" idx="2"/>
            <a:endCxn id="1256455" idx="0"/>
          </p:cNvCxnSpPr>
          <p:nvPr>
            <p:custDataLst>
              <p:tags r:id="rId9"/>
            </p:custDataLst>
          </p:nvPr>
        </p:nvCxnSpPr>
        <p:spPr bwMode="auto">
          <a:xfrm flipH="1">
            <a:off x="1698625" y="3783013"/>
            <a:ext cx="4763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56459" name="Rectangle à coins arrondis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970838" y="4659313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Rapport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A3</a:t>
            </a:r>
          </a:p>
        </p:txBody>
      </p:sp>
      <p:sp>
        <p:nvSpPr>
          <p:cNvPr id="1256460" name="Rectangle à coins arrondis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0325" y="4659313"/>
            <a:ext cx="995363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5 Pourquoi</a:t>
            </a:r>
          </a:p>
        </p:txBody>
      </p:sp>
      <p:sp>
        <p:nvSpPr>
          <p:cNvPr id="1256461" name="Rectangle à coins arrondis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33988" y="3702050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5S</a:t>
            </a:r>
          </a:p>
        </p:txBody>
      </p:sp>
      <p:sp>
        <p:nvSpPr>
          <p:cNvPr id="1256462" name="Rectangle à coins arrondis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70325" y="5626100"/>
            <a:ext cx="995363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Cadence</a:t>
            </a:r>
          </a:p>
        </p:txBody>
      </p:sp>
      <p:sp>
        <p:nvSpPr>
          <p:cNvPr id="1256463" name="Rectangle à coins arrondis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68738" y="3702050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PDCA</a:t>
            </a:r>
          </a:p>
        </p:txBody>
      </p:sp>
      <p:sp>
        <p:nvSpPr>
          <p:cNvPr id="1256464" name="Rectangle à coins arrondis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63813" y="4159250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Kaizen</a:t>
            </a:r>
          </a:p>
        </p:txBody>
      </p:sp>
      <p:sp>
        <p:nvSpPr>
          <p:cNvPr id="1256465" name="Rectangle à coins arrondis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6988" y="5249863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Carte de chaine de valeur</a:t>
            </a:r>
          </a:p>
        </p:txBody>
      </p:sp>
      <p:sp>
        <p:nvSpPr>
          <p:cNvPr id="1256466" name="Rectangle à coins arrondis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33988" y="4659313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Jidoka</a:t>
            </a:r>
          </a:p>
        </p:txBody>
      </p:sp>
      <p:sp>
        <p:nvSpPr>
          <p:cNvPr id="1256467" name="Rectangle à coins arrondis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33988" y="5626100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Travail</a:t>
            </a:r>
            <a:br>
              <a:rPr lang="fr-CA" sz="1400" b="1">
                <a:solidFill>
                  <a:schemeClr val="tx1"/>
                </a:solidFill>
              </a:rPr>
            </a:br>
            <a:r>
              <a:rPr lang="fr-CA" sz="1400" b="1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1256468" name="Rectangle à coins arrondis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84950" y="3702050"/>
            <a:ext cx="995363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Kanban</a:t>
            </a:r>
          </a:p>
        </p:txBody>
      </p:sp>
      <p:sp>
        <p:nvSpPr>
          <p:cNvPr id="1256469" name="Rectangle à coins arrondis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86538" y="4659313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Heijunka</a:t>
            </a:r>
          </a:p>
        </p:txBody>
      </p:sp>
      <p:sp>
        <p:nvSpPr>
          <p:cNvPr id="1256470" name="Rectangle à coins arrondis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86538" y="5637213"/>
            <a:ext cx="995362" cy="673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Flux Continue</a:t>
            </a:r>
          </a:p>
        </p:txBody>
      </p:sp>
      <p:cxnSp>
        <p:nvCxnSpPr>
          <p:cNvPr id="1256471" name="AutoShape 23"/>
          <p:cNvCxnSpPr>
            <a:cxnSpLocks noChangeShapeType="1"/>
            <a:stCxn id="1256455" idx="3"/>
            <a:endCxn id="1256464" idx="1"/>
          </p:cNvCxnSpPr>
          <p:nvPr>
            <p:custDataLst>
              <p:tags r:id="rId22"/>
            </p:custDataLst>
          </p:nvPr>
        </p:nvCxnSpPr>
        <p:spPr bwMode="auto">
          <a:xfrm flipV="1">
            <a:off x="2195513" y="4495800"/>
            <a:ext cx="368300" cy="500063"/>
          </a:xfrm>
          <a:prstGeom prst="bentConnector3">
            <a:avLst>
              <a:gd name="adj1" fmla="val 49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2" name="AutoShape 24"/>
          <p:cNvCxnSpPr>
            <a:cxnSpLocks noChangeShapeType="1"/>
            <a:stCxn id="1256455" idx="3"/>
            <a:endCxn id="1256465" idx="1"/>
          </p:cNvCxnSpPr>
          <p:nvPr>
            <p:custDataLst>
              <p:tags r:id="rId23"/>
            </p:custDataLst>
          </p:nvPr>
        </p:nvCxnSpPr>
        <p:spPr bwMode="auto">
          <a:xfrm>
            <a:off x="2195513" y="4995863"/>
            <a:ext cx="371475" cy="590550"/>
          </a:xfrm>
          <a:prstGeom prst="bentConnector3">
            <a:avLst>
              <a:gd name="adj1" fmla="val 495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3" name="AutoShape 25"/>
          <p:cNvCxnSpPr>
            <a:cxnSpLocks noChangeShapeType="1"/>
            <a:stCxn id="1256464" idx="3"/>
            <a:endCxn id="1256463" idx="1"/>
          </p:cNvCxnSpPr>
          <p:nvPr>
            <p:custDataLst>
              <p:tags r:id="rId24"/>
            </p:custDataLst>
          </p:nvPr>
        </p:nvCxnSpPr>
        <p:spPr bwMode="auto">
          <a:xfrm flipV="1">
            <a:off x="3559175" y="4038600"/>
            <a:ext cx="309563" cy="457200"/>
          </a:xfrm>
          <a:prstGeom prst="bentConnector3">
            <a:avLst>
              <a:gd name="adj1" fmla="val 497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4" name="AutoShape 26"/>
          <p:cNvCxnSpPr>
            <a:cxnSpLocks noChangeShapeType="1"/>
            <a:stCxn id="1256464" idx="3"/>
            <a:endCxn id="1256460" idx="1"/>
          </p:cNvCxnSpPr>
          <p:nvPr>
            <p:custDataLst>
              <p:tags r:id="rId25"/>
            </p:custDataLst>
          </p:nvPr>
        </p:nvCxnSpPr>
        <p:spPr bwMode="auto">
          <a:xfrm>
            <a:off x="3559175" y="4495800"/>
            <a:ext cx="311150" cy="500063"/>
          </a:xfrm>
          <a:prstGeom prst="bentConnector3">
            <a:avLst>
              <a:gd name="adj1" fmla="val 494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5" name="AutoShape 27"/>
          <p:cNvCxnSpPr>
            <a:cxnSpLocks noChangeShapeType="1"/>
            <a:stCxn id="1256465" idx="3"/>
            <a:endCxn id="1256460" idx="1"/>
          </p:cNvCxnSpPr>
          <p:nvPr>
            <p:custDataLst>
              <p:tags r:id="rId26"/>
            </p:custDataLst>
          </p:nvPr>
        </p:nvCxnSpPr>
        <p:spPr bwMode="auto">
          <a:xfrm flipV="1">
            <a:off x="3562350" y="4995863"/>
            <a:ext cx="307975" cy="590550"/>
          </a:xfrm>
          <a:prstGeom prst="bentConnector3">
            <a:avLst>
              <a:gd name="adj1" fmla="val 49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6" name="AutoShape 28"/>
          <p:cNvCxnSpPr>
            <a:cxnSpLocks noChangeShapeType="1"/>
            <a:stCxn id="1256465" idx="3"/>
            <a:endCxn id="1256462" idx="1"/>
          </p:cNvCxnSpPr>
          <p:nvPr>
            <p:custDataLst>
              <p:tags r:id="rId27"/>
            </p:custDataLst>
          </p:nvPr>
        </p:nvCxnSpPr>
        <p:spPr bwMode="auto">
          <a:xfrm>
            <a:off x="3562350" y="5586413"/>
            <a:ext cx="307975" cy="376237"/>
          </a:xfrm>
          <a:prstGeom prst="bentConnector3">
            <a:avLst>
              <a:gd name="adj1" fmla="val 49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7" name="AutoShape 29"/>
          <p:cNvCxnSpPr>
            <a:cxnSpLocks noChangeShapeType="1"/>
            <a:stCxn id="1256463" idx="3"/>
            <a:endCxn id="1256466" idx="1"/>
          </p:cNvCxnSpPr>
          <p:nvPr>
            <p:custDataLst>
              <p:tags r:id="rId28"/>
            </p:custDataLst>
          </p:nvPr>
        </p:nvCxnSpPr>
        <p:spPr bwMode="auto">
          <a:xfrm>
            <a:off x="4864100" y="4038600"/>
            <a:ext cx="369888" cy="957263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78" name="AutoShape 30"/>
          <p:cNvCxnSpPr>
            <a:cxnSpLocks noChangeShapeType="1"/>
            <a:stCxn id="1256460" idx="3"/>
            <a:endCxn id="1256466" idx="1"/>
          </p:cNvCxnSpPr>
          <p:nvPr>
            <p:custDataLst>
              <p:tags r:id="rId29"/>
            </p:custDataLst>
          </p:nvPr>
        </p:nvCxnSpPr>
        <p:spPr bwMode="auto">
          <a:xfrm>
            <a:off x="4865688" y="4995863"/>
            <a:ext cx="368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6479" name="AutoShape 31"/>
          <p:cNvCxnSpPr>
            <a:cxnSpLocks noChangeShapeType="1"/>
            <a:stCxn id="1256462" idx="3"/>
            <a:endCxn id="1256466" idx="1"/>
          </p:cNvCxnSpPr>
          <p:nvPr>
            <p:custDataLst>
              <p:tags r:id="rId30"/>
            </p:custDataLst>
          </p:nvPr>
        </p:nvCxnSpPr>
        <p:spPr bwMode="auto">
          <a:xfrm flipV="1">
            <a:off x="4865688" y="4995863"/>
            <a:ext cx="368300" cy="966787"/>
          </a:xfrm>
          <a:prstGeom prst="bentConnector3">
            <a:avLst>
              <a:gd name="adj1" fmla="val 49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0" name="AutoShape 32"/>
          <p:cNvCxnSpPr>
            <a:cxnSpLocks noChangeShapeType="1"/>
            <a:stCxn id="1256460" idx="3"/>
            <a:endCxn id="1256461" idx="1"/>
          </p:cNvCxnSpPr>
          <p:nvPr>
            <p:custDataLst>
              <p:tags r:id="rId31"/>
            </p:custDataLst>
          </p:nvPr>
        </p:nvCxnSpPr>
        <p:spPr bwMode="auto">
          <a:xfrm flipV="1">
            <a:off x="4865688" y="4038600"/>
            <a:ext cx="368300" cy="957263"/>
          </a:xfrm>
          <a:prstGeom prst="bentConnector3">
            <a:avLst>
              <a:gd name="adj1" fmla="val 49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1" name="AutoShape 33"/>
          <p:cNvCxnSpPr>
            <a:cxnSpLocks noChangeShapeType="1"/>
            <a:stCxn id="1256460" idx="3"/>
            <a:endCxn id="1256467" idx="1"/>
          </p:cNvCxnSpPr>
          <p:nvPr>
            <p:custDataLst>
              <p:tags r:id="rId32"/>
            </p:custDataLst>
          </p:nvPr>
        </p:nvCxnSpPr>
        <p:spPr bwMode="auto">
          <a:xfrm>
            <a:off x="4865688" y="4995863"/>
            <a:ext cx="368300" cy="966787"/>
          </a:xfrm>
          <a:prstGeom prst="bentConnector3">
            <a:avLst>
              <a:gd name="adj1" fmla="val 49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2" name="AutoShape 34"/>
          <p:cNvCxnSpPr>
            <a:cxnSpLocks noChangeShapeType="1"/>
            <a:stCxn id="1256461" idx="3"/>
            <a:endCxn id="1256469" idx="1"/>
          </p:cNvCxnSpPr>
          <p:nvPr>
            <p:custDataLst>
              <p:tags r:id="rId33"/>
            </p:custDataLst>
          </p:nvPr>
        </p:nvCxnSpPr>
        <p:spPr bwMode="auto">
          <a:xfrm>
            <a:off x="6229350" y="4038600"/>
            <a:ext cx="357188" cy="957263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3" name="AutoShape 35"/>
          <p:cNvCxnSpPr>
            <a:cxnSpLocks noChangeShapeType="1"/>
            <a:stCxn id="1256467" idx="3"/>
            <a:endCxn id="1256469" idx="1"/>
          </p:cNvCxnSpPr>
          <p:nvPr>
            <p:custDataLst>
              <p:tags r:id="rId34"/>
            </p:custDataLst>
          </p:nvPr>
        </p:nvCxnSpPr>
        <p:spPr bwMode="auto">
          <a:xfrm flipV="1">
            <a:off x="6229350" y="4995863"/>
            <a:ext cx="357188" cy="966787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4" name="AutoShape 36"/>
          <p:cNvCxnSpPr>
            <a:cxnSpLocks noChangeShapeType="1"/>
            <a:stCxn id="1256466" idx="3"/>
            <a:endCxn id="1256468" idx="1"/>
          </p:cNvCxnSpPr>
          <p:nvPr>
            <p:custDataLst>
              <p:tags r:id="rId35"/>
            </p:custDataLst>
          </p:nvPr>
        </p:nvCxnSpPr>
        <p:spPr bwMode="auto">
          <a:xfrm flipV="1">
            <a:off x="6229350" y="4038600"/>
            <a:ext cx="355600" cy="957263"/>
          </a:xfrm>
          <a:prstGeom prst="bent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5" name="AutoShape 37"/>
          <p:cNvCxnSpPr>
            <a:cxnSpLocks noChangeShapeType="1"/>
            <a:stCxn id="1256466" idx="3"/>
            <a:endCxn id="1256470" idx="1"/>
          </p:cNvCxnSpPr>
          <p:nvPr>
            <p:custDataLst>
              <p:tags r:id="rId36"/>
            </p:custDataLst>
          </p:nvPr>
        </p:nvCxnSpPr>
        <p:spPr bwMode="auto">
          <a:xfrm>
            <a:off x="6229350" y="4995863"/>
            <a:ext cx="357188" cy="977900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6" name="AutoShape 38"/>
          <p:cNvCxnSpPr>
            <a:cxnSpLocks noChangeShapeType="1"/>
            <a:stCxn id="1256468" idx="3"/>
            <a:endCxn id="1256459" idx="1"/>
          </p:cNvCxnSpPr>
          <p:nvPr>
            <p:custDataLst>
              <p:tags r:id="rId37"/>
            </p:custDataLst>
          </p:nvPr>
        </p:nvCxnSpPr>
        <p:spPr bwMode="auto">
          <a:xfrm>
            <a:off x="7580313" y="4038600"/>
            <a:ext cx="390525" cy="957263"/>
          </a:xfrm>
          <a:prstGeom prst="bentConnector3">
            <a:avLst>
              <a:gd name="adj1" fmla="val 49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56487" name="AutoShape 39"/>
          <p:cNvCxnSpPr>
            <a:cxnSpLocks noChangeShapeType="1"/>
            <a:stCxn id="1256469" idx="3"/>
            <a:endCxn id="1256459" idx="1"/>
          </p:cNvCxnSpPr>
          <p:nvPr>
            <p:custDataLst>
              <p:tags r:id="rId38"/>
            </p:custDataLst>
          </p:nvPr>
        </p:nvCxnSpPr>
        <p:spPr bwMode="auto">
          <a:xfrm>
            <a:off x="7581900" y="4995863"/>
            <a:ext cx="388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6488" name="AutoShape 40"/>
          <p:cNvCxnSpPr>
            <a:cxnSpLocks noChangeShapeType="1"/>
            <a:stCxn id="1256470" idx="3"/>
            <a:endCxn id="1256459" idx="1"/>
          </p:cNvCxnSpPr>
          <p:nvPr>
            <p:custDataLst>
              <p:tags r:id="rId39"/>
            </p:custDataLst>
          </p:nvPr>
        </p:nvCxnSpPr>
        <p:spPr bwMode="auto">
          <a:xfrm flipV="1">
            <a:off x="7581900" y="4995863"/>
            <a:ext cx="388938" cy="977900"/>
          </a:xfrm>
          <a:prstGeom prst="bentConnector3">
            <a:avLst>
              <a:gd name="adj1" fmla="val 497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B77E-8A2A-4947-B24E-D24537671CC3}" type="slidenum">
              <a:rPr lang="en-US"/>
              <a:pPr/>
              <a:t>2</a:t>
            </a:fld>
            <a:endParaRPr lang="en-US"/>
          </a:p>
        </p:txBody>
      </p:sp>
      <p:sp>
        <p:nvSpPr>
          <p:cNvPr id="1229826" name="Espace réservé du numéro de diapositive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6E9FDA4C-3C0A-486A-AAAB-FC111856D5FA}" type="slidenum">
              <a:rPr lang="en-US" sz="800">
                <a:solidFill>
                  <a:schemeClr val="bg1"/>
                </a:solidFill>
              </a:rPr>
              <a:pPr algn="r" eaLnBrk="1" hangingPunct="1"/>
              <a:t>2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229827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Ordre du jour</a:t>
            </a:r>
          </a:p>
        </p:txBody>
      </p:sp>
      <p:sp>
        <p:nvSpPr>
          <p:cNvPr id="122982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2400"/>
              <a:t>Pourquoi le Lean Thinking</a:t>
            </a:r>
          </a:p>
          <a:p>
            <a:pPr>
              <a:lnSpc>
                <a:spcPct val="90000"/>
              </a:lnSpc>
            </a:pPr>
            <a:r>
              <a:rPr lang="fr-CA" sz="2400"/>
              <a:t>Les origines du Lean Thinking</a:t>
            </a:r>
          </a:p>
          <a:p>
            <a:pPr>
              <a:lnSpc>
                <a:spcPct val="90000"/>
              </a:lnSpc>
            </a:pPr>
            <a:r>
              <a:rPr lang="fr-CA" sz="2400"/>
              <a:t>Qu'est-ce que le Lean Thinking</a:t>
            </a:r>
          </a:p>
          <a:p>
            <a:pPr>
              <a:lnSpc>
                <a:spcPct val="90000"/>
              </a:lnSpc>
            </a:pPr>
            <a:r>
              <a:rPr lang="fr-CA" sz="2400"/>
              <a:t>Quelques outils Lean</a:t>
            </a:r>
          </a:p>
          <a:p>
            <a:pPr>
              <a:lnSpc>
                <a:spcPct val="90000"/>
              </a:lnSpc>
            </a:pPr>
            <a:r>
              <a:rPr lang="fr-CA" sz="2400"/>
              <a:t>Conclusion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595D-20E0-43E1-A1F2-48D5C160C56D}" type="slidenum">
              <a:rPr lang="en-US"/>
              <a:pPr/>
              <a:t>20</a:t>
            </a:fld>
            <a:endParaRPr lang="en-US"/>
          </a:p>
        </p:txBody>
      </p:sp>
      <p:sp>
        <p:nvSpPr>
          <p:cNvPr id="12584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 – les outils</a:t>
            </a:r>
          </a:p>
        </p:txBody>
      </p:sp>
      <p:sp>
        <p:nvSpPr>
          <p:cNvPr id="1258499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5C1623D3-0688-4550-A1A1-D43A555E2907}" type="slidenum">
              <a:rPr lang="fr-CA" sz="800">
                <a:solidFill>
                  <a:schemeClr val="bg1"/>
                </a:solidFill>
              </a:rPr>
              <a:pPr algn="r" eaLnBrk="1" hangingPunct="1"/>
              <a:t>20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58501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8338" y="1968500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Résolution de problèmes</a:t>
            </a:r>
          </a:p>
        </p:txBody>
      </p:sp>
      <p:cxnSp>
        <p:nvCxnSpPr>
          <p:cNvPr id="1258502" name="AutoShape 6"/>
          <p:cNvCxnSpPr>
            <a:cxnSpLocks noChangeShapeType="1"/>
            <a:endCxn id="1258501" idx="1"/>
          </p:cNvCxnSpPr>
          <p:nvPr>
            <p:custDataLst>
              <p:tags r:id="rId4"/>
            </p:custDataLst>
          </p:nvPr>
        </p:nvCxnSpPr>
        <p:spPr bwMode="auto">
          <a:xfrm>
            <a:off x="2462213" y="227488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58503" name="AutoShape 7"/>
          <p:cNvCxnSpPr>
            <a:cxnSpLocks noChangeShapeType="1"/>
            <a:stCxn id="1258501" idx="2"/>
            <a:endCxn id="1258504" idx="0"/>
          </p:cNvCxnSpPr>
          <p:nvPr>
            <p:custDataLst>
              <p:tags r:id="rId5"/>
            </p:custDataLst>
          </p:nvPr>
        </p:nvCxnSpPr>
        <p:spPr bwMode="auto">
          <a:xfrm>
            <a:off x="5719763" y="2581275"/>
            <a:ext cx="1587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58504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94000" y="2978150"/>
            <a:ext cx="5854700" cy="2909888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Le « </a:t>
            </a:r>
            <a:r>
              <a:rPr lang="fr-CA" sz="1600" b="1" dirty="0" err="1">
                <a:solidFill>
                  <a:schemeClr val="tx1"/>
                </a:solidFill>
              </a:rPr>
              <a:t>Genchi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  <a:r>
              <a:rPr lang="fr-CA" sz="1600" b="1" dirty="0" err="1">
                <a:solidFill>
                  <a:schemeClr val="tx1"/>
                </a:solidFill>
              </a:rPr>
              <a:t>Genbutsu</a:t>
            </a:r>
            <a:r>
              <a:rPr lang="fr-CA" sz="1600" dirty="0">
                <a:solidFill>
                  <a:schemeClr val="tx1"/>
                </a:solidFill>
              </a:rPr>
              <a:t> » : est une approche pragmatique qui commence par aller voir soi-même sur le terrain. </a:t>
            </a:r>
          </a:p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La tentation est souvent grande de rassembler des informations et d’en débattre en salle de réunion. </a:t>
            </a:r>
          </a:p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Dans le modèle Agile, la discussion a lieu sur le terrain, en face des pièces réelles et avec les personnes impliquées. </a:t>
            </a:r>
          </a:p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Ce principe concerne naturellement les gestionnaires qui doivent sortir de leurs bureaux et des salles de réunion, mais il touche également le personnel qui doit apprendre à repérer, décrire et analyser les problèmes. </a:t>
            </a:r>
          </a:p>
        </p:txBody>
      </p:sp>
      <p:sp>
        <p:nvSpPr>
          <p:cNvPr id="1258505" name="Rectangle à coins arrondis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2975" y="1682750"/>
            <a:ext cx="1519238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4608-AA5D-48B6-BDAC-F047C9DF9680}" type="slidenum">
              <a:rPr lang="en-US"/>
              <a:pPr/>
              <a:t>21</a:t>
            </a:fld>
            <a:endParaRPr lang="en-US"/>
          </a:p>
        </p:txBody>
      </p:sp>
      <p:sp>
        <p:nvSpPr>
          <p:cNvPr id="12605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 – les outils</a:t>
            </a:r>
          </a:p>
        </p:txBody>
      </p:sp>
      <p:sp>
        <p:nvSpPr>
          <p:cNvPr id="1260547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3F528611-11A9-4D00-827C-FCD448A8122F}" type="slidenum">
              <a:rPr lang="fr-CA" sz="800">
                <a:solidFill>
                  <a:schemeClr val="bg1"/>
                </a:solidFill>
              </a:rPr>
              <a:pPr algn="r" eaLnBrk="1" hangingPunct="1"/>
              <a:t>21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60549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8338" y="1968500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Résolution de problèmes</a:t>
            </a:r>
          </a:p>
        </p:txBody>
      </p:sp>
      <p:cxnSp>
        <p:nvCxnSpPr>
          <p:cNvPr id="1260550" name="AutoShape 6"/>
          <p:cNvCxnSpPr>
            <a:cxnSpLocks noChangeShapeType="1"/>
            <a:endCxn id="1260549" idx="1"/>
          </p:cNvCxnSpPr>
          <p:nvPr>
            <p:custDataLst>
              <p:tags r:id="rId4"/>
            </p:custDataLst>
          </p:nvPr>
        </p:nvCxnSpPr>
        <p:spPr bwMode="auto">
          <a:xfrm>
            <a:off x="2462213" y="227488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60551" name="AutoShape 7"/>
          <p:cNvCxnSpPr>
            <a:cxnSpLocks noChangeShapeType="1"/>
            <a:stCxn id="1260549" idx="2"/>
            <a:endCxn id="1260552" idx="0"/>
          </p:cNvCxnSpPr>
          <p:nvPr>
            <p:custDataLst>
              <p:tags r:id="rId5"/>
            </p:custDataLst>
          </p:nvPr>
        </p:nvCxnSpPr>
        <p:spPr bwMode="auto">
          <a:xfrm>
            <a:off x="5719763" y="2581275"/>
            <a:ext cx="1587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60552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94000" y="2978150"/>
            <a:ext cx="5854700" cy="1795463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Le « </a:t>
            </a:r>
            <a:r>
              <a:rPr lang="fr-CA" sz="1600" b="1" dirty="0" err="1">
                <a:solidFill>
                  <a:schemeClr val="tx1"/>
                </a:solidFill>
              </a:rPr>
              <a:t>Kaizen</a:t>
            </a:r>
            <a:r>
              <a:rPr lang="fr-CA" sz="1600" dirty="0">
                <a:solidFill>
                  <a:schemeClr val="tx1"/>
                </a:solidFill>
              </a:rPr>
              <a:t> », ou l’amélioration continue, contrairement aux solutions inhérentes à la « production de masse » et qui demandent des investissements conséquents, les solutions Agile cherchent à maximiser les gains obtenus par l’amélioration continue, en n’ayant recours à l’investissement qu’en cas d’absolue nécessité. </a:t>
            </a:r>
          </a:p>
        </p:txBody>
      </p:sp>
      <p:sp>
        <p:nvSpPr>
          <p:cNvPr id="1260553" name="Rectangle à coins arrondis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2975" y="1682750"/>
            <a:ext cx="1519238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BD52-56A1-47E6-9CBB-F51E9C074CD1}" type="slidenum">
              <a:rPr lang="en-US"/>
              <a:pPr/>
              <a:t>22</a:t>
            </a:fld>
            <a:endParaRPr lang="en-US"/>
          </a:p>
        </p:txBody>
      </p:sp>
      <p:sp>
        <p:nvSpPr>
          <p:cNvPr id="126259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 – les outils</a:t>
            </a:r>
          </a:p>
        </p:txBody>
      </p:sp>
      <p:sp>
        <p:nvSpPr>
          <p:cNvPr id="1262595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1C2C05C9-2447-4D73-9267-E198CFE4B35B}" type="slidenum">
              <a:rPr lang="fr-CA" sz="800">
                <a:solidFill>
                  <a:schemeClr val="bg1"/>
                </a:solidFill>
              </a:rPr>
              <a:pPr algn="r" eaLnBrk="1" hangingPunct="1"/>
              <a:t>22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62597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5538" y="1968500"/>
            <a:ext cx="2481262" cy="6127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Résolution de problèmes</a:t>
            </a:r>
          </a:p>
        </p:txBody>
      </p:sp>
      <p:cxnSp>
        <p:nvCxnSpPr>
          <p:cNvPr id="1262598" name="AutoShape 6"/>
          <p:cNvCxnSpPr>
            <a:cxnSpLocks noChangeShapeType="1"/>
            <a:endCxn id="1262597" idx="1"/>
          </p:cNvCxnSpPr>
          <p:nvPr>
            <p:custDataLst>
              <p:tags r:id="rId4"/>
            </p:custDataLst>
          </p:nvPr>
        </p:nvCxnSpPr>
        <p:spPr bwMode="auto">
          <a:xfrm>
            <a:off x="2462213" y="2274888"/>
            <a:ext cx="2473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62599" name="AutoShape 7"/>
          <p:cNvCxnSpPr>
            <a:cxnSpLocks noChangeShapeType="1"/>
            <a:stCxn id="1262597" idx="2"/>
            <a:endCxn id="1262600" idx="0"/>
          </p:cNvCxnSpPr>
          <p:nvPr>
            <p:custDataLst>
              <p:tags r:id="rId5"/>
            </p:custDataLst>
          </p:nvPr>
        </p:nvCxnSpPr>
        <p:spPr bwMode="auto">
          <a:xfrm>
            <a:off x="6176963" y="2581275"/>
            <a:ext cx="1587" cy="625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62600" name="Rectangle à coins arrondis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06813" y="3206750"/>
            <a:ext cx="4941887" cy="2273300"/>
          </a:xfrm>
          <a:prstGeom prst="roundRect">
            <a:avLst>
              <a:gd name="adj" fmla="val 6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175" indent="-3175" algn="l" eaLnBrk="1" hangingPunct="1"/>
            <a:r>
              <a:rPr lang="fr-CA" sz="1600" dirty="0">
                <a:solidFill>
                  <a:schemeClr val="tx1"/>
                </a:solidFill>
              </a:rPr>
              <a:t>La « </a:t>
            </a:r>
            <a:r>
              <a:rPr lang="fr-CA" sz="1600" b="1" dirty="0">
                <a:solidFill>
                  <a:schemeClr val="tx1"/>
                </a:solidFill>
              </a:rPr>
              <a:t>Carte de chaine de valeur</a:t>
            </a:r>
            <a:r>
              <a:rPr lang="fr-CA" sz="1600" dirty="0">
                <a:solidFill>
                  <a:schemeClr val="tx1"/>
                </a:solidFill>
              </a:rPr>
              <a:t> » (Value Stream </a:t>
            </a:r>
            <a:r>
              <a:rPr lang="fr-CA" sz="1600" dirty="0" err="1">
                <a:solidFill>
                  <a:schemeClr val="tx1"/>
                </a:solidFill>
              </a:rPr>
              <a:t>Mapping</a:t>
            </a:r>
            <a:r>
              <a:rPr lang="fr-CA" sz="1600" dirty="0">
                <a:solidFill>
                  <a:schemeClr val="tx1"/>
                </a:solidFill>
              </a:rPr>
              <a:t> VSM) est une méthode qui permet d'identifier les activités à valeur ajoutée et les activités à non-valeur ajoutée dans un processus de fabrication ou de transformation. Il s'intéresse aux flux de matières et d'informations, de l'approvisionnement de la matière première à la livraison du produit ou du service au client. </a:t>
            </a:r>
          </a:p>
        </p:txBody>
      </p:sp>
      <p:pic>
        <p:nvPicPr>
          <p:cNvPr id="1262601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3425825"/>
            <a:ext cx="3211513" cy="1963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62602" name="Rectangle à coins arrondis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2975" y="1682750"/>
            <a:ext cx="1519238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8361-38CD-4DF9-A7CA-BABB01B3943F}" type="slidenum">
              <a:rPr lang="en-US"/>
              <a:pPr/>
              <a:t>23</a:t>
            </a:fld>
            <a:endParaRPr lang="en-US"/>
          </a:p>
        </p:txBody>
      </p:sp>
      <p:sp>
        <p:nvSpPr>
          <p:cNvPr id="126669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 – les outils</a:t>
            </a:r>
          </a:p>
        </p:txBody>
      </p:sp>
      <p:sp>
        <p:nvSpPr>
          <p:cNvPr id="1266691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29CC4ED7-E05F-4C3F-B496-431638272CB0}" type="slidenum">
              <a:rPr lang="fr-CA" sz="800">
                <a:solidFill>
                  <a:schemeClr val="bg1"/>
                </a:solidFill>
              </a:rPr>
              <a:pPr algn="r" eaLnBrk="1" hangingPunct="1"/>
              <a:t>23</a:t>
            </a:fld>
            <a:endParaRPr lang="fr-CA" sz="800">
              <a:solidFill>
                <a:schemeClr val="bg1"/>
              </a:solidFill>
            </a:endParaRPr>
          </a:p>
        </p:txBody>
      </p:sp>
      <p:cxnSp>
        <p:nvCxnSpPr>
          <p:cNvPr id="1266694" name="AutoShape 12"/>
          <p:cNvCxnSpPr>
            <a:cxnSpLocks noChangeShapeType="1"/>
            <a:stCxn id="1266699" idx="3"/>
            <a:endCxn id="1266700" idx="1"/>
          </p:cNvCxnSpPr>
          <p:nvPr>
            <p:custDataLst>
              <p:tags r:id="rId3"/>
            </p:custDataLst>
          </p:nvPr>
        </p:nvCxnSpPr>
        <p:spPr bwMode="auto">
          <a:xfrm>
            <a:off x="2462213" y="2274888"/>
            <a:ext cx="2430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66695" name="Rectangle à coins arrondis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46463" y="2974975"/>
            <a:ext cx="5387975" cy="3303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lvl="1" indent="-285750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600"/>
              <a:t>Le </a:t>
            </a:r>
            <a:r>
              <a:rPr lang="fr-CA" sz="1600" b="1"/>
              <a:t>« Asaichi »</a:t>
            </a:r>
            <a:r>
              <a:rPr lang="fr-CA" sz="1600"/>
              <a:t> est équivalant du </a:t>
            </a:r>
            <a:r>
              <a:rPr lang="fr-CA" sz="1600" b="1"/>
              <a:t>« Scrum »</a:t>
            </a:r>
            <a:r>
              <a:rPr lang="fr-CA" sz="1600"/>
              <a:t> quotidien en développement de logiciel</a:t>
            </a:r>
            <a:r>
              <a:rPr lang="fr-CA" sz="1600">
                <a:solidFill>
                  <a:schemeClr val="tx1"/>
                </a:solidFill>
              </a:rPr>
              <a:t>.</a:t>
            </a:r>
            <a:endParaRPr lang="fr-CA" sz="2000"/>
          </a:p>
          <a:p>
            <a:pPr marL="887413" lvl="2" indent="-242888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Paramètres</a:t>
            </a:r>
          </a:p>
          <a:p>
            <a:pPr marL="1295400" lvl="3" indent="-228600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Tous les jours</a:t>
            </a:r>
          </a:p>
          <a:p>
            <a:pPr marL="1295400" lvl="3" indent="-228600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15 minutes</a:t>
            </a:r>
          </a:p>
          <a:p>
            <a:pPr marL="887413" lvl="2" indent="-242888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Debout</a:t>
            </a:r>
          </a:p>
          <a:p>
            <a:pPr marL="887413" lvl="2" indent="-242888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Pas fait pour résoudre les problèmes</a:t>
            </a:r>
          </a:p>
          <a:p>
            <a:pPr marL="1295400" lvl="3" indent="-228600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Tout le monde est invité</a:t>
            </a:r>
          </a:p>
          <a:p>
            <a:pPr marL="1295400" lvl="3" indent="-228600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Seuls les membres de l'équipe peuvent parler</a:t>
            </a:r>
          </a:p>
          <a:p>
            <a:pPr marL="887413" lvl="2" indent="-242888" algn="l" eaLnBrk="1" hangingPunct="1">
              <a:buFontTx/>
              <a:buChar char="•"/>
              <a:tabLst>
                <a:tab pos="1798638" algn="l"/>
              </a:tabLst>
            </a:pPr>
            <a:r>
              <a:rPr lang="fr-CA" sz="1400"/>
              <a:t>Permet d'éviter l'organisation d'autres réunions</a:t>
            </a:r>
          </a:p>
        </p:txBody>
      </p:sp>
      <p:cxnSp>
        <p:nvCxnSpPr>
          <p:cNvPr id="1266696" name="AutoShape 12"/>
          <p:cNvCxnSpPr>
            <a:cxnSpLocks noChangeShapeType="1"/>
            <a:stCxn id="1266695" idx="0"/>
            <a:endCxn id="1266700" idx="2"/>
          </p:cNvCxnSpPr>
          <p:nvPr>
            <p:custDataLst>
              <p:tags r:id="rId5"/>
            </p:custDataLst>
          </p:nvPr>
        </p:nvCxnSpPr>
        <p:spPr bwMode="auto">
          <a:xfrm flipH="1" flipV="1">
            <a:off x="6134100" y="2581275"/>
            <a:ext cx="635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266697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313" y="3598863"/>
            <a:ext cx="2716212" cy="203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266698" name="AutoShape 12"/>
          <p:cNvCxnSpPr>
            <a:cxnSpLocks noChangeShapeType="1"/>
            <a:stCxn id="0" idx="3"/>
            <a:endCxn id="1266695" idx="1"/>
          </p:cNvCxnSpPr>
          <p:nvPr>
            <p:custDataLst>
              <p:tags r:id="rId7"/>
            </p:custDataLst>
          </p:nvPr>
        </p:nvCxnSpPr>
        <p:spPr bwMode="auto">
          <a:xfrm>
            <a:off x="3057525" y="4616450"/>
            <a:ext cx="388938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66699" name="Rectangle à coins arrondis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2975" y="1682750"/>
            <a:ext cx="1519238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Qu'est-ce que le Lean Thinking ?</a:t>
            </a:r>
          </a:p>
        </p:txBody>
      </p:sp>
      <p:sp>
        <p:nvSpPr>
          <p:cNvPr id="1266700" name="Rectangle à coins arrondis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92675" y="1968500"/>
            <a:ext cx="2481263" cy="6127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Résolution de problèmes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4C16-49E1-4A31-8F01-F410B7F43DBB}" type="slidenum">
              <a:rPr lang="en-US"/>
              <a:pPr/>
              <a:t>24</a:t>
            </a:fld>
            <a:endParaRPr lang="en-US"/>
          </a:p>
        </p:txBody>
      </p:sp>
      <p:sp>
        <p:nvSpPr>
          <p:cNvPr id="1227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Lean Software Development</a:t>
            </a:r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504825" y="5078413"/>
            <a:ext cx="69850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600"/>
              <a:t>Individu</a:t>
            </a:r>
          </a:p>
        </p:txBody>
      </p:sp>
      <p:sp>
        <p:nvSpPr>
          <p:cNvPr id="1227782" name="Text Box 6"/>
          <p:cNvSpPr txBox="1">
            <a:spLocks noChangeArrowheads="1"/>
          </p:cNvSpPr>
          <p:nvPr/>
        </p:nvSpPr>
        <p:spPr bwMode="auto">
          <a:xfrm>
            <a:off x="536575" y="4075113"/>
            <a:ext cx="63023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600"/>
              <a:t>Équipe</a:t>
            </a:r>
          </a:p>
        </p:txBody>
      </p:sp>
      <p:sp>
        <p:nvSpPr>
          <p:cNvPr id="1227783" name="Text Box 7"/>
          <p:cNvSpPr txBox="1">
            <a:spLocks noChangeArrowheads="1"/>
          </p:cNvSpPr>
          <p:nvPr/>
        </p:nvSpPr>
        <p:spPr bwMode="auto">
          <a:xfrm>
            <a:off x="296863" y="2989263"/>
            <a:ext cx="11747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600"/>
              <a:t>Département</a:t>
            </a:r>
          </a:p>
        </p:txBody>
      </p:sp>
      <p:sp>
        <p:nvSpPr>
          <p:cNvPr id="1227784" name="Text Box 8"/>
          <p:cNvSpPr txBox="1">
            <a:spLocks noChangeArrowheads="1"/>
          </p:cNvSpPr>
          <p:nvPr/>
        </p:nvSpPr>
        <p:spPr bwMode="auto">
          <a:xfrm>
            <a:off x="1892300" y="5588000"/>
            <a:ext cx="104547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Analyse </a:t>
            </a:r>
            <a:br>
              <a:rPr lang="fr-CA" sz="1200"/>
            </a:br>
            <a:r>
              <a:rPr lang="fr-CA" sz="1200"/>
              <a:t>cout-bénéfice</a:t>
            </a:r>
          </a:p>
        </p:txBody>
      </p:sp>
      <p:sp>
        <p:nvSpPr>
          <p:cNvPr id="1227785" name="Text Box 9"/>
          <p:cNvSpPr txBox="1">
            <a:spLocks noChangeArrowheads="1"/>
          </p:cNvSpPr>
          <p:nvPr/>
        </p:nvSpPr>
        <p:spPr bwMode="auto">
          <a:xfrm>
            <a:off x="2743200" y="5892800"/>
            <a:ext cx="80502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Collecte </a:t>
            </a:r>
            <a:br>
              <a:rPr lang="fr-CA" sz="1200"/>
            </a:br>
            <a:r>
              <a:rPr lang="fr-CA" sz="1200"/>
              <a:t>de besoins</a:t>
            </a:r>
          </a:p>
        </p:txBody>
      </p:sp>
      <p:sp>
        <p:nvSpPr>
          <p:cNvPr id="1227786" name="Text Box 10"/>
          <p:cNvSpPr txBox="1">
            <a:spLocks noChangeArrowheads="1"/>
          </p:cNvSpPr>
          <p:nvPr/>
        </p:nvSpPr>
        <p:spPr bwMode="auto">
          <a:xfrm>
            <a:off x="3462338" y="5588000"/>
            <a:ext cx="910506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Architecture</a:t>
            </a:r>
          </a:p>
        </p:txBody>
      </p:sp>
      <p:sp>
        <p:nvSpPr>
          <p:cNvPr id="1227787" name="Text Box 11"/>
          <p:cNvSpPr txBox="1">
            <a:spLocks noChangeArrowheads="1"/>
          </p:cNvSpPr>
          <p:nvPr/>
        </p:nvSpPr>
        <p:spPr bwMode="auto">
          <a:xfrm>
            <a:off x="4259263" y="5864225"/>
            <a:ext cx="849592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Conception</a:t>
            </a:r>
          </a:p>
        </p:txBody>
      </p:sp>
      <p:sp>
        <p:nvSpPr>
          <p:cNvPr id="1227788" name="Text Box 12"/>
          <p:cNvSpPr txBox="1">
            <a:spLocks noChangeArrowheads="1"/>
          </p:cNvSpPr>
          <p:nvPr/>
        </p:nvSpPr>
        <p:spPr bwMode="auto">
          <a:xfrm>
            <a:off x="5222875" y="5597525"/>
            <a:ext cx="381515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Code</a:t>
            </a:r>
          </a:p>
        </p:txBody>
      </p:sp>
      <p:sp>
        <p:nvSpPr>
          <p:cNvPr id="1227789" name="Text Box 13"/>
          <p:cNvSpPr txBox="1">
            <a:spLocks noChangeArrowheads="1"/>
          </p:cNvSpPr>
          <p:nvPr/>
        </p:nvSpPr>
        <p:spPr bwMode="auto">
          <a:xfrm>
            <a:off x="6018213" y="5854700"/>
            <a:ext cx="318998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Test</a:t>
            </a:r>
          </a:p>
        </p:txBody>
      </p:sp>
      <p:sp>
        <p:nvSpPr>
          <p:cNvPr id="1227790" name="Text Box 14"/>
          <p:cNvSpPr txBox="1">
            <a:spLocks noChangeArrowheads="1"/>
          </p:cNvSpPr>
          <p:nvPr/>
        </p:nvSpPr>
        <p:spPr bwMode="auto">
          <a:xfrm>
            <a:off x="6499225" y="5597525"/>
            <a:ext cx="948978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Déploiement</a:t>
            </a:r>
          </a:p>
        </p:txBody>
      </p:sp>
      <p:sp>
        <p:nvSpPr>
          <p:cNvPr id="1227791" name="Text Box 15"/>
          <p:cNvSpPr txBox="1">
            <a:spLocks noChangeArrowheads="1"/>
          </p:cNvSpPr>
          <p:nvPr/>
        </p:nvSpPr>
        <p:spPr bwMode="auto">
          <a:xfrm>
            <a:off x="7399338" y="5864225"/>
            <a:ext cx="68929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Support </a:t>
            </a:r>
          </a:p>
          <a:p>
            <a:pPr marL="1588" indent="-1588" defTabSz="820738"/>
            <a:r>
              <a:rPr lang="fr-CA" sz="1200"/>
              <a:t>applicatif</a:t>
            </a:r>
          </a:p>
        </p:txBody>
      </p:sp>
      <p:sp>
        <p:nvSpPr>
          <p:cNvPr id="1227793" name="Text Box 17"/>
          <p:cNvSpPr txBox="1">
            <a:spLocks noChangeArrowheads="1"/>
          </p:cNvSpPr>
          <p:nvPr/>
        </p:nvSpPr>
        <p:spPr bwMode="auto">
          <a:xfrm>
            <a:off x="8042275" y="5588000"/>
            <a:ext cx="9425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/>
              <a:t>Support </a:t>
            </a:r>
          </a:p>
          <a:p>
            <a:pPr marL="1588" indent="-1588" defTabSz="820738"/>
            <a:r>
              <a:rPr lang="fr-CA" sz="1200"/>
              <a:t>opérationnel</a:t>
            </a:r>
          </a:p>
        </p:txBody>
      </p:sp>
      <p:sp>
        <p:nvSpPr>
          <p:cNvPr id="1227794" name="Oval 18"/>
          <p:cNvSpPr>
            <a:spLocks noChangeArrowheads="1"/>
          </p:cNvSpPr>
          <p:nvPr/>
        </p:nvSpPr>
        <p:spPr bwMode="auto">
          <a:xfrm>
            <a:off x="2055813" y="1935163"/>
            <a:ext cx="6886575" cy="337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marL="1588" indent="-1588" algn="ctr" defTabSz="820738"/>
            <a:r>
              <a:rPr lang="fr-CA" sz="1600" b="1"/>
              <a:t>Lean</a:t>
            </a:r>
          </a:p>
        </p:txBody>
      </p:sp>
      <p:sp>
        <p:nvSpPr>
          <p:cNvPr id="1227795" name="Oval 19"/>
          <p:cNvSpPr>
            <a:spLocks noChangeArrowheads="1"/>
          </p:cNvSpPr>
          <p:nvPr/>
        </p:nvSpPr>
        <p:spPr bwMode="auto">
          <a:xfrm>
            <a:off x="3416300" y="3040063"/>
            <a:ext cx="4002088" cy="22479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marL="1588" indent="-1588" algn="ctr" defTabSz="820738"/>
            <a:r>
              <a:rPr lang="fr-CA" sz="1600" b="1"/>
              <a:t>Agile / Scrum</a:t>
            </a:r>
          </a:p>
        </p:txBody>
      </p:sp>
      <p:sp>
        <p:nvSpPr>
          <p:cNvPr id="1227796" name="Oval 20"/>
          <p:cNvSpPr>
            <a:spLocks noChangeArrowheads="1"/>
          </p:cNvSpPr>
          <p:nvPr/>
        </p:nvSpPr>
        <p:spPr bwMode="auto">
          <a:xfrm>
            <a:off x="4664075" y="4030663"/>
            <a:ext cx="1522413" cy="1244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588" indent="-1588" algn="ctr" defTabSz="820738"/>
            <a:r>
              <a:rPr lang="fr-CA" sz="1600" b="1" dirty="0"/>
              <a:t>XP</a:t>
            </a:r>
          </a:p>
          <a:p>
            <a:pPr marL="1588" indent="-1588" algn="ctr" defTabSz="820738"/>
            <a:r>
              <a:rPr lang="en-CA" sz="1600" b="1" dirty="0"/>
              <a:t>Extreme </a:t>
            </a:r>
            <a:r>
              <a:rPr lang="en-CA" sz="1600" b="1" dirty="0" err="1"/>
              <a:t>Prog</a:t>
            </a:r>
            <a:endParaRPr lang="en-CA" sz="1600" b="1" dirty="0"/>
          </a:p>
        </p:txBody>
      </p:sp>
      <p:sp>
        <p:nvSpPr>
          <p:cNvPr id="1227797" name="AutoShape 21"/>
          <p:cNvSpPr>
            <a:spLocks noChangeArrowheads="1"/>
          </p:cNvSpPr>
          <p:nvPr/>
        </p:nvSpPr>
        <p:spPr bwMode="auto">
          <a:xfrm>
            <a:off x="1978025" y="5289550"/>
            <a:ext cx="6919913" cy="217488"/>
          </a:xfrm>
          <a:prstGeom prst="rightArrow">
            <a:avLst>
              <a:gd name="adj1" fmla="val 38685"/>
              <a:gd name="adj2" fmla="val 13360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798" name="AutoShape 22"/>
          <p:cNvSpPr>
            <a:spLocks noChangeArrowheads="1"/>
          </p:cNvSpPr>
          <p:nvPr/>
        </p:nvSpPr>
        <p:spPr bwMode="auto">
          <a:xfrm rot="-5400000">
            <a:off x="188119" y="3585369"/>
            <a:ext cx="3214687" cy="250825"/>
          </a:xfrm>
          <a:prstGeom prst="rightArrow">
            <a:avLst>
              <a:gd name="adj1" fmla="val 47981"/>
              <a:gd name="adj2" fmla="val 8194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77813" y="1982788"/>
            <a:ext cx="1182687" cy="1058862"/>
            <a:chOff x="652" y="2279"/>
            <a:chExt cx="343" cy="347"/>
          </a:xfrm>
        </p:grpSpPr>
        <p:sp>
          <p:nvSpPr>
            <p:cNvPr id="1227820" name="Oval 44"/>
            <p:cNvSpPr>
              <a:spLocks noChangeAspect="1" noChangeArrowheads="1"/>
            </p:cNvSpPr>
            <p:nvPr/>
          </p:nvSpPr>
          <p:spPr bwMode="auto">
            <a:xfrm>
              <a:off x="652" y="2279"/>
              <a:ext cx="343" cy="347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  <a:alpha val="80000"/>
                  </a:srgbClr>
                </a:gs>
                <a:gs pos="100000">
                  <a:srgbClr val="3399FF">
                    <a:alpha val="75999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ECFF">
                  <a:alpha val="45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27821" name="Freeform 45"/>
            <p:cNvSpPr>
              <a:spLocks noChangeAspect="1"/>
            </p:cNvSpPr>
            <p:nvPr/>
          </p:nvSpPr>
          <p:spPr bwMode="auto">
            <a:xfrm>
              <a:off x="885" y="2483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rgbClr val="D60093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27822" name="Freeform 46"/>
            <p:cNvSpPr>
              <a:spLocks noChangeAspect="1"/>
            </p:cNvSpPr>
            <p:nvPr/>
          </p:nvSpPr>
          <p:spPr bwMode="auto">
            <a:xfrm>
              <a:off x="799" y="2498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rgbClr val="CC9900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27823" name="Freeform 47"/>
            <p:cNvSpPr>
              <a:spLocks noChangeAspect="1"/>
            </p:cNvSpPr>
            <p:nvPr/>
          </p:nvSpPr>
          <p:spPr bwMode="auto">
            <a:xfrm>
              <a:off x="741" y="2475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27824" name="Freeform 48"/>
            <p:cNvSpPr>
              <a:spLocks noChangeAspect="1"/>
            </p:cNvSpPr>
            <p:nvPr/>
          </p:nvSpPr>
          <p:spPr bwMode="auto">
            <a:xfrm>
              <a:off x="870" y="2357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rgbClr val="009900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27825" name="Freeform 49"/>
            <p:cNvSpPr>
              <a:spLocks noChangeAspect="1"/>
            </p:cNvSpPr>
            <p:nvPr/>
          </p:nvSpPr>
          <p:spPr bwMode="auto">
            <a:xfrm>
              <a:off x="717" y="2366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rgbClr val="339966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227826" name="Freeform 50"/>
            <p:cNvSpPr>
              <a:spLocks noChangeAspect="1"/>
            </p:cNvSpPr>
            <p:nvPr/>
          </p:nvSpPr>
          <p:spPr bwMode="auto">
            <a:xfrm>
              <a:off x="804" y="2333"/>
              <a:ext cx="31" cy="91"/>
            </a:xfrm>
            <a:custGeom>
              <a:avLst/>
              <a:gdLst/>
              <a:ahLst/>
              <a:cxnLst>
                <a:cxn ang="0">
                  <a:pos x="56" y="835"/>
                </a:cxn>
                <a:cxn ang="0">
                  <a:pos x="67" y="433"/>
                </a:cxn>
                <a:cxn ang="0">
                  <a:pos x="81" y="336"/>
                </a:cxn>
                <a:cxn ang="0">
                  <a:pos x="49" y="336"/>
                </a:cxn>
                <a:cxn ang="0">
                  <a:pos x="27" y="479"/>
                </a:cxn>
                <a:cxn ang="0">
                  <a:pos x="12" y="516"/>
                </a:cxn>
                <a:cxn ang="0">
                  <a:pos x="3" y="446"/>
                </a:cxn>
                <a:cxn ang="0">
                  <a:pos x="31" y="212"/>
                </a:cxn>
                <a:cxn ang="0">
                  <a:pos x="115" y="174"/>
                </a:cxn>
                <a:cxn ang="0">
                  <a:pos x="102" y="118"/>
                </a:cxn>
                <a:cxn ang="0">
                  <a:pos x="99" y="42"/>
                </a:cxn>
                <a:cxn ang="0">
                  <a:pos x="147" y="0"/>
                </a:cxn>
                <a:cxn ang="0">
                  <a:pos x="203" y="34"/>
                </a:cxn>
                <a:cxn ang="0">
                  <a:pos x="204" y="107"/>
                </a:cxn>
                <a:cxn ang="0">
                  <a:pos x="181" y="156"/>
                </a:cxn>
                <a:cxn ang="0">
                  <a:pos x="237" y="186"/>
                </a:cxn>
                <a:cxn ang="0">
                  <a:pos x="285" y="278"/>
                </a:cxn>
                <a:cxn ang="0">
                  <a:pos x="292" y="383"/>
                </a:cxn>
                <a:cxn ang="0">
                  <a:pos x="285" y="448"/>
                </a:cxn>
                <a:cxn ang="0">
                  <a:pos x="276" y="491"/>
                </a:cxn>
                <a:cxn ang="0">
                  <a:pos x="249" y="464"/>
                </a:cxn>
                <a:cxn ang="0">
                  <a:pos x="261" y="370"/>
                </a:cxn>
                <a:cxn ang="0">
                  <a:pos x="249" y="320"/>
                </a:cxn>
                <a:cxn ang="0">
                  <a:pos x="211" y="330"/>
                </a:cxn>
                <a:cxn ang="0">
                  <a:pos x="234" y="524"/>
                </a:cxn>
                <a:cxn ang="0">
                  <a:pos x="253" y="721"/>
                </a:cxn>
                <a:cxn ang="0">
                  <a:pos x="265" y="889"/>
                </a:cxn>
                <a:cxn ang="0">
                  <a:pos x="219" y="853"/>
                </a:cxn>
                <a:cxn ang="0">
                  <a:pos x="175" y="631"/>
                </a:cxn>
                <a:cxn ang="0">
                  <a:pos x="144" y="566"/>
                </a:cxn>
                <a:cxn ang="0">
                  <a:pos x="116" y="733"/>
                </a:cxn>
                <a:cxn ang="0">
                  <a:pos x="91" y="868"/>
                </a:cxn>
              </a:cxnLst>
              <a:rect l="0" t="0" r="r" b="b"/>
              <a:pathLst>
                <a:path w="297" h="889">
                  <a:moveTo>
                    <a:pt x="56" y="871"/>
                  </a:moveTo>
                  <a:lnTo>
                    <a:pt x="56" y="835"/>
                  </a:lnTo>
                  <a:lnTo>
                    <a:pt x="57" y="581"/>
                  </a:lnTo>
                  <a:lnTo>
                    <a:pt x="67" y="433"/>
                  </a:lnTo>
                  <a:lnTo>
                    <a:pt x="85" y="378"/>
                  </a:lnTo>
                  <a:lnTo>
                    <a:pt x="81" y="336"/>
                  </a:lnTo>
                  <a:lnTo>
                    <a:pt x="69" y="284"/>
                  </a:lnTo>
                  <a:lnTo>
                    <a:pt x="49" y="336"/>
                  </a:lnTo>
                  <a:lnTo>
                    <a:pt x="30" y="418"/>
                  </a:lnTo>
                  <a:lnTo>
                    <a:pt x="27" y="479"/>
                  </a:lnTo>
                  <a:lnTo>
                    <a:pt x="14" y="483"/>
                  </a:lnTo>
                  <a:lnTo>
                    <a:pt x="12" y="516"/>
                  </a:lnTo>
                  <a:lnTo>
                    <a:pt x="0" y="514"/>
                  </a:lnTo>
                  <a:lnTo>
                    <a:pt x="3" y="446"/>
                  </a:lnTo>
                  <a:lnTo>
                    <a:pt x="1" y="326"/>
                  </a:lnTo>
                  <a:lnTo>
                    <a:pt x="31" y="212"/>
                  </a:lnTo>
                  <a:lnTo>
                    <a:pt x="55" y="192"/>
                  </a:lnTo>
                  <a:lnTo>
                    <a:pt x="115" y="174"/>
                  </a:lnTo>
                  <a:lnTo>
                    <a:pt x="127" y="138"/>
                  </a:lnTo>
                  <a:lnTo>
                    <a:pt x="102" y="118"/>
                  </a:lnTo>
                  <a:lnTo>
                    <a:pt x="96" y="74"/>
                  </a:lnTo>
                  <a:lnTo>
                    <a:pt x="99" y="42"/>
                  </a:lnTo>
                  <a:lnTo>
                    <a:pt x="121" y="12"/>
                  </a:lnTo>
                  <a:lnTo>
                    <a:pt x="147" y="0"/>
                  </a:lnTo>
                  <a:lnTo>
                    <a:pt x="179" y="3"/>
                  </a:lnTo>
                  <a:lnTo>
                    <a:pt x="203" y="34"/>
                  </a:lnTo>
                  <a:lnTo>
                    <a:pt x="213" y="68"/>
                  </a:lnTo>
                  <a:lnTo>
                    <a:pt x="204" y="107"/>
                  </a:lnTo>
                  <a:lnTo>
                    <a:pt x="183" y="132"/>
                  </a:lnTo>
                  <a:lnTo>
                    <a:pt x="181" y="156"/>
                  </a:lnTo>
                  <a:lnTo>
                    <a:pt x="193" y="174"/>
                  </a:lnTo>
                  <a:lnTo>
                    <a:pt x="237" y="186"/>
                  </a:lnTo>
                  <a:lnTo>
                    <a:pt x="261" y="206"/>
                  </a:lnTo>
                  <a:lnTo>
                    <a:pt x="285" y="278"/>
                  </a:lnTo>
                  <a:lnTo>
                    <a:pt x="297" y="325"/>
                  </a:lnTo>
                  <a:lnTo>
                    <a:pt x="292" y="383"/>
                  </a:lnTo>
                  <a:lnTo>
                    <a:pt x="288" y="418"/>
                  </a:lnTo>
                  <a:lnTo>
                    <a:pt x="285" y="448"/>
                  </a:lnTo>
                  <a:lnTo>
                    <a:pt x="286" y="485"/>
                  </a:lnTo>
                  <a:lnTo>
                    <a:pt x="276" y="491"/>
                  </a:lnTo>
                  <a:lnTo>
                    <a:pt x="268" y="458"/>
                  </a:lnTo>
                  <a:lnTo>
                    <a:pt x="249" y="464"/>
                  </a:lnTo>
                  <a:lnTo>
                    <a:pt x="259" y="439"/>
                  </a:lnTo>
                  <a:lnTo>
                    <a:pt x="261" y="370"/>
                  </a:lnTo>
                  <a:lnTo>
                    <a:pt x="261" y="342"/>
                  </a:lnTo>
                  <a:lnTo>
                    <a:pt x="249" y="320"/>
                  </a:lnTo>
                  <a:lnTo>
                    <a:pt x="225" y="276"/>
                  </a:lnTo>
                  <a:cubicBezTo>
                    <a:pt x="219" y="296"/>
                    <a:pt x="211" y="310"/>
                    <a:pt x="211" y="330"/>
                  </a:cubicBezTo>
                  <a:lnTo>
                    <a:pt x="211" y="368"/>
                  </a:lnTo>
                  <a:lnTo>
                    <a:pt x="234" y="524"/>
                  </a:lnTo>
                  <a:lnTo>
                    <a:pt x="240" y="589"/>
                  </a:lnTo>
                  <a:lnTo>
                    <a:pt x="253" y="721"/>
                  </a:lnTo>
                  <a:lnTo>
                    <a:pt x="261" y="847"/>
                  </a:lnTo>
                  <a:lnTo>
                    <a:pt x="265" y="889"/>
                  </a:lnTo>
                  <a:lnTo>
                    <a:pt x="227" y="889"/>
                  </a:lnTo>
                  <a:lnTo>
                    <a:pt x="219" y="853"/>
                  </a:lnTo>
                  <a:lnTo>
                    <a:pt x="189" y="727"/>
                  </a:lnTo>
                  <a:lnTo>
                    <a:pt x="175" y="631"/>
                  </a:lnTo>
                  <a:lnTo>
                    <a:pt x="159" y="566"/>
                  </a:lnTo>
                  <a:lnTo>
                    <a:pt x="144" y="566"/>
                  </a:lnTo>
                  <a:lnTo>
                    <a:pt x="127" y="661"/>
                  </a:lnTo>
                  <a:lnTo>
                    <a:pt x="116" y="733"/>
                  </a:lnTo>
                  <a:lnTo>
                    <a:pt x="96" y="834"/>
                  </a:lnTo>
                  <a:lnTo>
                    <a:pt x="91" y="868"/>
                  </a:lnTo>
                  <a:lnTo>
                    <a:pt x="56" y="871"/>
                  </a:lnTo>
                  <a:close/>
                </a:path>
              </a:pathLst>
            </a:custGeom>
            <a:solidFill>
              <a:schemeClr val="hlink"/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227827" name="Freeform 51"/>
          <p:cNvSpPr>
            <a:spLocks noChangeAspect="1"/>
          </p:cNvSpPr>
          <p:nvPr/>
        </p:nvSpPr>
        <p:spPr bwMode="auto">
          <a:xfrm>
            <a:off x="371475" y="3425825"/>
            <a:ext cx="215900" cy="644525"/>
          </a:xfrm>
          <a:custGeom>
            <a:avLst/>
            <a:gdLst/>
            <a:ahLst/>
            <a:cxnLst>
              <a:cxn ang="0">
                <a:pos x="56" y="835"/>
              </a:cxn>
              <a:cxn ang="0">
                <a:pos x="67" y="433"/>
              </a:cxn>
              <a:cxn ang="0">
                <a:pos x="81" y="336"/>
              </a:cxn>
              <a:cxn ang="0">
                <a:pos x="49" y="336"/>
              </a:cxn>
              <a:cxn ang="0">
                <a:pos x="27" y="479"/>
              </a:cxn>
              <a:cxn ang="0">
                <a:pos x="12" y="516"/>
              </a:cxn>
              <a:cxn ang="0">
                <a:pos x="3" y="446"/>
              </a:cxn>
              <a:cxn ang="0">
                <a:pos x="31" y="212"/>
              </a:cxn>
              <a:cxn ang="0">
                <a:pos x="115" y="174"/>
              </a:cxn>
              <a:cxn ang="0">
                <a:pos x="102" y="118"/>
              </a:cxn>
              <a:cxn ang="0">
                <a:pos x="99" y="42"/>
              </a:cxn>
              <a:cxn ang="0">
                <a:pos x="147" y="0"/>
              </a:cxn>
              <a:cxn ang="0">
                <a:pos x="203" y="34"/>
              </a:cxn>
              <a:cxn ang="0">
                <a:pos x="204" y="107"/>
              </a:cxn>
              <a:cxn ang="0">
                <a:pos x="181" y="156"/>
              </a:cxn>
              <a:cxn ang="0">
                <a:pos x="237" y="186"/>
              </a:cxn>
              <a:cxn ang="0">
                <a:pos x="285" y="278"/>
              </a:cxn>
              <a:cxn ang="0">
                <a:pos x="292" y="383"/>
              </a:cxn>
              <a:cxn ang="0">
                <a:pos x="285" y="448"/>
              </a:cxn>
              <a:cxn ang="0">
                <a:pos x="276" y="491"/>
              </a:cxn>
              <a:cxn ang="0">
                <a:pos x="249" y="464"/>
              </a:cxn>
              <a:cxn ang="0">
                <a:pos x="261" y="370"/>
              </a:cxn>
              <a:cxn ang="0">
                <a:pos x="249" y="320"/>
              </a:cxn>
              <a:cxn ang="0">
                <a:pos x="211" y="330"/>
              </a:cxn>
              <a:cxn ang="0">
                <a:pos x="234" y="524"/>
              </a:cxn>
              <a:cxn ang="0">
                <a:pos x="253" y="721"/>
              </a:cxn>
              <a:cxn ang="0">
                <a:pos x="265" y="889"/>
              </a:cxn>
              <a:cxn ang="0">
                <a:pos x="219" y="853"/>
              </a:cxn>
              <a:cxn ang="0">
                <a:pos x="175" y="631"/>
              </a:cxn>
              <a:cxn ang="0">
                <a:pos x="144" y="566"/>
              </a:cxn>
              <a:cxn ang="0">
                <a:pos x="116" y="733"/>
              </a:cxn>
              <a:cxn ang="0">
                <a:pos x="91" y="868"/>
              </a:cxn>
            </a:cxnLst>
            <a:rect l="0" t="0" r="r" b="b"/>
            <a:pathLst>
              <a:path w="297" h="889">
                <a:moveTo>
                  <a:pt x="56" y="871"/>
                </a:moveTo>
                <a:lnTo>
                  <a:pt x="56" y="835"/>
                </a:lnTo>
                <a:lnTo>
                  <a:pt x="57" y="581"/>
                </a:lnTo>
                <a:lnTo>
                  <a:pt x="67" y="433"/>
                </a:lnTo>
                <a:lnTo>
                  <a:pt x="85" y="378"/>
                </a:lnTo>
                <a:lnTo>
                  <a:pt x="81" y="336"/>
                </a:lnTo>
                <a:lnTo>
                  <a:pt x="69" y="284"/>
                </a:lnTo>
                <a:lnTo>
                  <a:pt x="49" y="336"/>
                </a:lnTo>
                <a:lnTo>
                  <a:pt x="30" y="418"/>
                </a:lnTo>
                <a:lnTo>
                  <a:pt x="27" y="479"/>
                </a:lnTo>
                <a:lnTo>
                  <a:pt x="14" y="483"/>
                </a:lnTo>
                <a:lnTo>
                  <a:pt x="12" y="516"/>
                </a:lnTo>
                <a:lnTo>
                  <a:pt x="0" y="514"/>
                </a:lnTo>
                <a:lnTo>
                  <a:pt x="3" y="446"/>
                </a:lnTo>
                <a:lnTo>
                  <a:pt x="1" y="326"/>
                </a:lnTo>
                <a:lnTo>
                  <a:pt x="31" y="212"/>
                </a:lnTo>
                <a:lnTo>
                  <a:pt x="55" y="192"/>
                </a:lnTo>
                <a:lnTo>
                  <a:pt x="115" y="174"/>
                </a:lnTo>
                <a:lnTo>
                  <a:pt x="127" y="138"/>
                </a:lnTo>
                <a:lnTo>
                  <a:pt x="102" y="118"/>
                </a:lnTo>
                <a:lnTo>
                  <a:pt x="96" y="74"/>
                </a:lnTo>
                <a:lnTo>
                  <a:pt x="99" y="42"/>
                </a:lnTo>
                <a:lnTo>
                  <a:pt x="121" y="12"/>
                </a:lnTo>
                <a:lnTo>
                  <a:pt x="147" y="0"/>
                </a:lnTo>
                <a:lnTo>
                  <a:pt x="179" y="3"/>
                </a:lnTo>
                <a:lnTo>
                  <a:pt x="203" y="34"/>
                </a:lnTo>
                <a:lnTo>
                  <a:pt x="213" y="68"/>
                </a:lnTo>
                <a:lnTo>
                  <a:pt x="204" y="107"/>
                </a:lnTo>
                <a:lnTo>
                  <a:pt x="183" y="132"/>
                </a:lnTo>
                <a:lnTo>
                  <a:pt x="181" y="156"/>
                </a:lnTo>
                <a:lnTo>
                  <a:pt x="193" y="174"/>
                </a:lnTo>
                <a:lnTo>
                  <a:pt x="237" y="186"/>
                </a:lnTo>
                <a:lnTo>
                  <a:pt x="261" y="206"/>
                </a:lnTo>
                <a:lnTo>
                  <a:pt x="285" y="278"/>
                </a:lnTo>
                <a:lnTo>
                  <a:pt x="297" y="325"/>
                </a:lnTo>
                <a:lnTo>
                  <a:pt x="292" y="383"/>
                </a:lnTo>
                <a:lnTo>
                  <a:pt x="288" y="418"/>
                </a:lnTo>
                <a:lnTo>
                  <a:pt x="285" y="448"/>
                </a:lnTo>
                <a:lnTo>
                  <a:pt x="286" y="485"/>
                </a:lnTo>
                <a:lnTo>
                  <a:pt x="276" y="491"/>
                </a:lnTo>
                <a:lnTo>
                  <a:pt x="268" y="458"/>
                </a:lnTo>
                <a:lnTo>
                  <a:pt x="249" y="464"/>
                </a:lnTo>
                <a:lnTo>
                  <a:pt x="259" y="439"/>
                </a:lnTo>
                <a:lnTo>
                  <a:pt x="261" y="370"/>
                </a:lnTo>
                <a:lnTo>
                  <a:pt x="261" y="342"/>
                </a:lnTo>
                <a:lnTo>
                  <a:pt x="249" y="320"/>
                </a:lnTo>
                <a:lnTo>
                  <a:pt x="225" y="276"/>
                </a:lnTo>
                <a:cubicBezTo>
                  <a:pt x="219" y="296"/>
                  <a:pt x="211" y="310"/>
                  <a:pt x="211" y="330"/>
                </a:cubicBezTo>
                <a:lnTo>
                  <a:pt x="211" y="368"/>
                </a:lnTo>
                <a:lnTo>
                  <a:pt x="234" y="524"/>
                </a:lnTo>
                <a:lnTo>
                  <a:pt x="240" y="589"/>
                </a:lnTo>
                <a:lnTo>
                  <a:pt x="253" y="721"/>
                </a:lnTo>
                <a:lnTo>
                  <a:pt x="261" y="847"/>
                </a:lnTo>
                <a:lnTo>
                  <a:pt x="265" y="889"/>
                </a:lnTo>
                <a:lnTo>
                  <a:pt x="227" y="889"/>
                </a:lnTo>
                <a:lnTo>
                  <a:pt x="219" y="853"/>
                </a:lnTo>
                <a:lnTo>
                  <a:pt x="189" y="727"/>
                </a:lnTo>
                <a:lnTo>
                  <a:pt x="175" y="631"/>
                </a:lnTo>
                <a:lnTo>
                  <a:pt x="159" y="566"/>
                </a:lnTo>
                <a:lnTo>
                  <a:pt x="144" y="566"/>
                </a:lnTo>
                <a:lnTo>
                  <a:pt x="127" y="661"/>
                </a:lnTo>
                <a:lnTo>
                  <a:pt x="116" y="733"/>
                </a:lnTo>
                <a:lnTo>
                  <a:pt x="96" y="834"/>
                </a:lnTo>
                <a:lnTo>
                  <a:pt x="91" y="868"/>
                </a:lnTo>
                <a:lnTo>
                  <a:pt x="56" y="871"/>
                </a:lnTo>
                <a:close/>
              </a:path>
            </a:pathLst>
          </a:custGeom>
          <a:solidFill>
            <a:schemeClr val="folHlink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27828" name="Freeform 52"/>
          <p:cNvSpPr>
            <a:spLocks noChangeAspect="1"/>
          </p:cNvSpPr>
          <p:nvPr/>
        </p:nvSpPr>
        <p:spPr bwMode="auto">
          <a:xfrm>
            <a:off x="698500" y="3484563"/>
            <a:ext cx="193675" cy="576262"/>
          </a:xfrm>
          <a:custGeom>
            <a:avLst/>
            <a:gdLst/>
            <a:ahLst/>
            <a:cxnLst>
              <a:cxn ang="0">
                <a:pos x="14" y="867"/>
              </a:cxn>
              <a:cxn ang="0">
                <a:pos x="57" y="581"/>
              </a:cxn>
              <a:cxn ang="0">
                <a:pos x="63" y="420"/>
              </a:cxn>
              <a:cxn ang="0">
                <a:pos x="81" y="336"/>
              </a:cxn>
              <a:cxn ang="0">
                <a:pos x="49" y="336"/>
              </a:cxn>
              <a:cxn ang="0">
                <a:pos x="27" y="479"/>
              </a:cxn>
              <a:cxn ang="0">
                <a:pos x="12" y="516"/>
              </a:cxn>
              <a:cxn ang="0">
                <a:pos x="3" y="446"/>
              </a:cxn>
              <a:cxn ang="0">
                <a:pos x="31" y="212"/>
              </a:cxn>
              <a:cxn ang="0">
                <a:pos x="115" y="174"/>
              </a:cxn>
              <a:cxn ang="0">
                <a:pos x="91" y="132"/>
              </a:cxn>
              <a:cxn ang="0">
                <a:pos x="99" y="42"/>
              </a:cxn>
              <a:cxn ang="0">
                <a:pos x="147" y="0"/>
              </a:cxn>
              <a:cxn ang="0">
                <a:pos x="203" y="34"/>
              </a:cxn>
              <a:cxn ang="0">
                <a:pos x="217" y="126"/>
              </a:cxn>
              <a:cxn ang="0">
                <a:pos x="181" y="156"/>
              </a:cxn>
              <a:cxn ang="0">
                <a:pos x="237" y="186"/>
              </a:cxn>
              <a:cxn ang="0">
                <a:pos x="295" y="295"/>
              </a:cxn>
              <a:cxn ang="0">
                <a:pos x="300" y="351"/>
              </a:cxn>
              <a:cxn ang="0">
                <a:pos x="258" y="426"/>
              </a:cxn>
              <a:cxn ang="0">
                <a:pos x="238" y="475"/>
              </a:cxn>
              <a:cxn ang="0">
                <a:pos x="247" y="384"/>
              </a:cxn>
              <a:cxn ang="0">
                <a:pos x="249" y="320"/>
              </a:cxn>
              <a:cxn ang="0">
                <a:pos x="211" y="330"/>
              </a:cxn>
              <a:cxn ang="0">
                <a:pos x="263" y="574"/>
              </a:cxn>
              <a:cxn ang="0">
                <a:pos x="253" y="721"/>
              </a:cxn>
              <a:cxn ang="0">
                <a:pos x="301" y="887"/>
              </a:cxn>
              <a:cxn ang="0">
                <a:pos x="227" y="889"/>
              </a:cxn>
              <a:cxn ang="0">
                <a:pos x="219" y="853"/>
              </a:cxn>
              <a:cxn ang="0">
                <a:pos x="188" y="682"/>
              </a:cxn>
              <a:cxn ang="0">
                <a:pos x="171" y="589"/>
              </a:cxn>
              <a:cxn ang="0">
                <a:pos x="127" y="661"/>
              </a:cxn>
              <a:cxn ang="0">
                <a:pos x="96" y="834"/>
              </a:cxn>
              <a:cxn ang="0">
                <a:pos x="101" y="868"/>
              </a:cxn>
              <a:cxn ang="0">
                <a:pos x="24" y="888"/>
              </a:cxn>
            </a:cxnLst>
            <a:rect l="0" t="0" r="r" b="b"/>
            <a:pathLst>
              <a:path w="306" h="905">
                <a:moveTo>
                  <a:pt x="24" y="888"/>
                </a:moveTo>
                <a:lnTo>
                  <a:pt x="14" y="867"/>
                </a:lnTo>
                <a:lnTo>
                  <a:pt x="56" y="835"/>
                </a:lnTo>
                <a:lnTo>
                  <a:pt x="57" y="581"/>
                </a:lnTo>
                <a:lnTo>
                  <a:pt x="32" y="580"/>
                </a:lnTo>
                <a:lnTo>
                  <a:pt x="63" y="420"/>
                </a:lnTo>
                <a:lnTo>
                  <a:pt x="85" y="378"/>
                </a:lnTo>
                <a:lnTo>
                  <a:pt x="81" y="336"/>
                </a:lnTo>
                <a:lnTo>
                  <a:pt x="69" y="284"/>
                </a:lnTo>
                <a:lnTo>
                  <a:pt x="49" y="336"/>
                </a:lnTo>
                <a:lnTo>
                  <a:pt x="30" y="418"/>
                </a:lnTo>
                <a:lnTo>
                  <a:pt x="27" y="479"/>
                </a:lnTo>
                <a:lnTo>
                  <a:pt x="14" y="483"/>
                </a:lnTo>
                <a:lnTo>
                  <a:pt x="12" y="516"/>
                </a:lnTo>
                <a:lnTo>
                  <a:pt x="0" y="514"/>
                </a:lnTo>
                <a:lnTo>
                  <a:pt x="3" y="446"/>
                </a:lnTo>
                <a:lnTo>
                  <a:pt x="1" y="326"/>
                </a:lnTo>
                <a:lnTo>
                  <a:pt x="31" y="212"/>
                </a:lnTo>
                <a:lnTo>
                  <a:pt x="55" y="192"/>
                </a:lnTo>
                <a:lnTo>
                  <a:pt x="115" y="174"/>
                </a:lnTo>
                <a:lnTo>
                  <a:pt x="127" y="138"/>
                </a:lnTo>
                <a:lnTo>
                  <a:pt x="91" y="132"/>
                </a:lnTo>
                <a:lnTo>
                  <a:pt x="87" y="86"/>
                </a:lnTo>
                <a:lnTo>
                  <a:pt x="99" y="42"/>
                </a:lnTo>
                <a:lnTo>
                  <a:pt x="121" y="12"/>
                </a:lnTo>
                <a:lnTo>
                  <a:pt x="147" y="0"/>
                </a:lnTo>
                <a:lnTo>
                  <a:pt x="179" y="3"/>
                </a:lnTo>
                <a:lnTo>
                  <a:pt x="203" y="34"/>
                </a:lnTo>
                <a:lnTo>
                  <a:pt x="217" y="90"/>
                </a:lnTo>
                <a:lnTo>
                  <a:pt x="217" y="126"/>
                </a:lnTo>
                <a:lnTo>
                  <a:pt x="183" y="132"/>
                </a:lnTo>
                <a:lnTo>
                  <a:pt x="181" y="156"/>
                </a:lnTo>
                <a:lnTo>
                  <a:pt x="193" y="174"/>
                </a:lnTo>
                <a:lnTo>
                  <a:pt x="237" y="186"/>
                </a:lnTo>
                <a:lnTo>
                  <a:pt x="261" y="206"/>
                </a:lnTo>
                <a:lnTo>
                  <a:pt x="295" y="295"/>
                </a:lnTo>
                <a:lnTo>
                  <a:pt x="306" y="324"/>
                </a:lnTo>
                <a:lnTo>
                  <a:pt x="300" y="351"/>
                </a:lnTo>
                <a:lnTo>
                  <a:pt x="283" y="384"/>
                </a:lnTo>
                <a:lnTo>
                  <a:pt x="258" y="426"/>
                </a:lnTo>
                <a:lnTo>
                  <a:pt x="253" y="457"/>
                </a:lnTo>
                <a:lnTo>
                  <a:pt x="238" y="475"/>
                </a:lnTo>
                <a:lnTo>
                  <a:pt x="228" y="436"/>
                </a:lnTo>
                <a:lnTo>
                  <a:pt x="247" y="384"/>
                </a:lnTo>
                <a:lnTo>
                  <a:pt x="261" y="342"/>
                </a:lnTo>
                <a:lnTo>
                  <a:pt x="249" y="320"/>
                </a:lnTo>
                <a:lnTo>
                  <a:pt x="225" y="276"/>
                </a:lnTo>
                <a:cubicBezTo>
                  <a:pt x="219" y="296"/>
                  <a:pt x="211" y="310"/>
                  <a:pt x="211" y="330"/>
                </a:cubicBezTo>
                <a:lnTo>
                  <a:pt x="211" y="368"/>
                </a:lnTo>
                <a:lnTo>
                  <a:pt x="263" y="574"/>
                </a:lnTo>
                <a:lnTo>
                  <a:pt x="249" y="589"/>
                </a:lnTo>
                <a:lnTo>
                  <a:pt x="253" y="721"/>
                </a:lnTo>
                <a:lnTo>
                  <a:pt x="261" y="847"/>
                </a:lnTo>
                <a:lnTo>
                  <a:pt x="301" y="887"/>
                </a:lnTo>
                <a:lnTo>
                  <a:pt x="285" y="905"/>
                </a:lnTo>
                <a:lnTo>
                  <a:pt x="227" y="889"/>
                </a:lnTo>
                <a:lnTo>
                  <a:pt x="217" y="878"/>
                </a:lnTo>
                <a:lnTo>
                  <a:pt x="219" y="853"/>
                </a:lnTo>
                <a:lnTo>
                  <a:pt x="189" y="727"/>
                </a:lnTo>
                <a:lnTo>
                  <a:pt x="188" y="682"/>
                </a:lnTo>
                <a:lnTo>
                  <a:pt x="175" y="631"/>
                </a:lnTo>
                <a:lnTo>
                  <a:pt x="171" y="589"/>
                </a:lnTo>
                <a:lnTo>
                  <a:pt x="135" y="589"/>
                </a:lnTo>
                <a:lnTo>
                  <a:pt x="127" y="661"/>
                </a:lnTo>
                <a:lnTo>
                  <a:pt x="116" y="733"/>
                </a:lnTo>
                <a:lnTo>
                  <a:pt x="96" y="834"/>
                </a:lnTo>
                <a:lnTo>
                  <a:pt x="104" y="853"/>
                </a:lnTo>
                <a:lnTo>
                  <a:pt x="101" y="868"/>
                </a:lnTo>
                <a:lnTo>
                  <a:pt x="74" y="877"/>
                </a:lnTo>
                <a:lnTo>
                  <a:pt x="24" y="888"/>
                </a:lnTo>
                <a:close/>
              </a:path>
            </a:pathLst>
          </a:custGeom>
          <a:solidFill>
            <a:srgbClr val="660033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27829" name="Freeform 53"/>
          <p:cNvSpPr>
            <a:spLocks noChangeAspect="1"/>
          </p:cNvSpPr>
          <p:nvPr/>
        </p:nvSpPr>
        <p:spPr bwMode="auto">
          <a:xfrm>
            <a:off x="1004888" y="3425825"/>
            <a:ext cx="215900" cy="644525"/>
          </a:xfrm>
          <a:custGeom>
            <a:avLst/>
            <a:gdLst/>
            <a:ahLst/>
            <a:cxnLst>
              <a:cxn ang="0">
                <a:pos x="56" y="835"/>
              </a:cxn>
              <a:cxn ang="0">
                <a:pos x="67" y="433"/>
              </a:cxn>
              <a:cxn ang="0">
                <a:pos x="81" y="336"/>
              </a:cxn>
              <a:cxn ang="0">
                <a:pos x="49" y="336"/>
              </a:cxn>
              <a:cxn ang="0">
                <a:pos x="27" y="479"/>
              </a:cxn>
              <a:cxn ang="0">
                <a:pos x="12" y="516"/>
              </a:cxn>
              <a:cxn ang="0">
                <a:pos x="3" y="446"/>
              </a:cxn>
              <a:cxn ang="0">
                <a:pos x="31" y="212"/>
              </a:cxn>
              <a:cxn ang="0">
                <a:pos x="115" y="174"/>
              </a:cxn>
              <a:cxn ang="0">
                <a:pos x="102" y="118"/>
              </a:cxn>
              <a:cxn ang="0">
                <a:pos x="99" y="42"/>
              </a:cxn>
              <a:cxn ang="0">
                <a:pos x="147" y="0"/>
              </a:cxn>
              <a:cxn ang="0">
                <a:pos x="203" y="34"/>
              </a:cxn>
              <a:cxn ang="0">
                <a:pos x="204" y="107"/>
              </a:cxn>
              <a:cxn ang="0">
                <a:pos x="181" y="156"/>
              </a:cxn>
              <a:cxn ang="0">
                <a:pos x="237" y="186"/>
              </a:cxn>
              <a:cxn ang="0">
                <a:pos x="285" y="278"/>
              </a:cxn>
              <a:cxn ang="0">
                <a:pos x="292" y="383"/>
              </a:cxn>
              <a:cxn ang="0">
                <a:pos x="285" y="448"/>
              </a:cxn>
              <a:cxn ang="0">
                <a:pos x="276" y="491"/>
              </a:cxn>
              <a:cxn ang="0">
                <a:pos x="249" y="464"/>
              </a:cxn>
              <a:cxn ang="0">
                <a:pos x="261" y="370"/>
              </a:cxn>
              <a:cxn ang="0">
                <a:pos x="249" y="320"/>
              </a:cxn>
              <a:cxn ang="0">
                <a:pos x="211" y="330"/>
              </a:cxn>
              <a:cxn ang="0">
                <a:pos x="234" y="524"/>
              </a:cxn>
              <a:cxn ang="0">
                <a:pos x="253" y="721"/>
              </a:cxn>
              <a:cxn ang="0">
                <a:pos x="265" y="889"/>
              </a:cxn>
              <a:cxn ang="0">
                <a:pos x="219" y="853"/>
              </a:cxn>
              <a:cxn ang="0">
                <a:pos x="175" y="631"/>
              </a:cxn>
              <a:cxn ang="0">
                <a:pos x="144" y="566"/>
              </a:cxn>
              <a:cxn ang="0">
                <a:pos x="116" y="733"/>
              </a:cxn>
              <a:cxn ang="0">
                <a:pos x="91" y="868"/>
              </a:cxn>
            </a:cxnLst>
            <a:rect l="0" t="0" r="r" b="b"/>
            <a:pathLst>
              <a:path w="297" h="889">
                <a:moveTo>
                  <a:pt x="56" y="871"/>
                </a:moveTo>
                <a:lnTo>
                  <a:pt x="56" y="835"/>
                </a:lnTo>
                <a:lnTo>
                  <a:pt x="57" y="581"/>
                </a:lnTo>
                <a:lnTo>
                  <a:pt x="67" y="433"/>
                </a:lnTo>
                <a:lnTo>
                  <a:pt x="85" y="378"/>
                </a:lnTo>
                <a:lnTo>
                  <a:pt x="81" y="336"/>
                </a:lnTo>
                <a:lnTo>
                  <a:pt x="69" y="284"/>
                </a:lnTo>
                <a:lnTo>
                  <a:pt x="49" y="336"/>
                </a:lnTo>
                <a:lnTo>
                  <a:pt x="30" y="418"/>
                </a:lnTo>
                <a:lnTo>
                  <a:pt x="27" y="479"/>
                </a:lnTo>
                <a:lnTo>
                  <a:pt x="14" y="483"/>
                </a:lnTo>
                <a:lnTo>
                  <a:pt x="12" y="516"/>
                </a:lnTo>
                <a:lnTo>
                  <a:pt x="0" y="514"/>
                </a:lnTo>
                <a:lnTo>
                  <a:pt x="3" y="446"/>
                </a:lnTo>
                <a:lnTo>
                  <a:pt x="1" y="326"/>
                </a:lnTo>
                <a:lnTo>
                  <a:pt x="31" y="212"/>
                </a:lnTo>
                <a:lnTo>
                  <a:pt x="55" y="192"/>
                </a:lnTo>
                <a:lnTo>
                  <a:pt x="115" y="174"/>
                </a:lnTo>
                <a:lnTo>
                  <a:pt x="127" y="138"/>
                </a:lnTo>
                <a:lnTo>
                  <a:pt x="102" y="118"/>
                </a:lnTo>
                <a:lnTo>
                  <a:pt x="96" y="74"/>
                </a:lnTo>
                <a:lnTo>
                  <a:pt x="99" y="42"/>
                </a:lnTo>
                <a:lnTo>
                  <a:pt x="121" y="12"/>
                </a:lnTo>
                <a:lnTo>
                  <a:pt x="147" y="0"/>
                </a:lnTo>
                <a:lnTo>
                  <a:pt x="179" y="3"/>
                </a:lnTo>
                <a:lnTo>
                  <a:pt x="203" y="34"/>
                </a:lnTo>
                <a:lnTo>
                  <a:pt x="213" y="68"/>
                </a:lnTo>
                <a:lnTo>
                  <a:pt x="204" y="107"/>
                </a:lnTo>
                <a:lnTo>
                  <a:pt x="183" y="132"/>
                </a:lnTo>
                <a:lnTo>
                  <a:pt x="181" y="156"/>
                </a:lnTo>
                <a:lnTo>
                  <a:pt x="193" y="174"/>
                </a:lnTo>
                <a:lnTo>
                  <a:pt x="237" y="186"/>
                </a:lnTo>
                <a:lnTo>
                  <a:pt x="261" y="206"/>
                </a:lnTo>
                <a:lnTo>
                  <a:pt x="285" y="278"/>
                </a:lnTo>
                <a:lnTo>
                  <a:pt x="297" y="325"/>
                </a:lnTo>
                <a:lnTo>
                  <a:pt x="292" y="383"/>
                </a:lnTo>
                <a:lnTo>
                  <a:pt x="288" y="418"/>
                </a:lnTo>
                <a:lnTo>
                  <a:pt x="285" y="448"/>
                </a:lnTo>
                <a:lnTo>
                  <a:pt x="286" y="485"/>
                </a:lnTo>
                <a:lnTo>
                  <a:pt x="276" y="491"/>
                </a:lnTo>
                <a:lnTo>
                  <a:pt x="268" y="458"/>
                </a:lnTo>
                <a:lnTo>
                  <a:pt x="249" y="464"/>
                </a:lnTo>
                <a:lnTo>
                  <a:pt x="259" y="439"/>
                </a:lnTo>
                <a:lnTo>
                  <a:pt x="261" y="370"/>
                </a:lnTo>
                <a:lnTo>
                  <a:pt x="261" y="342"/>
                </a:lnTo>
                <a:lnTo>
                  <a:pt x="249" y="320"/>
                </a:lnTo>
                <a:lnTo>
                  <a:pt x="225" y="276"/>
                </a:lnTo>
                <a:cubicBezTo>
                  <a:pt x="219" y="296"/>
                  <a:pt x="211" y="310"/>
                  <a:pt x="211" y="330"/>
                </a:cubicBezTo>
                <a:lnTo>
                  <a:pt x="211" y="368"/>
                </a:lnTo>
                <a:lnTo>
                  <a:pt x="234" y="524"/>
                </a:lnTo>
                <a:lnTo>
                  <a:pt x="240" y="589"/>
                </a:lnTo>
                <a:lnTo>
                  <a:pt x="253" y="721"/>
                </a:lnTo>
                <a:lnTo>
                  <a:pt x="261" y="847"/>
                </a:lnTo>
                <a:lnTo>
                  <a:pt x="265" y="889"/>
                </a:lnTo>
                <a:lnTo>
                  <a:pt x="227" y="889"/>
                </a:lnTo>
                <a:lnTo>
                  <a:pt x="219" y="853"/>
                </a:lnTo>
                <a:lnTo>
                  <a:pt x="189" y="727"/>
                </a:lnTo>
                <a:lnTo>
                  <a:pt x="175" y="631"/>
                </a:lnTo>
                <a:lnTo>
                  <a:pt x="159" y="566"/>
                </a:lnTo>
                <a:lnTo>
                  <a:pt x="144" y="566"/>
                </a:lnTo>
                <a:lnTo>
                  <a:pt x="127" y="661"/>
                </a:lnTo>
                <a:lnTo>
                  <a:pt x="116" y="733"/>
                </a:lnTo>
                <a:lnTo>
                  <a:pt x="96" y="834"/>
                </a:lnTo>
                <a:lnTo>
                  <a:pt x="91" y="868"/>
                </a:lnTo>
                <a:lnTo>
                  <a:pt x="56" y="871"/>
                </a:lnTo>
                <a:close/>
              </a:path>
            </a:pathLst>
          </a:custGeom>
          <a:solidFill>
            <a:srgbClr val="996633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27830" name="Freeform 54"/>
          <p:cNvSpPr>
            <a:spLocks noChangeAspect="1"/>
          </p:cNvSpPr>
          <p:nvPr/>
        </p:nvSpPr>
        <p:spPr bwMode="auto">
          <a:xfrm>
            <a:off x="560388" y="4370388"/>
            <a:ext cx="419100" cy="703262"/>
          </a:xfrm>
          <a:custGeom>
            <a:avLst/>
            <a:gdLst/>
            <a:ahLst/>
            <a:cxnLst>
              <a:cxn ang="0">
                <a:pos x="194" y="596"/>
              </a:cxn>
              <a:cxn ang="0">
                <a:pos x="202" y="309"/>
              </a:cxn>
              <a:cxn ang="0">
                <a:pos x="217" y="223"/>
              </a:cxn>
              <a:cxn ang="0">
                <a:pos x="150" y="197"/>
              </a:cxn>
              <a:cxn ang="0">
                <a:pos x="31" y="242"/>
              </a:cxn>
              <a:cxn ang="0">
                <a:pos x="6" y="235"/>
              </a:cxn>
              <a:cxn ang="0">
                <a:pos x="52" y="208"/>
              </a:cxn>
              <a:cxn ang="0">
                <a:pos x="175" y="151"/>
              </a:cxn>
              <a:cxn ang="0">
                <a:pos x="239" y="124"/>
              </a:cxn>
              <a:cxn ang="0">
                <a:pos x="229" y="84"/>
              </a:cxn>
              <a:cxn ang="0">
                <a:pos x="227" y="30"/>
              </a:cxn>
              <a:cxn ang="0">
                <a:pos x="263" y="0"/>
              </a:cxn>
              <a:cxn ang="0">
                <a:pos x="306" y="24"/>
              </a:cxn>
              <a:cxn ang="0">
                <a:pos x="307" y="76"/>
              </a:cxn>
              <a:cxn ang="0">
                <a:pos x="289" y="111"/>
              </a:cxn>
              <a:cxn ang="0">
                <a:pos x="332" y="133"/>
              </a:cxn>
              <a:cxn ang="0">
                <a:pos x="369" y="199"/>
              </a:cxn>
              <a:cxn ang="0">
                <a:pos x="374" y="274"/>
              </a:cxn>
              <a:cxn ang="0">
                <a:pos x="369" y="320"/>
              </a:cxn>
              <a:cxn ang="0">
                <a:pos x="362" y="351"/>
              </a:cxn>
              <a:cxn ang="0">
                <a:pos x="341" y="331"/>
              </a:cxn>
              <a:cxn ang="0">
                <a:pos x="350" y="264"/>
              </a:cxn>
              <a:cxn ang="0">
                <a:pos x="341" y="229"/>
              </a:cxn>
              <a:cxn ang="0">
                <a:pos x="312" y="236"/>
              </a:cxn>
              <a:cxn ang="0">
                <a:pos x="330" y="374"/>
              </a:cxn>
              <a:cxn ang="0">
                <a:pos x="344" y="515"/>
              </a:cxn>
              <a:cxn ang="0">
                <a:pos x="354" y="635"/>
              </a:cxn>
              <a:cxn ang="0">
                <a:pos x="318" y="609"/>
              </a:cxn>
              <a:cxn ang="0">
                <a:pos x="285" y="451"/>
              </a:cxn>
              <a:cxn ang="0">
                <a:pos x="261" y="404"/>
              </a:cxn>
              <a:cxn ang="0">
                <a:pos x="240" y="524"/>
              </a:cxn>
              <a:cxn ang="0">
                <a:pos x="221" y="620"/>
              </a:cxn>
            </a:cxnLst>
            <a:rect l="0" t="0" r="r" b="b"/>
            <a:pathLst>
              <a:path w="378" h="635">
                <a:moveTo>
                  <a:pt x="194" y="622"/>
                </a:moveTo>
                <a:lnTo>
                  <a:pt x="194" y="596"/>
                </a:lnTo>
                <a:lnTo>
                  <a:pt x="195" y="415"/>
                </a:lnTo>
                <a:lnTo>
                  <a:pt x="202" y="309"/>
                </a:lnTo>
                <a:lnTo>
                  <a:pt x="216" y="270"/>
                </a:lnTo>
                <a:lnTo>
                  <a:pt x="217" y="223"/>
                </a:lnTo>
                <a:lnTo>
                  <a:pt x="201" y="190"/>
                </a:lnTo>
                <a:lnTo>
                  <a:pt x="150" y="197"/>
                </a:lnTo>
                <a:lnTo>
                  <a:pt x="49" y="224"/>
                </a:lnTo>
                <a:lnTo>
                  <a:pt x="31" y="242"/>
                </a:lnTo>
                <a:lnTo>
                  <a:pt x="27" y="227"/>
                </a:lnTo>
                <a:lnTo>
                  <a:pt x="6" y="235"/>
                </a:lnTo>
                <a:lnTo>
                  <a:pt x="0" y="227"/>
                </a:lnTo>
                <a:lnTo>
                  <a:pt x="52" y="208"/>
                </a:lnTo>
                <a:lnTo>
                  <a:pt x="117" y="181"/>
                </a:lnTo>
                <a:lnTo>
                  <a:pt x="175" y="151"/>
                </a:lnTo>
                <a:lnTo>
                  <a:pt x="193" y="137"/>
                </a:lnTo>
                <a:lnTo>
                  <a:pt x="239" y="124"/>
                </a:lnTo>
                <a:lnTo>
                  <a:pt x="248" y="99"/>
                </a:lnTo>
                <a:lnTo>
                  <a:pt x="229" y="84"/>
                </a:lnTo>
                <a:lnTo>
                  <a:pt x="224" y="53"/>
                </a:lnTo>
                <a:lnTo>
                  <a:pt x="227" y="30"/>
                </a:lnTo>
                <a:lnTo>
                  <a:pt x="243" y="9"/>
                </a:lnTo>
                <a:lnTo>
                  <a:pt x="263" y="0"/>
                </a:lnTo>
                <a:lnTo>
                  <a:pt x="288" y="2"/>
                </a:lnTo>
                <a:lnTo>
                  <a:pt x="306" y="24"/>
                </a:lnTo>
                <a:lnTo>
                  <a:pt x="314" y="49"/>
                </a:lnTo>
                <a:lnTo>
                  <a:pt x="307" y="76"/>
                </a:lnTo>
                <a:lnTo>
                  <a:pt x="291" y="94"/>
                </a:lnTo>
                <a:lnTo>
                  <a:pt x="289" y="111"/>
                </a:lnTo>
                <a:lnTo>
                  <a:pt x="299" y="124"/>
                </a:lnTo>
                <a:lnTo>
                  <a:pt x="332" y="133"/>
                </a:lnTo>
                <a:lnTo>
                  <a:pt x="350" y="147"/>
                </a:lnTo>
                <a:lnTo>
                  <a:pt x="369" y="199"/>
                </a:lnTo>
                <a:lnTo>
                  <a:pt x="378" y="232"/>
                </a:lnTo>
                <a:lnTo>
                  <a:pt x="374" y="274"/>
                </a:lnTo>
                <a:lnTo>
                  <a:pt x="371" y="299"/>
                </a:lnTo>
                <a:lnTo>
                  <a:pt x="369" y="320"/>
                </a:lnTo>
                <a:lnTo>
                  <a:pt x="370" y="346"/>
                </a:lnTo>
                <a:lnTo>
                  <a:pt x="362" y="351"/>
                </a:lnTo>
                <a:lnTo>
                  <a:pt x="356" y="327"/>
                </a:lnTo>
                <a:lnTo>
                  <a:pt x="341" y="331"/>
                </a:lnTo>
                <a:lnTo>
                  <a:pt x="349" y="314"/>
                </a:lnTo>
                <a:lnTo>
                  <a:pt x="350" y="264"/>
                </a:lnTo>
                <a:lnTo>
                  <a:pt x="350" y="244"/>
                </a:lnTo>
                <a:lnTo>
                  <a:pt x="341" y="229"/>
                </a:lnTo>
                <a:lnTo>
                  <a:pt x="323" y="197"/>
                </a:lnTo>
                <a:cubicBezTo>
                  <a:pt x="318" y="211"/>
                  <a:pt x="312" y="221"/>
                  <a:pt x="312" y="236"/>
                </a:cubicBezTo>
                <a:lnTo>
                  <a:pt x="312" y="263"/>
                </a:lnTo>
                <a:lnTo>
                  <a:pt x="330" y="374"/>
                </a:lnTo>
                <a:lnTo>
                  <a:pt x="334" y="421"/>
                </a:lnTo>
                <a:lnTo>
                  <a:pt x="344" y="515"/>
                </a:lnTo>
                <a:lnTo>
                  <a:pt x="350" y="605"/>
                </a:lnTo>
                <a:lnTo>
                  <a:pt x="354" y="635"/>
                </a:lnTo>
                <a:lnTo>
                  <a:pt x="324" y="635"/>
                </a:lnTo>
                <a:lnTo>
                  <a:pt x="318" y="609"/>
                </a:lnTo>
                <a:lnTo>
                  <a:pt x="295" y="519"/>
                </a:lnTo>
                <a:lnTo>
                  <a:pt x="285" y="451"/>
                </a:lnTo>
                <a:lnTo>
                  <a:pt x="273" y="404"/>
                </a:lnTo>
                <a:lnTo>
                  <a:pt x="261" y="404"/>
                </a:lnTo>
                <a:lnTo>
                  <a:pt x="248" y="472"/>
                </a:lnTo>
                <a:lnTo>
                  <a:pt x="240" y="524"/>
                </a:lnTo>
                <a:lnTo>
                  <a:pt x="224" y="596"/>
                </a:lnTo>
                <a:lnTo>
                  <a:pt x="221" y="620"/>
                </a:lnTo>
                <a:lnTo>
                  <a:pt x="194" y="622"/>
                </a:lnTo>
                <a:close/>
              </a:path>
            </a:pathLst>
          </a:custGeom>
          <a:solidFill>
            <a:srgbClr val="000066"/>
          </a:soli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27831" name="Line 55"/>
          <p:cNvSpPr>
            <a:spLocks noChangeShapeType="1"/>
          </p:cNvSpPr>
          <p:nvPr/>
        </p:nvSpPr>
        <p:spPr bwMode="auto">
          <a:xfrm>
            <a:off x="2352675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2" name="Line 56"/>
          <p:cNvSpPr>
            <a:spLocks noChangeShapeType="1"/>
          </p:cNvSpPr>
          <p:nvPr/>
        </p:nvSpPr>
        <p:spPr bwMode="auto">
          <a:xfrm>
            <a:off x="3114675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3" name="Line 57"/>
          <p:cNvSpPr>
            <a:spLocks noChangeShapeType="1"/>
          </p:cNvSpPr>
          <p:nvPr/>
        </p:nvSpPr>
        <p:spPr bwMode="auto">
          <a:xfrm>
            <a:off x="3878263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4" name="Line 58"/>
          <p:cNvSpPr>
            <a:spLocks noChangeShapeType="1"/>
          </p:cNvSpPr>
          <p:nvPr/>
        </p:nvSpPr>
        <p:spPr bwMode="auto">
          <a:xfrm>
            <a:off x="4641850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5" name="Line 59"/>
          <p:cNvSpPr>
            <a:spLocks noChangeShapeType="1"/>
          </p:cNvSpPr>
          <p:nvPr/>
        </p:nvSpPr>
        <p:spPr bwMode="auto">
          <a:xfrm>
            <a:off x="5405438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6" name="Line 60"/>
          <p:cNvSpPr>
            <a:spLocks noChangeShapeType="1"/>
          </p:cNvSpPr>
          <p:nvPr/>
        </p:nvSpPr>
        <p:spPr bwMode="auto">
          <a:xfrm>
            <a:off x="6167438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7" name="Line 61"/>
          <p:cNvSpPr>
            <a:spLocks noChangeShapeType="1"/>
          </p:cNvSpPr>
          <p:nvPr/>
        </p:nvSpPr>
        <p:spPr bwMode="auto">
          <a:xfrm>
            <a:off x="6931025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8" name="Line 62"/>
          <p:cNvSpPr>
            <a:spLocks noChangeShapeType="1"/>
          </p:cNvSpPr>
          <p:nvPr/>
        </p:nvSpPr>
        <p:spPr bwMode="auto">
          <a:xfrm>
            <a:off x="7694613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  <p:sp>
        <p:nvSpPr>
          <p:cNvPr id="1227839" name="Line 63"/>
          <p:cNvSpPr>
            <a:spLocks noChangeShapeType="1"/>
          </p:cNvSpPr>
          <p:nvPr/>
        </p:nvSpPr>
        <p:spPr bwMode="auto">
          <a:xfrm>
            <a:off x="8458200" y="53149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fr-CA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2C50-DC6A-4FEB-902D-39A10AA36254}" type="slidenum">
              <a:rPr lang="en-US"/>
              <a:pPr/>
              <a:t>25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Étude de cas - PatientKeeper</a:t>
            </a:r>
            <a:endParaRPr lang="en-US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CA" sz="1400"/>
              <a:t>Cycle de développement</a:t>
            </a:r>
          </a:p>
          <a:p>
            <a:pPr lvl="1"/>
            <a:r>
              <a:rPr lang="fr-CA" sz="1400"/>
              <a:t>45 cycles pendant que la compétition en fait un</a:t>
            </a:r>
          </a:p>
          <a:p>
            <a:pPr lvl="2"/>
            <a:r>
              <a:rPr lang="fr-CA" sz="1200"/>
              <a:t>Publication de correctif une fois ou deux fois par semaine</a:t>
            </a:r>
          </a:p>
          <a:p>
            <a:pPr lvl="2"/>
            <a:r>
              <a:rPr lang="fr-CA" sz="1200"/>
              <a:t>Publication de nouvelle fonctionnalité chaque mois</a:t>
            </a:r>
          </a:p>
          <a:p>
            <a:pPr lvl="2"/>
            <a:r>
              <a:rPr lang="fr-CA" sz="1200"/>
              <a:t>Publication de nouvelles applications chaque trimestre</a:t>
            </a:r>
          </a:p>
          <a:p>
            <a:r>
              <a:rPr lang="fr-CA" sz="1400"/>
              <a:t>Livraison prévisible</a:t>
            </a:r>
          </a:p>
          <a:p>
            <a:pPr lvl="1"/>
            <a:r>
              <a:rPr lang="fr-CA" sz="1400"/>
              <a:t>Jamais une production en retard</a:t>
            </a:r>
          </a:p>
          <a:p>
            <a:pPr lvl="1"/>
            <a:r>
              <a:rPr lang="fr-CA" sz="1400"/>
              <a:t>Les problèmes sont identifier longtemps avant la date de la parution</a:t>
            </a:r>
          </a:p>
          <a:p>
            <a:pPr lvl="1"/>
            <a:r>
              <a:rPr lang="fr-CA" sz="1400"/>
              <a:t>La compagnie est organisé autour des problèmes</a:t>
            </a:r>
          </a:p>
          <a:p>
            <a:r>
              <a:rPr lang="fr-CA" sz="1400"/>
              <a:t>Flux tirée (Pull System)</a:t>
            </a:r>
          </a:p>
          <a:p>
            <a:pPr lvl="1"/>
            <a:r>
              <a:rPr lang="fr-CA" sz="1400"/>
              <a:t>Les priorités ont réorganisé sur une base hebdomadaire par PDG, les ventes et le gestionnaire du compte</a:t>
            </a:r>
          </a:p>
          <a:p>
            <a:pPr lvl="1"/>
            <a:r>
              <a:rPr lang="fr-CA" sz="1400"/>
              <a:t>L'impact sur le client et les impacts sur le programme sont négociés au moment de la décision</a:t>
            </a:r>
          </a:p>
          <a:p>
            <a:r>
              <a:rPr lang="fr-CA" sz="1400"/>
              <a:t>Aucune anomalie parce que le cycle est rapide:</a:t>
            </a:r>
          </a:p>
          <a:p>
            <a:pPr lvl="1"/>
            <a:r>
              <a:rPr lang="fr-CA" sz="1400"/>
              <a:t>Élimination de logiciel problématique</a:t>
            </a:r>
          </a:p>
          <a:p>
            <a:pPr lvl="1"/>
            <a:r>
              <a:rPr lang="fr-CA" sz="1400"/>
              <a:t>Processus de distribution efficace parce que vous devez faire 45 installation par année</a:t>
            </a:r>
          </a:p>
          <a:p>
            <a:pPr lvl="1"/>
            <a:r>
              <a:rPr lang="fr-CA" sz="1400"/>
              <a:t>Amélioration du processus à cause du flux constant d'améliorations</a:t>
            </a:r>
          </a:p>
          <a:p>
            <a:pPr lvl="1"/>
            <a:r>
              <a:rPr lang="fr-CA" sz="1400"/>
              <a:t>Il force la standardisation du logiciel plutôt que la personnalisation</a:t>
            </a:r>
            <a:endParaRPr lang="en-US" sz="1400"/>
          </a:p>
        </p:txBody>
      </p:sp>
      <p:pic>
        <p:nvPicPr>
          <p:cNvPr id="1091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52557" y="-80169"/>
            <a:ext cx="812800" cy="1319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3C23E-96C3-4B33-9070-9555846CD248}" type="slidenum">
              <a:rPr lang="en-US"/>
              <a:pPr/>
              <a:t>26</a:t>
            </a:fld>
            <a:endParaRPr lang="en-US"/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68739" name="Picture 3" descr="photo_series3_06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1323975"/>
            <a:ext cx="4048125" cy="4052888"/>
          </a:xfrm>
          <a:prstGeom prst="rect">
            <a:avLst/>
          </a:prstGeom>
          <a:noFill/>
        </p:spPr>
      </p:pic>
      <p:sp>
        <p:nvSpPr>
          <p:cNvPr id="126874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08563" y="1295400"/>
            <a:ext cx="3648075" cy="4525963"/>
          </a:xfrm>
          <a:noFill/>
          <a:ln/>
        </p:spPr>
        <p:txBody>
          <a:bodyPr anchor="ctr" anchorCtr="1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CA" sz="3600"/>
              <a:t>Merci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BD7D4-A293-48A1-8830-895C79082EFA}" type="slidenum">
              <a:rPr lang="en-US"/>
              <a:pPr/>
              <a:t>3</a:t>
            </a:fld>
            <a:endParaRPr lang="en-US"/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31875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21E96FF7-4776-4699-907E-F457F8F50B16}" type="slidenum">
              <a:rPr lang="fr-CA" sz="800">
                <a:solidFill>
                  <a:schemeClr val="bg1"/>
                </a:solidFill>
              </a:rPr>
              <a:pPr algn="r" eaLnBrk="1" hangingPunct="1"/>
              <a:t>3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31876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33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Pourquoi ?</a:t>
            </a:r>
          </a:p>
        </p:txBody>
      </p:sp>
      <p:sp>
        <p:nvSpPr>
          <p:cNvPr id="1231877" name="Rectangle à coins arrondis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3275" y="1814513"/>
            <a:ext cx="5395913" cy="906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600" b="1">
                <a:solidFill>
                  <a:schemeClr val="tx1"/>
                </a:solidFill>
              </a:rPr>
              <a:t>Production de masse vs Production Lean</a:t>
            </a:r>
            <a:endParaRPr lang="fr-CA">
              <a:solidFill>
                <a:schemeClr val="tx1"/>
              </a:solidFill>
            </a:endParaRPr>
          </a:p>
        </p:txBody>
      </p:sp>
      <p:sp>
        <p:nvSpPr>
          <p:cNvPr id="1231878" name="Rectangle à coins arrondis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3275" y="2967038"/>
            <a:ext cx="5395913" cy="98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76213" indent="-176213" algn="l" eaLnBrk="1" hangingPunct="1">
              <a:buFontTx/>
              <a:buChar char="•"/>
            </a:pPr>
            <a:r>
              <a:rPr lang="fr-CA" sz="1400">
                <a:solidFill>
                  <a:schemeClr val="tx1"/>
                </a:solidFill>
              </a:rPr>
              <a:t>La production de masse applique des économies d'échelle pour négocier avec le défi des grands volumes.</a:t>
            </a:r>
          </a:p>
          <a:p>
            <a:pPr marL="176213" indent="-176213" algn="l" eaLnBrk="1" hangingPunct="1">
              <a:buFontTx/>
              <a:buChar char="•"/>
            </a:pPr>
            <a:r>
              <a:rPr lang="fr-CA" sz="1400">
                <a:solidFill>
                  <a:schemeClr val="tx1"/>
                </a:solidFill>
              </a:rPr>
              <a:t>La production Lean applique des principes « Agiles » pour adresser le défi des variations.</a:t>
            </a:r>
          </a:p>
        </p:txBody>
      </p:sp>
      <p:cxnSp>
        <p:nvCxnSpPr>
          <p:cNvPr id="1231879" name="AutoShape 7"/>
          <p:cNvCxnSpPr>
            <a:cxnSpLocks noChangeShapeType="1"/>
            <a:stCxn id="1231876" idx="3"/>
            <a:endCxn id="1231877" idx="1"/>
          </p:cNvCxnSpPr>
          <p:nvPr>
            <p:custDataLst>
              <p:tags r:id="rId6"/>
            </p:custDataLst>
          </p:nvPr>
        </p:nvCxnSpPr>
        <p:spPr bwMode="auto">
          <a:xfrm flipV="1">
            <a:off x="2060575" y="2268538"/>
            <a:ext cx="12827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31880" name="Rectangle à coins arrondis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43275" y="4070350"/>
            <a:ext cx="5395913" cy="101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76213" indent="-176213" algn="l" eaLnBrk="1" hangingPunct="1">
              <a:buFontTx/>
              <a:buChar char="•"/>
            </a:pPr>
            <a:r>
              <a:rPr lang="fr-CA" sz="1400">
                <a:solidFill>
                  <a:schemeClr val="tx1"/>
                </a:solidFill>
              </a:rPr>
              <a:t>Quand les volumes doublent, les économies d'échelle réduisent des coûts de 15% à 20% par unité, mais elles entrainent des coûts de 15% à 35% plus élevés à chaque fois que la variété double.</a:t>
            </a:r>
          </a:p>
        </p:txBody>
      </p:sp>
      <p:sp>
        <p:nvSpPr>
          <p:cNvPr id="1231881" name="Rectangle à coins arrondis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4863" y="5192713"/>
            <a:ext cx="5395912" cy="101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76213" indent="-176213" algn="l" eaLnBrk="1" hangingPunct="1">
              <a:buFontTx/>
              <a:buChar char="•"/>
            </a:pPr>
            <a:r>
              <a:rPr lang="fr-CA" sz="1400">
                <a:solidFill>
                  <a:schemeClr val="tx1"/>
                </a:solidFill>
              </a:rPr>
              <a:t>Exemple: Une grande entreprise de service financier a ~ 20 produits, mais plus de 2000 variations sur ces produits. Nos entreprises sont faites de variation et de complexité.</a:t>
            </a:r>
          </a:p>
        </p:txBody>
      </p:sp>
      <p:cxnSp>
        <p:nvCxnSpPr>
          <p:cNvPr id="1231882" name="AutoShape 10"/>
          <p:cNvCxnSpPr>
            <a:cxnSpLocks noChangeShapeType="1"/>
            <a:stCxn id="1231878" idx="0"/>
            <a:endCxn id="1231877" idx="2"/>
          </p:cNvCxnSpPr>
          <p:nvPr>
            <p:custDataLst>
              <p:tags r:id="rId9"/>
            </p:custDataLst>
          </p:nvPr>
        </p:nvCxnSpPr>
        <p:spPr bwMode="auto">
          <a:xfrm flipV="1">
            <a:off x="6042025" y="2720975"/>
            <a:ext cx="0" cy="246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1883" name="AutoShape 11"/>
          <p:cNvCxnSpPr>
            <a:cxnSpLocks noChangeShapeType="1"/>
            <a:stCxn id="1231880" idx="0"/>
            <a:endCxn id="1231878" idx="2"/>
          </p:cNvCxnSpPr>
          <p:nvPr>
            <p:custDataLst>
              <p:tags r:id="rId10"/>
            </p:custDataLst>
          </p:nvPr>
        </p:nvCxnSpPr>
        <p:spPr bwMode="auto">
          <a:xfrm flipV="1">
            <a:off x="6042025" y="3954463"/>
            <a:ext cx="0" cy="115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1884" name="AutoShape 12"/>
          <p:cNvCxnSpPr>
            <a:cxnSpLocks noChangeShapeType="1"/>
            <a:stCxn id="1231881" idx="0"/>
            <a:endCxn id="1231880" idx="2"/>
          </p:cNvCxnSpPr>
          <p:nvPr>
            <p:custDataLst>
              <p:tags r:id="rId11"/>
            </p:custDataLst>
          </p:nvPr>
        </p:nvCxnSpPr>
        <p:spPr bwMode="auto">
          <a:xfrm flipH="1" flipV="1">
            <a:off x="6042025" y="5086350"/>
            <a:ext cx="1588" cy="106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AA28B-9849-48C3-808C-A59204EE5242}" type="slidenum">
              <a:rPr lang="en-US"/>
              <a:pPr/>
              <a:t>4</a:t>
            </a:fld>
            <a:endParaRPr lang="en-US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33923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BFB79FBA-DA84-4FC9-95C9-69BCFCA88300}" type="slidenum">
              <a:rPr lang="fr-CA" sz="800">
                <a:solidFill>
                  <a:schemeClr val="bg1"/>
                </a:solidFill>
              </a:rPr>
              <a:pPr algn="r" eaLnBrk="1" hangingPunct="1"/>
              <a:t>4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33924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33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Pourquoi ?</a:t>
            </a:r>
          </a:p>
        </p:txBody>
      </p:sp>
      <p:sp>
        <p:nvSpPr>
          <p:cNvPr id="1233925" name="Rectangle à coins arrondis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3275" y="1814513"/>
            <a:ext cx="5395913" cy="906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6213" indent="-176213" algn="l" eaLnBrk="1" hangingPunct="1">
              <a:buFontTx/>
              <a:buChar char="•"/>
            </a:pPr>
            <a:r>
              <a:rPr lang="fr-CA" sz="1400" b="1" dirty="0">
                <a:solidFill>
                  <a:schemeClr val="tx1"/>
                </a:solidFill>
              </a:rPr>
              <a:t>Le Centre du Support des Fournisseurs de Toyota (TSSC) établi aux États-Unis</a:t>
            </a:r>
          </a:p>
          <a:p>
            <a:pPr marL="176213" indent="-176213" algn="l" eaLnBrk="1" hangingPunct="1">
              <a:buFontTx/>
              <a:buChar char="•"/>
            </a:pPr>
            <a:r>
              <a:rPr lang="fr-CA" sz="1400" b="1" dirty="0">
                <a:solidFill>
                  <a:schemeClr val="tx1"/>
                </a:solidFill>
              </a:rPr>
              <a:t>Ils ont approché la conquête du Prix </a:t>
            </a:r>
            <a:r>
              <a:rPr lang="fr-CA" sz="1400" b="1" dirty="0" err="1">
                <a:solidFill>
                  <a:schemeClr val="tx1"/>
                </a:solidFill>
              </a:rPr>
              <a:t>Shingo</a:t>
            </a:r>
            <a:r>
              <a:rPr lang="fr-CA" sz="1400" b="1" dirty="0">
                <a:solidFill>
                  <a:schemeClr val="tx1"/>
                </a:solidFill>
              </a:rPr>
              <a:t> comme une occasion d’apprendre ensemble.</a:t>
            </a:r>
          </a:p>
        </p:txBody>
      </p:sp>
      <p:sp>
        <p:nvSpPr>
          <p:cNvPr id="1233926" name="Rectangle à coins arrondis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438" y="3963988"/>
            <a:ext cx="1462087" cy="98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76213" indent="-176213" eaLnBrk="1" hangingPunct="1"/>
            <a:r>
              <a:rPr lang="fr-CA" sz="1400">
                <a:solidFill>
                  <a:schemeClr val="tx1"/>
                </a:solidFill>
              </a:rPr>
              <a:t>Les résultats</a:t>
            </a:r>
          </a:p>
        </p:txBody>
      </p:sp>
      <p:cxnSp>
        <p:nvCxnSpPr>
          <p:cNvPr id="1233927" name="AutoShape 7"/>
          <p:cNvCxnSpPr>
            <a:cxnSpLocks noChangeShapeType="1"/>
            <a:stCxn id="1233924" idx="3"/>
            <a:endCxn id="1233925" idx="1"/>
          </p:cNvCxnSpPr>
          <p:nvPr>
            <p:custDataLst>
              <p:tags r:id="rId6"/>
            </p:custDataLst>
          </p:nvPr>
        </p:nvCxnSpPr>
        <p:spPr bwMode="auto">
          <a:xfrm flipV="1">
            <a:off x="2060575" y="2268538"/>
            <a:ext cx="12827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33928" name="Rectangle à coins arrondis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43275" y="2971800"/>
            <a:ext cx="5395913" cy="2982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76213" indent="-176213" algn="l" eaLnBrk="1" hangingPunct="1"/>
            <a:r>
              <a:rPr lang="fr-CA" sz="1400" b="1">
                <a:solidFill>
                  <a:schemeClr val="tx1"/>
                </a:solidFill>
              </a:rPr>
              <a:t>À la fin du projet de 9 mois:</a:t>
            </a:r>
          </a:p>
          <a:p>
            <a:pPr marL="176213" indent="-176213" algn="l" eaLnBrk="1" hangingPunct="1"/>
            <a:endParaRPr lang="fr-CA" sz="1400" b="1">
              <a:solidFill>
                <a:schemeClr val="tx1"/>
              </a:solidFill>
            </a:endParaRPr>
          </a:p>
          <a:p>
            <a:pPr marL="176213" indent="-176213" algn="l" eaLnBrk="1" hangingPunct="1">
              <a:buFontTx/>
              <a:buChar char="•"/>
            </a:pPr>
            <a:r>
              <a:rPr lang="fr-CA" sz="1400" b="1">
                <a:solidFill>
                  <a:schemeClr val="tx1"/>
                </a:solidFill>
              </a:rPr>
              <a:t> 93% réduction du temps pour rendre les services.</a:t>
            </a:r>
          </a:p>
          <a:p>
            <a:pPr marL="176213" indent="-176213" algn="l" eaLnBrk="1" hangingPunct="1">
              <a:buFontTx/>
              <a:buChar char="•"/>
            </a:pPr>
            <a:endParaRPr lang="fr-CA" sz="1400" b="1">
              <a:solidFill>
                <a:schemeClr val="tx1"/>
              </a:solidFill>
            </a:endParaRPr>
          </a:p>
          <a:p>
            <a:pPr marL="176213" indent="-176213" algn="l" eaLnBrk="1" hangingPunct="1">
              <a:buFontTx/>
              <a:buChar char="•"/>
            </a:pPr>
            <a:r>
              <a:rPr lang="fr-CA" sz="1400" b="1">
                <a:solidFill>
                  <a:schemeClr val="tx1"/>
                </a:solidFill>
              </a:rPr>
              <a:t> 83% réduction des inventaires des travaux en cours.</a:t>
            </a:r>
          </a:p>
          <a:p>
            <a:pPr marL="176213" indent="-176213" algn="l" eaLnBrk="1" hangingPunct="1">
              <a:buFontTx/>
              <a:buChar char="•"/>
            </a:pPr>
            <a:endParaRPr lang="fr-CA" sz="1400" b="1">
              <a:solidFill>
                <a:schemeClr val="tx1"/>
              </a:solidFill>
            </a:endParaRPr>
          </a:p>
          <a:p>
            <a:pPr marL="176213" indent="-176213" algn="l" eaLnBrk="1" hangingPunct="1">
              <a:buFontTx/>
              <a:buChar char="•"/>
            </a:pPr>
            <a:r>
              <a:rPr lang="fr-CA" sz="1400" b="1">
                <a:solidFill>
                  <a:schemeClr val="tx1"/>
                </a:solidFill>
              </a:rPr>
              <a:t> 91% réduction des inventaires de marchandises.</a:t>
            </a:r>
          </a:p>
          <a:p>
            <a:pPr marL="176213" indent="-176213" algn="l" eaLnBrk="1" hangingPunct="1">
              <a:buFontTx/>
              <a:buChar char="•"/>
            </a:pPr>
            <a:endParaRPr lang="fr-CA" sz="1400" b="1">
              <a:solidFill>
                <a:schemeClr val="tx1"/>
              </a:solidFill>
            </a:endParaRPr>
          </a:p>
          <a:p>
            <a:pPr marL="176213" indent="-176213" algn="l" eaLnBrk="1" hangingPunct="1">
              <a:buFontTx/>
              <a:buChar char="•"/>
            </a:pPr>
            <a:r>
              <a:rPr lang="fr-CA" sz="1400" b="1">
                <a:solidFill>
                  <a:schemeClr val="tx1"/>
                </a:solidFill>
              </a:rPr>
              <a:t> 50% réduction du temps supplémentaire.</a:t>
            </a:r>
          </a:p>
          <a:p>
            <a:pPr marL="176213" indent="-176213" algn="l" eaLnBrk="1" hangingPunct="1">
              <a:buFontTx/>
              <a:buChar char="•"/>
            </a:pPr>
            <a:endParaRPr lang="fr-CA" sz="1400" b="1">
              <a:solidFill>
                <a:schemeClr val="tx1"/>
              </a:solidFill>
            </a:endParaRPr>
          </a:p>
          <a:p>
            <a:pPr marL="176213" indent="-176213" algn="l" eaLnBrk="1" hangingPunct="1">
              <a:buFontTx/>
              <a:buChar char="•"/>
            </a:pPr>
            <a:r>
              <a:rPr lang="fr-CA" sz="1400" b="1">
                <a:solidFill>
                  <a:schemeClr val="tx1"/>
                </a:solidFill>
              </a:rPr>
              <a:t> 83% amélioration de la productivité.</a:t>
            </a:r>
          </a:p>
        </p:txBody>
      </p:sp>
      <p:cxnSp>
        <p:nvCxnSpPr>
          <p:cNvPr id="1233929" name="AutoShape 9"/>
          <p:cNvCxnSpPr>
            <a:cxnSpLocks noChangeShapeType="1"/>
            <a:stCxn id="1233926" idx="0"/>
            <a:endCxn id="1233924" idx="2"/>
          </p:cNvCxnSpPr>
          <p:nvPr>
            <p:custDataLst>
              <p:tags r:id="rId8"/>
            </p:custDataLst>
          </p:nvPr>
        </p:nvCxnSpPr>
        <p:spPr bwMode="auto">
          <a:xfrm flipH="1" flipV="1">
            <a:off x="1301750" y="2867025"/>
            <a:ext cx="9525" cy="1096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3930" name="AutoShape 10"/>
          <p:cNvCxnSpPr>
            <a:cxnSpLocks noChangeShapeType="1"/>
            <a:stCxn id="1233928" idx="1"/>
            <a:endCxn id="1233926" idx="3"/>
          </p:cNvCxnSpPr>
          <p:nvPr>
            <p:custDataLst>
              <p:tags r:id="rId9"/>
            </p:custDataLst>
          </p:nvPr>
        </p:nvCxnSpPr>
        <p:spPr bwMode="auto">
          <a:xfrm flipH="1" flipV="1">
            <a:off x="2041525" y="4457700"/>
            <a:ext cx="130175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000232" y="1142984"/>
          <a:ext cx="6619875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7662-B68B-4FC1-AAD4-4E82D2B236A0}" type="slidenum">
              <a:rPr lang="en-US"/>
              <a:pPr/>
              <a:t>5</a:t>
            </a:fld>
            <a:endParaRPr lang="en-US"/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résultats du Lean Thinking</a:t>
            </a:r>
          </a:p>
        </p:txBody>
      </p:sp>
      <p:sp>
        <p:nvSpPr>
          <p:cNvPr id="97792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AU" sz="1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0</a:t>
            </a:r>
          </a:p>
        </p:txBody>
      </p:sp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7396163" y="5964238"/>
            <a:ext cx="1509712" cy="406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41029" tIns="164117" rIns="41029" bIns="44445">
            <a:spAutoFit/>
          </a:bodyPr>
          <a:lstStyle/>
          <a:p>
            <a:pPr marL="160338" indent="-160338" algn="l" defTabSz="820738"/>
            <a:r>
              <a:rPr lang="en-US" sz="1300">
                <a:solidFill>
                  <a:schemeClr val="tx1"/>
                </a:solidFill>
                <a:latin typeface="Arial Narrow" pitchFamily="34" charset="0"/>
              </a:rPr>
              <a:t>Womack &amp; Jones, 2003</a:t>
            </a:r>
            <a:endParaRPr lang="fr-CA" sz="13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7928" name="Text Box 8"/>
          <p:cNvSpPr txBox="1">
            <a:spLocks noChangeArrowheads="1"/>
          </p:cNvSpPr>
          <p:nvPr/>
        </p:nvSpPr>
        <p:spPr bwMode="auto">
          <a:xfrm>
            <a:off x="404813" y="1309672"/>
            <a:ext cx="171361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0338" indent="-160338" defTabSz="820738"/>
            <a:r>
              <a:rPr lang="fr-CA" sz="1200" b="1"/>
              <a:t>Bénéfice d’exploitation</a:t>
            </a:r>
            <a:br>
              <a:rPr lang="fr-CA" sz="1200" b="1"/>
            </a:br>
            <a:r>
              <a:rPr lang="fr-CA" sz="1200" b="1"/>
              <a:t>(Porsche)</a:t>
            </a:r>
          </a:p>
        </p:txBody>
      </p:sp>
      <p:sp>
        <p:nvSpPr>
          <p:cNvPr id="977929" name="Text Box 9"/>
          <p:cNvSpPr txBox="1">
            <a:spLocks noChangeArrowheads="1"/>
          </p:cNvSpPr>
          <p:nvPr/>
        </p:nvSpPr>
        <p:spPr bwMode="auto">
          <a:xfrm>
            <a:off x="395288" y="1801797"/>
            <a:ext cx="174887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0338" indent="-160338" defTabSz="820738"/>
            <a:r>
              <a:rPr lang="fr-CA" sz="1200" b="1"/>
              <a:t>Temps moyen entre les</a:t>
            </a:r>
            <a:br>
              <a:rPr lang="fr-CA" sz="1200" b="1"/>
            </a:br>
            <a:r>
              <a:rPr lang="fr-CA" sz="1200" b="1"/>
              <a:t>pannes (LanTech)</a:t>
            </a:r>
          </a:p>
        </p:txBody>
      </p:sp>
      <p:sp>
        <p:nvSpPr>
          <p:cNvPr id="977930" name="Text Box 10"/>
          <p:cNvSpPr txBox="1">
            <a:spLocks noChangeArrowheads="1"/>
          </p:cNvSpPr>
          <p:nvPr/>
        </p:nvSpPr>
        <p:spPr bwMode="auto">
          <a:xfrm>
            <a:off x="542925" y="2293922"/>
            <a:ext cx="140615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60338" indent="-160338" defTabSz="820738"/>
            <a:r>
              <a:rPr lang="fr-CA" sz="1200" b="1"/>
              <a:t>Productivité</a:t>
            </a:r>
            <a:br>
              <a:rPr lang="fr-CA" sz="1200" b="1"/>
            </a:br>
            <a:r>
              <a:rPr lang="fr-CA" sz="1200" b="1"/>
              <a:t>(Pratt &amp; Withney)</a:t>
            </a:r>
          </a:p>
        </p:txBody>
      </p:sp>
      <p:sp>
        <p:nvSpPr>
          <p:cNvPr id="977931" name="Text Box 11"/>
          <p:cNvSpPr txBox="1">
            <a:spLocks noChangeArrowheads="1"/>
          </p:cNvSpPr>
          <p:nvPr/>
        </p:nvSpPr>
        <p:spPr bwMode="auto">
          <a:xfrm>
            <a:off x="522288" y="2786047"/>
            <a:ext cx="147957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Ventes par employé</a:t>
            </a:r>
            <a:br>
              <a:rPr lang="fr-CA" sz="1200" b="1"/>
            </a:br>
            <a:r>
              <a:rPr lang="fr-CA" sz="1200" b="1"/>
              <a:t>(Wiremold)</a:t>
            </a:r>
          </a:p>
        </p:txBody>
      </p:sp>
      <p:sp>
        <p:nvSpPr>
          <p:cNvPr id="977932" name="Text Box 12"/>
          <p:cNvSpPr txBox="1">
            <a:spLocks noChangeArrowheads="1"/>
          </p:cNvSpPr>
          <p:nvPr/>
        </p:nvSpPr>
        <p:spPr bwMode="auto">
          <a:xfrm>
            <a:off x="457200" y="3278172"/>
            <a:ext cx="160620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Temps de conception</a:t>
            </a:r>
            <a:br>
              <a:rPr lang="fr-CA" sz="1200" b="1"/>
            </a:br>
            <a:r>
              <a:rPr lang="fr-CA" sz="1200" b="1"/>
              <a:t>(Porsche)</a:t>
            </a:r>
          </a:p>
        </p:txBody>
      </p:sp>
      <p:sp>
        <p:nvSpPr>
          <p:cNvPr id="977933" name="Text Box 13"/>
          <p:cNvSpPr txBox="1">
            <a:spLocks noChangeArrowheads="1"/>
          </p:cNvSpPr>
          <p:nvPr/>
        </p:nvSpPr>
        <p:spPr bwMode="auto">
          <a:xfrm>
            <a:off x="550863" y="3770297"/>
            <a:ext cx="140775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Temps de mise en</a:t>
            </a:r>
            <a:br>
              <a:rPr lang="fr-CA" sz="1200" b="1"/>
            </a:br>
            <a:r>
              <a:rPr lang="fr-CA" sz="1200" b="1"/>
              <a:t>marché (Wiremold)</a:t>
            </a:r>
          </a:p>
        </p:txBody>
      </p:sp>
      <p:sp>
        <p:nvSpPr>
          <p:cNvPr id="977934" name="Text Box 14"/>
          <p:cNvSpPr txBox="1">
            <a:spLocks noChangeArrowheads="1"/>
          </p:cNvSpPr>
          <p:nvPr/>
        </p:nvSpPr>
        <p:spPr bwMode="auto">
          <a:xfrm>
            <a:off x="488950" y="4262422"/>
            <a:ext cx="152766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Erreur d’assemblage</a:t>
            </a:r>
            <a:br>
              <a:rPr lang="fr-CA" sz="1200" b="1"/>
            </a:br>
            <a:r>
              <a:rPr lang="fr-CA" sz="1200" b="1"/>
              <a:t>(Porsche)</a:t>
            </a:r>
          </a:p>
        </p:txBody>
      </p:sp>
      <p:sp>
        <p:nvSpPr>
          <p:cNvPr id="977935" name="Text Box 15"/>
          <p:cNvSpPr txBox="1">
            <a:spLocks noChangeArrowheads="1"/>
          </p:cNvSpPr>
          <p:nvPr/>
        </p:nvSpPr>
        <p:spPr bwMode="auto">
          <a:xfrm>
            <a:off x="465138" y="4754547"/>
            <a:ext cx="159979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Temps de production</a:t>
            </a:r>
            <a:br>
              <a:rPr lang="fr-CA" sz="1200" b="1"/>
            </a:br>
            <a:r>
              <a:rPr lang="fr-CA" sz="1200" b="1"/>
              <a:t>(LanTech)</a:t>
            </a:r>
          </a:p>
        </p:txBody>
      </p:sp>
      <p:sp>
        <p:nvSpPr>
          <p:cNvPr id="977936" name="Text Box 16"/>
          <p:cNvSpPr txBox="1">
            <a:spLocks noChangeArrowheads="1"/>
          </p:cNvSpPr>
          <p:nvPr/>
        </p:nvSpPr>
        <p:spPr bwMode="auto">
          <a:xfrm>
            <a:off x="409575" y="5246672"/>
            <a:ext cx="172002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588" indent="-1588" defTabSz="820738"/>
            <a:r>
              <a:rPr lang="fr-CA" sz="1200" b="1"/>
              <a:t>Temps de modification</a:t>
            </a:r>
            <a:br>
              <a:rPr lang="fr-CA" sz="1200" b="1"/>
            </a:br>
            <a:r>
              <a:rPr lang="fr-CA" sz="1200" b="1"/>
              <a:t>(Pratt &amp; Whitney)</a:t>
            </a:r>
          </a:p>
        </p:txBody>
      </p:sp>
      <p:sp>
        <p:nvSpPr>
          <p:cNvPr id="977937" name="Line 17"/>
          <p:cNvSpPr>
            <a:spLocks noChangeShapeType="1"/>
          </p:cNvSpPr>
          <p:nvPr/>
        </p:nvSpPr>
        <p:spPr bwMode="auto">
          <a:xfrm>
            <a:off x="290513" y="51768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38" name="Line 18"/>
          <p:cNvSpPr>
            <a:spLocks noChangeShapeType="1"/>
          </p:cNvSpPr>
          <p:nvPr/>
        </p:nvSpPr>
        <p:spPr bwMode="auto">
          <a:xfrm>
            <a:off x="290513" y="56594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39" name="Line 19"/>
          <p:cNvSpPr>
            <a:spLocks noChangeShapeType="1"/>
          </p:cNvSpPr>
          <p:nvPr/>
        </p:nvSpPr>
        <p:spPr bwMode="auto">
          <a:xfrm>
            <a:off x="290513" y="46815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0" name="Line 20"/>
          <p:cNvSpPr>
            <a:spLocks noChangeShapeType="1"/>
          </p:cNvSpPr>
          <p:nvPr/>
        </p:nvSpPr>
        <p:spPr bwMode="auto">
          <a:xfrm>
            <a:off x="290513" y="419257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1" name="Line 21"/>
          <p:cNvSpPr>
            <a:spLocks noChangeShapeType="1"/>
          </p:cNvSpPr>
          <p:nvPr/>
        </p:nvSpPr>
        <p:spPr bwMode="auto">
          <a:xfrm>
            <a:off x="290513" y="3698860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2" name="Line 22"/>
          <p:cNvSpPr>
            <a:spLocks noChangeShapeType="1"/>
          </p:cNvSpPr>
          <p:nvPr/>
        </p:nvSpPr>
        <p:spPr bwMode="auto">
          <a:xfrm>
            <a:off x="290513" y="321467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3" name="Line 23"/>
          <p:cNvSpPr>
            <a:spLocks noChangeShapeType="1"/>
          </p:cNvSpPr>
          <p:nvPr/>
        </p:nvSpPr>
        <p:spPr bwMode="auto">
          <a:xfrm>
            <a:off x="290513" y="271937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4" name="Line 24"/>
          <p:cNvSpPr>
            <a:spLocks noChangeShapeType="1"/>
          </p:cNvSpPr>
          <p:nvPr/>
        </p:nvSpPr>
        <p:spPr bwMode="auto">
          <a:xfrm>
            <a:off x="290513" y="22304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5" name="Line 25"/>
          <p:cNvSpPr>
            <a:spLocks noChangeShapeType="1"/>
          </p:cNvSpPr>
          <p:nvPr/>
        </p:nvSpPr>
        <p:spPr bwMode="auto">
          <a:xfrm>
            <a:off x="290513" y="17351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  <p:sp>
        <p:nvSpPr>
          <p:cNvPr id="977946" name="Line 26"/>
          <p:cNvSpPr>
            <a:spLocks noChangeShapeType="1"/>
          </p:cNvSpPr>
          <p:nvPr/>
        </p:nvSpPr>
        <p:spPr bwMode="auto">
          <a:xfrm>
            <a:off x="290513" y="1252522"/>
            <a:ext cx="1960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CA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4A66-6275-434C-9A9F-B36EFF7036E6}" type="slidenum">
              <a:rPr lang="en-US"/>
              <a:pPr/>
              <a:t>6</a:t>
            </a:fld>
            <a:endParaRPr lang="en-US"/>
          </a:p>
        </p:txBody>
      </p:sp>
      <p:sp>
        <p:nvSpPr>
          <p:cNvPr id="123597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Lean Thinking</a:t>
            </a:r>
          </a:p>
        </p:txBody>
      </p:sp>
      <p:sp>
        <p:nvSpPr>
          <p:cNvPr id="1235971" name="Espace réservé du numéro de diapositive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705600" y="639127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fld id="{FD8A3CE3-ED12-42A8-9669-097B111048C5}" type="slidenum">
              <a:rPr lang="fr-CA" sz="800">
                <a:solidFill>
                  <a:schemeClr val="bg1"/>
                </a:solidFill>
              </a:rPr>
              <a:pPr algn="r" eaLnBrk="1" hangingPunct="1"/>
              <a:t>6</a:t>
            </a:fld>
            <a:endParaRPr lang="fr-CA" sz="800">
              <a:solidFill>
                <a:schemeClr val="bg1"/>
              </a:solidFill>
            </a:endParaRPr>
          </a:p>
        </p:txBody>
      </p:sp>
      <p:sp>
        <p:nvSpPr>
          <p:cNvPr id="1235972" name="Rectangle à coins arrondis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338" y="1682750"/>
            <a:ext cx="1519237" cy="1184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fr-CA" sz="1400" b="1">
                <a:solidFill>
                  <a:schemeClr val="tx1"/>
                </a:solidFill>
              </a:rPr>
              <a:t>Qui utilise le Lean Thinking ?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846763" y="3411538"/>
            <a:ext cx="1439862" cy="900112"/>
            <a:chOff x="365" y="2497"/>
            <a:chExt cx="921" cy="622"/>
          </a:xfrm>
        </p:grpSpPr>
        <p:sp>
          <p:nvSpPr>
            <p:cNvPr id="1235974" name="Rectangle à coins arrondis 11"/>
            <p:cNvSpPr>
              <a:spLocks noChangeArrowheads="1"/>
            </p:cNvSpPr>
            <p:nvPr/>
          </p:nvSpPr>
          <p:spPr bwMode="auto">
            <a:xfrm>
              <a:off x="365" y="2497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75" name="Picture 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44" y="2545"/>
              <a:ext cx="762" cy="5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257675" y="3411538"/>
            <a:ext cx="1439863" cy="900112"/>
            <a:chOff x="351" y="2744"/>
            <a:chExt cx="921" cy="622"/>
          </a:xfrm>
        </p:grpSpPr>
        <p:sp>
          <p:nvSpPr>
            <p:cNvPr id="1235977" name="Rectangle à coins arrondis 11"/>
            <p:cNvSpPr>
              <a:spLocks noChangeArrowheads="1"/>
            </p:cNvSpPr>
            <p:nvPr/>
          </p:nvSpPr>
          <p:spPr bwMode="auto">
            <a:xfrm>
              <a:off x="351" y="2744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78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15" y="2785"/>
              <a:ext cx="521" cy="5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846763" y="2382838"/>
            <a:ext cx="1439862" cy="900112"/>
            <a:chOff x="823" y="3377"/>
            <a:chExt cx="921" cy="622"/>
          </a:xfrm>
        </p:grpSpPr>
        <p:sp>
          <p:nvSpPr>
            <p:cNvPr id="1235980" name="Rectangle à coins arrondis 11"/>
            <p:cNvSpPr>
              <a:spLocks noChangeArrowheads="1"/>
            </p:cNvSpPr>
            <p:nvPr/>
          </p:nvSpPr>
          <p:spPr bwMode="auto">
            <a:xfrm>
              <a:off x="823" y="3377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81" name="Picture 1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66" y="3460"/>
              <a:ext cx="828" cy="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435850" y="2382838"/>
            <a:ext cx="1439863" cy="900112"/>
            <a:chOff x="1771" y="2563"/>
            <a:chExt cx="921" cy="622"/>
          </a:xfrm>
        </p:grpSpPr>
        <p:sp>
          <p:nvSpPr>
            <p:cNvPr id="1235983" name="Rectangle à coins arrondis 11"/>
            <p:cNvSpPr>
              <a:spLocks noChangeArrowheads="1"/>
            </p:cNvSpPr>
            <p:nvPr/>
          </p:nvSpPr>
          <p:spPr bwMode="auto">
            <a:xfrm>
              <a:off x="1771" y="2563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84" name="Picture 1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985" y="2632"/>
              <a:ext cx="500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622550" y="3411538"/>
            <a:ext cx="1439863" cy="900112"/>
            <a:chOff x="2190" y="2575"/>
            <a:chExt cx="921" cy="622"/>
          </a:xfrm>
        </p:grpSpPr>
        <p:sp>
          <p:nvSpPr>
            <p:cNvPr id="1235986" name="Rectangle à coins arrondis 11"/>
            <p:cNvSpPr>
              <a:spLocks noChangeArrowheads="1"/>
            </p:cNvSpPr>
            <p:nvPr/>
          </p:nvSpPr>
          <p:spPr bwMode="auto">
            <a:xfrm>
              <a:off x="2190" y="2575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87" name="Picture 1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400" y="2611"/>
              <a:ext cx="542" cy="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257675" y="2382838"/>
            <a:ext cx="1439863" cy="900112"/>
            <a:chOff x="2278" y="2511"/>
            <a:chExt cx="921" cy="622"/>
          </a:xfrm>
        </p:grpSpPr>
        <p:sp>
          <p:nvSpPr>
            <p:cNvPr id="1235989" name="Rectangle à coins arrondis 11"/>
            <p:cNvSpPr>
              <a:spLocks noChangeArrowheads="1"/>
            </p:cNvSpPr>
            <p:nvPr/>
          </p:nvSpPr>
          <p:spPr bwMode="auto">
            <a:xfrm>
              <a:off x="2278" y="2511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90" name="Picture 2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295" y="2626"/>
              <a:ext cx="855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2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435850" y="1377950"/>
            <a:ext cx="1439863" cy="900113"/>
            <a:chOff x="2859" y="1632"/>
            <a:chExt cx="921" cy="622"/>
          </a:xfrm>
        </p:grpSpPr>
        <p:sp>
          <p:nvSpPr>
            <p:cNvPr id="1235992" name="Rectangle à coins arrondis 11"/>
            <p:cNvSpPr>
              <a:spLocks noChangeArrowheads="1"/>
            </p:cNvSpPr>
            <p:nvPr/>
          </p:nvSpPr>
          <p:spPr bwMode="auto">
            <a:xfrm>
              <a:off x="2859" y="1632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93" name="Picture 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891" y="1816"/>
              <a:ext cx="840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2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622550" y="2382838"/>
            <a:ext cx="1439863" cy="900112"/>
            <a:chOff x="3046" y="1516"/>
            <a:chExt cx="921" cy="622"/>
          </a:xfrm>
        </p:grpSpPr>
        <p:sp>
          <p:nvSpPr>
            <p:cNvPr id="1235995" name="Rectangle à coins arrondis 11"/>
            <p:cNvSpPr>
              <a:spLocks noChangeArrowheads="1"/>
            </p:cNvSpPr>
            <p:nvPr/>
          </p:nvSpPr>
          <p:spPr bwMode="auto">
            <a:xfrm>
              <a:off x="3046" y="1516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96" name="Picture 2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179" y="1531"/>
              <a:ext cx="665" cy="5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2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35250" y="1377950"/>
            <a:ext cx="1439863" cy="900113"/>
            <a:chOff x="3750" y="1568"/>
            <a:chExt cx="921" cy="622"/>
          </a:xfrm>
        </p:grpSpPr>
        <p:sp>
          <p:nvSpPr>
            <p:cNvPr id="1235998" name="Rectangle à coins arrondis 11"/>
            <p:cNvSpPr>
              <a:spLocks noChangeArrowheads="1"/>
            </p:cNvSpPr>
            <p:nvPr/>
          </p:nvSpPr>
          <p:spPr bwMode="auto">
            <a:xfrm>
              <a:off x="3750" y="1568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5999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787" y="1700"/>
              <a:ext cx="840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3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257675" y="1377950"/>
            <a:ext cx="1439863" cy="900113"/>
            <a:chOff x="2772" y="980"/>
            <a:chExt cx="921" cy="622"/>
          </a:xfrm>
        </p:grpSpPr>
        <p:sp>
          <p:nvSpPr>
            <p:cNvPr id="1236001" name="Rectangle à coins arrondis 11"/>
            <p:cNvSpPr>
              <a:spLocks noChangeArrowheads="1"/>
            </p:cNvSpPr>
            <p:nvPr/>
          </p:nvSpPr>
          <p:spPr bwMode="auto">
            <a:xfrm>
              <a:off x="2772" y="980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02" name="Picture 3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788" y="1005"/>
              <a:ext cx="894" cy="5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3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846763" y="1377950"/>
            <a:ext cx="1439862" cy="900113"/>
            <a:chOff x="4357" y="1344"/>
            <a:chExt cx="921" cy="622"/>
          </a:xfrm>
        </p:grpSpPr>
        <p:sp>
          <p:nvSpPr>
            <p:cNvPr id="1236004" name="Rectangle à coins arrondis 11"/>
            <p:cNvSpPr>
              <a:spLocks noChangeArrowheads="1"/>
            </p:cNvSpPr>
            <p:nvPr/>
          </p:nvSpPr>
          <p:spPr bwMode="auto">
            <a:xfrm>
              <a:off x="4357" y="1344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05" name="Picture 37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380" y="1451"/>
              <a:ext cx="881" cy="3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435850" y="3411538"/>
            <a:ext cx="1439863" cy="900112"/>
            <a:chOff x="3940" y="3268"/>
            <a:chExt cx="921" cy="622"/>
          </a:xfrm>
        </p:grpSpPr>
        <p:sp>
          <p:nvSpPr>
            <p:cNvPr id="1236007" name="Rectangle à coins arrondis 11"/>
            <p:cNvSpPr>
              <a:spLocks noChangeArrowheads="1"/>
            </p:cNvSpPr>
            <p:nvPr/>
          </p:nvSpPr>
          <p:spPr bwMode="auto">
            <a:xfrm>
              <a:off x="3940" y="3268"/>
              <a:ext cx="921" cy="6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08" name="Picture 40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957" y="3400"/>
              <a:ext cx="894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90"/>
          <p:cNvGrpSpPr>
            <a:grpSpLocks/>
          </p:cNvGrpSpPr>
          <p:nvPr/>
        </p:nvGrpSpPr>
        <p:grpSpPr bwMode="auto">
          <a:xfrm>
            <a:off x="2622550" y="4421188"/>
            <a:ext cx="1439863" cy="900112"/>
            <a:chOff x="1652" y="2785"/>
            <a:chExt cx="907" cy="567"/>
          </a:xfrm>
        </p:grpSpPr>
        <p:sp>
          <p:nvSpPr>
            <p:cNvPr id="1236010" name="Rectangle à coins arrondis 11"/>
            <p:cNvSpPr>
              <a:spLocks noChangeArrowheads="1"/>
            </p:cNvSpPr>
            <p:nvPr/>
          </p:nvSpPr>
          <p:spPr bwMode="auto">
            <a:xfrm>
              <a:off x="1652" y="2785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19" name="Picture 51" descr="Home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780" y="2924"/>
              <a:ext cx="631" cy="268"/>
            </a:xfrm>
            <a:prstGeom prst="rect">
              <a:avLst/>
            </a:prstGeom>
            <a:noFill/>
          </p:spPr>
        </p:pic>
      </p:grp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257675" y="4421188"/>
            <a:ext cx="1439863" cy="900112"/>
            <a:chOff x="2724" y="2801"/>
            <a:chExt cx="907" cy="567"/>
          </a:xfrm>
        </p:grpSpPr>
        <p:sp>
          <p:nvSpPr>
            <p:cNvPr id="1236013" name="Rectangle à coins arrondis 11"/>
            <p:cNvSpPr>
              <a:spLocks noChangeArrowheads="1"/>
            </p:cNvSpPr>
            <p:nvPr/>
          </p:nvSpPr>
          <p:spPr bwMode="auto">
            <a:xfrm>
              <a:off x="2724" y="2801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20" name="Picture 52"/>
            <p:cNvPicPr>
              <a:picLocks noChangeAspect="1" noChangeArrowheads="1"/>
            </p:cNvPicPr>
            <p:nvPr/>
          </p:nvPicPr>
          <p:blipFill>
            <a:blip r:embed="rId32" cstate="print"/>
            <a:srcRect t="13271"/>
            <a:stretch>
              <a:fillRect/>
            </a:stretch>
          </p:blipFill>
          <p:spPr bwMode="auto">
            <a:xfrm>
              <a:off x="3023" y="2853"/>
              <a:ext cx="307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5846763" y="4421188"/>
            <a:ext cx="1439862" cy="900112"/>
            <a:chOff x="3732" y="2777"/>
            <a:chExt cx="907" cy="567"/>
          </a:xfrm>
        </p:grpSpPr>
        <p:sp>
          <p:nvSpPr>
            <p:cNvPr id="1236014" name="Rectangle à coins arrondis 11"/>
            <p:cNvSpPr>
              <a:spLocks noChangeArrowheads="1"/>
            </p:cNvSpPr>
            <p:nvPr/>
          </p:nvSpPr>
          <p:spPr bwMode="auto">
            <a:xfrm>
              <a:off x="3732" y="2777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3785" y="2938"/>
              <a:ext cx="797" cy="254"/>
              <a:chOff x="576" y="3992"/>
              <a:chExt cx="1272" cy="296"/>
            </a:xfrm>
          </p:grpSpPr>
          <p:sp>
            <p:nvSpPr>
              <p:cNvPr id="1236022" name="Freeform 54"/>
              <p:cNvSpPr>
                <a:spLocks/>
              </p:cNvSpPr>
              <p:nvPr/>
            </p:nvSpPr>
            <p:spPr bwMode="auto">
              <a:xfrm>
                <a:off x="585" y="4001"/>
                <a:ext cx="164" cy="27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3"/>
                  </a:cxn>
                  <a:cxn ang="0">
                    <a:pos x="16" y="15"/>
                  </a:cxn>
                  <a:cxn ang="0">
                    <a:pos x="23" y="8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1" y="0"/>
                  </a:cxn>
                  <a:cxn ang="0">
                    <a:pos x="442" y="0"/>
                  </a:cxn>
                  <a:cxn ang="0">
                    <a:pos x="452" y="1"/>
                  </a:cxn>
                  <a:cxn ang="0">
                    <a:pos x="462" y="4"/>
                  </a:cxn>
                  <a:cxn ang="0">
                    <a:pos x="471" y="8"/>
                  </a:cxn>
                  <a:cxn ang="0">
                    <a:pos x="478" y="15"/>
                  </a:cxn>
                  <a:cxn ang="0">
                    <a:pos x="484" y="23"/>
                  </a:cxn>
                  <a:cxn ang="0">
                    <a:pos x="489" y="31"/>
                  </a:cxn>
                  <a:cxn ang="0">
                    <a:pos x="492" y="41"/>
                  </a:cxn>
                  <a:cxn ang="0">
                    <a:pos x="492" y="51"/>
                  </a:cxn>
                  <a:cxn ang="0">
                    <a:pos x="492" y="785"/>
                  </a:cxn>
                  <a:cxn ang="0">
                    <a:pos x="492" y="795"/>
                  </a:cxn>
                  <a:cxn ang="0">
                    <a:pos x="489" y="805"/>
                  </a:cxn>
                  <a:cxn ang="0">
                    <a:pos x="484" y="813"/>
                  </a:cxn>
                  <a:cxn ang="0">
                    <a:pos x="478" y="821"/>
                  </a:cxn>
                  <a:cxn ang="0">
                    <a:pos x="471" y="828"/>
                  </a:cxn>
                  <a:cxn ang="0">
                    <a:pos x="462" y="832"/>
                  </a:cxn>
                  <a:cxn ang="0">
                    <a:pos x="452" y="835"/>
                  </a:cxn>
                  <a:cxn ang="0">
                    <a:pos x="442" y="836"/>
                  </a:cxn>
                  <a:cxn ang="0">
                    <a:pos x="51" y="836"/>
                  </a:cxn>
                  <a:cxn ang="0">
                    <a:pos x="41" y="835"/>
                  </a:cxn>
                  <a:cxn ang="0">
                    <a:pos x="31" y="832"/>
                  </a:cxn>
                  <a:cxn ang="0">
                    <a:pos x="23" y="828"/>
                  </a:cxn>
                  <a:cxn ang="0">
                    <a:pos x="16" y="821"/>
                  </a:cxn>
                  <a:cxn ang="0">
                    <a:pos x="8" y="813"/>
                  </a:cxn>
                  <a:cxn ang="0">
                    <a:pos x="4" y="805"/>
                  </a:cxn>
                  <a:cxn ang="0">
                    <a:pos x="1" y="795"/>
                  </a:cxn>
                  <a:cxn ang="0">
                    <a:pos x="0" y="785"/>
                  </a:cxn>
                  <a:cxn ang="0">
                    <a:pos x="0" y="51"/>
                  </a:cxn>
                </a:cxnLst>
                <a:rect l="0" t="0" r="r" b="b"/>
                <a:pathLst>
                  <a:path w="492" h="836">
                    <a:moveTo>
                      <a:pt x="0" y="51"/>
                    </a:moveTo>
                    <a:lnTo>
                      <a:pt x="1" y="41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6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1" y="0"/>
                    </a:lnTo>
                    <a:lnTo>
                      <a:pt x="442" y="0"/>
                    </a:lnTo>
                    <a:lnTo>
                      <a:pt x="452" y="1"/>
                    </a:lnTo>
                    <a:lnTo>
                      <a:pt x="462" y="4"/>
                    </a:lnTo>
                    <a:lnTo>
                      <a:pt x="471" y="8"/>
                    </a:lnTo>
                    <a:lnTo>
                      <a:pt x="478" y="15"/>
                    </a:lnTo>
                    <a:lnTo>
                      <a:pt x="484" y="23"/>
                    </a:lnTo>
                    <a:lnTo>
                      <a:pt x="489" y="31"/>
                    </a:lnTo>
                    <a:lnTo>
                      <a:pt x="492" y="41"/>
                    </a:lnTo>
                    <a:lnTo>
                      <a:pt x="492" y="51"/>
                    </a:lnTo>
                    <a:lnTo>
                      <a:pt x="492" y="785"/>
                    </a:lnTo>
                    <a:lnTo>
                      <a:pt x="492" y="795"/>
                    </a:lnTo>
                    <a:lnTo>
                      <a:pt x="489" y="805"/>
                    </a:lnTo>
                    <a:lnTo>
                      <a:pt x="484" y="813"/>
                    </a:lnTo>
                    <a:lnTo>
                      <a:pt x="478" y="821"/>
                    </a:lnTo>
                    <a:lnTo>
                      <a:pt x="471" y="828"/>
                    </a:lnTo>
                    <a:lnTo>
                      <a:pt x="462" y="832"/>
                    </a:lnTo>
                    <a:lnTo>
                      <a:pt x="452" y="835"/>
                    </a:lnTo>
                    <a:lnTo>
                      <a:pt x="442" y="836"/>
                    </a:lnTo>
                    <a:lnTo>
                      <a:pt x="51" y="836"/>
                    </a:lnTo>
                    <a:lnTo>
                      <a:pt x="41" y="835"/>
                    </a:lnTo>
                    <a:lnTo>
                      <a:pt x="31" y="832"/>
                    </a:lnTo>
                    <a:lnTo>
                      <a:pt x="23" y="828"/>
                    </a:lnTo>
                    <a:lnTo>
                      <a:pt x="16" y="821"/>
                    </a:lnTo>
                    <a:lnTo>
                      <a:pt x="8" y="813"/>
                    </a:lnTo>
                    <a:lnTo>
                      <a:pt x="4" y="805"/>
                    </a:lnTo>
                    <a:lnTo>
                      <a:pt x="1" y="795"/>
                    </a:lnTo>
                    <a:lnTo>
                      <a:pt x="0" y="78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3" name="Freeform 55"/>
              <p:cNvSpPr>
                <a:spLocks/>
              </p:cNvSpPr>
              <p:nvPr/>
            </p:nvSpPr>
            <p:spPr bwMode="auto">
              <a:xfrm>
                <a:off x="1086" y="4059"/>
                <a:ext cx="26" cy="157"/>
              </a:xfrm>
              <a:custGeom>
                <a:avLst/>
                <a:gdLst/>
                <a:ahLst/>
                <a:cxnLst>
                  <a:cxn ang="0">
                    <a:pos x="4" y="470"/>
                  </a:cxn>
                  <a:cxn ang="0">
                    <a:pos x="74" y="470"/>
                  </a:cxn>
                  <a:cxn ang="0">
                    <a:pos x="78" y="470"/>
                  </a:cxn>
                  <a:cxn ang="0">
                    <a:pos x="78" y="467"/>
                  </a:cxn>
                  <a:cxn ang="0">
                    <a:pos x="78" y="4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67"/>
                  </a:cxn>
                  <a:cxn ang="0">
                    <a:pos x="0" y="470"/>
                  </a:cxn>
                  <a:cxn ang="0">
                    <a:pos x="4" y="470"/>
                  </a:cxn>
                </a:cxnLst>
                <a:rect l="0" t="0" r="r" b="b"/>
                <a:pathLst>
                  <a:path w="78" h="470">
                    <a:moveTo>
                      <a:pt x="4" y="470"/>
                    </a:moveTo>
                    <a:lnTo>
                      <a:pt x="74" y="470"/>
                    </a:lnTo>
                    <a:lnTo>
                      <a:pt x="78" y="470"/>
                    </a:lnTo>
                    <a:lnTo>
                      <a:pt x="78" y="467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67"/>
                    </a:lnTo>
                    <a:lnTo>
                      <a:pt x="0" y="470"/>
                    </a:lnTo>
                    <a:lnTo>
                      <a:pt x="4" y="4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4" name="Freeform 56"/>
              <p:cNvSpPr>
                <a:spLocks/>
              </p:cNvSpPr>
              <p:nvPr/>
            </p:nvSpPr>
            <p:spPr bwMode="auto">
              <a:xfrm>
                <a:off x="1138" y="4059"/>
                <a:ext cx="26" cy="157"/>
              </a:xfrm>
              <a:custGeom>
                <a:avLst/>
                <a:gdLst/>
                <a:ahLst/>
                <a:cxnLst>
                  <a:cxn ang="0">
                    <a:pos x="4" y="470"/>
                  </a:cxn>
                  <a:cxn ang="0">
                    <a:pos x="76" y="470"/>
                  </a:cxn>
                  <a:cxn ang="0">
                    <a:pos x="78" y="470"/>
                  </a:cxn>
                  <a:cxn ang="0">
                    <a:pos x="78" y="467"/>
                  </a:cxn>
                  <a:cxn ang="0">
                    <a:pos x="78" y="4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67"/>
                  </a:cxn>
                  <a:cxn ang="0">
                    <a:pos x="0" y="470"/>
                  </a:cxn>
                  <a:cxn ang="0">
                    <a:pos x="4" y="470"/>
                  </a:cxn>
                </a:cxnLst>
                <a:rect l="0" t="0" r="r" b="b"/>
                <a:pathLst>
                  <a:path w="78" h="470">
                    <a:moveTo>
                      <a:pt x="4" y="470"/>
                    </a:moveTo>
                    <a:lnTo>
                      <a:pt x="76" y="470"/>
                    </a:lnTo>
                    <a:lnTo>
                      <a:pt x="78" y="470"/>
                    </a:lnTo>
                    <a:lnTo>
                      <a:pt x="78" y="467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67"/>
                    </a:lnTo>
                    <a:lnTo>
                      <a:pt x="0" y="470"/>
                    </a:lnTo>
                    <a:lnTo>
                      <a:pt x="4" y="4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5" name="Freeform 57"/>
              <p:cNvSpPr>
                <a:spLocks/>
              </p:cNvSpPr>
              <p:nvPr/>
            </p:nvSpPr>
            <p:spPr bwMode="auto">
              <a:xfrm>
                <a:off x="1554" y="4108"/>
                <a:ext cx="107" cy="157"/>
              </a:xfrm>
              <a:custGeom>
                <a:avLst/>
                <a:gdLst/>
                <a:ahLst/>
                <a:cxnLst>
                  <a:cxn ang="0">
                    <a:pos x="6" y="468"/>
                  </a:cxn>
                  <a:cxn ang="0">
                    <a:pos x="25" y="469"/>
                  </a:cxn>
                  <a:cxn ang="0">
                    <a:pos x="42" y="468"/>
                  </a:cxn>
                  <a:cxn ang="0">
                    <a:pos x="58" y="466"/>
                  </a:cxn>
                  <a:cxn ang="0">
                    <a:pos x="75" y="460"/>
                  </a:cxn>
                  <a:cxn ang="0">
                    <a:pos x="89" y="455"/>
                  </a:cxn>
                  <a:cxn ang="0">
                    <a:pos x="103" y="447"/>
                  </a:cxn>
                  <a:cxn ang="0">
                    <a:pos x="115" y="437"/>
                  </a:cxn>
                  <a:cxn ang="0">
                    <a:pos x="128" y="429"/>
                  </a:cxn>
                  <a:cxn ang="0">
                    <a:pos x="142" y="413"/>
                  </a:cxn>
                  <a:cxn ang="0">
                    <a:pos x="155" y="396"/>
                  </a:cxn>
                  <a:cxn ang="0">
                    <a:pos x="168" y="377"/>
                  </a:cxn>
                  <a:cxn ang="0">
                    <a:pos x="181" y="356"/>
                  </a:cxn>
                  <a:cxn ang="0">
                    <a:pos x="194" y="330"/>
                  </a:cxn>
                  <a:cxn ang="0">
                    <a:pos x="206" y="300"/>
                  </a:cxn>
                  <a:cxn ang="0">
                    <a:pos x="221" y="264"/>
                  </a:cxn>
                  <a:cxn ang="0">
                    <a:pos x="236" y="224"/>
                  </a:cxn>
                  <a:cxn ang="0">
                    <a:pos x="239" y="214"/>
                  </a:cxn>
                  <a:cxn ang="0">
                    <a:pos x="249" y="190"/>
                  </a:cxn>
                  <a:cxn ang="0">
                    <a:pos x="262" y="154"/>
                  </a:cxn>
                  <a:cxn ang="0">
                    <a:pos x="278" y="114"/>
                  </a:cxn>
                  <a:cxn ang="0">
                    <a:pos x="292" y="74"/>
                  </a:cxn>
                  <a:cxn ang="0">
                    <a:pos x="305" y="39"/>
                  </a:cxn>
                  <a:cxn ang="0">
                    <a:pos x="315" y="14"/>
                  </a:cxn>
                  <a:cxn ang="0">
                    <a:pos x="318" y="4"/>
                  </a:cxn>
                  <a:cxn ang="0">
                    <a:pos x="321" y="0"/>
                  </a:cxn>
                  <a:cxn ang="0">
                    <a:pos x="315" y="0"/>
                  </a:cxn>
                  <a:cxn ang="0">
                    <a:pos x="244" y="0"/>
                  </a:cxn>
                  <a:cxn ang="0">
                    <a:pos x="241" y="0"/>
                  </a:cxn>
                  <a:cxn ang="0">
                    <a:pos x="241" y="1"/>
                  </a:cxn>
                  <a:cxn ang="0">
                    <a:pos x="166" y="220"/>
                  </a:cxn>
                  <a:cxn ang="0">
                    <a:pos x="88" y="1"/>
                  </a:cxn>
                  <a:cxn ang="0">
                    <a:pos x="86" y="0"/>
                  </a:cxn>
                  <a:cxn ang="0">
                    <a:pos x="8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125" y="313"/>
                  </a:cxn>
                  <a:cxn ang="0">
                    <a:pos x="121" y="323"/>
                  </a:cxn>
                  <a:cxn ang="0">
                    <a:pos x="116" y="333"/>
                  </a:cxn>
                  <a:cxn ang="0">
                    <a:pos x="112" y="342"/>
                  </a:cxn>
                  <a:cxn ang="0">
                    <a:pos x="106" y="350"/>
                  </a:cxn>
                  <a:cxn ang="0">
                    <a:pos x="100" y="359"/>
                  </a:cxn>
                  <a:cxn ang="0">
                    <a:pos x="95" y="366"/>
                  </a:cxn>
                  <a:cxn ang="0">
                    <a:pos x="89" y="373"/>
                  </a:cxn>
                  <a:cxn ang="0">
                    <a:pos x="83" y="379"/>
                  </a:cxn>
                  <a:cxn ang="0">
                    <a:pos x="76" y="386"/>
                  </a:cxn>
                  <a:cxn ang="0">
                    <a:pos x="68" y="392"/>
                  </a:cxn>
                  <a:cxn ang="0">
                    <a:pos x="59" y="396"/>
                  </a:cxn>
                  <a:cxn ang="0">
                    <a:pos x="49" y="399"/>
                  </a:cxn>
                  <a:cxn ang="0">
                    <a:pos x="39" y="402"/>
                  </a:cxn>
                  <a:cxn ang="0">
                    <a:pos x="29" y="403"/>
                  </a:cxn>
                  <a:cxn ang="0">
                    <a:pos x="17" y="403"/>
                  </a:cxn>
                  <a:cxn ang="0">
                    <a:pos x="6" y="402"/>
                  </a:cxn>
                  <a:cxn ang="0">
                    <a:pos x="6" y="468"/>
                  </a:cxn>
                </a:cxnLst>
                <a:rect l="0" t="0" r="r" b="b"/>
                <a:pathLst>
                  <a:path w="321" h="469">
                    <a:moveTo>
                      <a:pt x="6" y="468"/>
                    </a:moveTo>
                    <a:lnTo>
                      <a:pt x="25" y="469"/>
                    </a:lnTo>
                    <a:lnTo>
                      <a:pt x="42" y="468"/>
                    </a:lnTo>
                    <a:lnTo>
                      <a:pt x="58" y="466"/>
                    </a:lnTo>
                    <a:lnTo>
                      <a:pt x="75" y="460"/>
                    </a:lnTo>
                    <a:lnTo>
                      <a:pt x="89" y="455"/>
                    </a:lnTo>
                    <a:lnTo>
                      <a:pt x="103" y="447"/>
                    </a:lnTo>
                    <a:lnTo>
                      <a:pt x="115" y="437"/>
                    </a:lnTo>
                    <a:lnTo>
                      <a:pt x="128" y="429"/>
                    </a:lnTo>
                    <a:lnTo>
                      <a:pt x="142" y="413"/>
                    </a:lnTo>
                    <a:lnTo>
                      <a:pt x="155" y="396"/>
                    </a:lnTo>
                    <a:lnTo>
                      <a:pt x="168" y="377"/>
                    </a:lnTo>
                    <a:lnTo>
                      <a:pt x="181" y="356"/>
                    </a:lnTo>
                    <a:lnTo>
                      <a:pt x="194" y="330"/>
                    </a:lnTo>
                    <a:lnTo>
                      <a:pt x="206" y="300"/>
                    </a:lnTo>
                    <a:lnTo>
                      <a:pt x="221" y="264"/>
                    </a:lnTo>
                    <a:lnTo>
                      <a:pt x="236" y="224"/>
                    </a:lnTo>
                    <a:lnTo>
                      <a:pt x="239" y="214"/>
                    </a:lnTo>
                    <a:lnTo>
                      <a:pt x="249" y="190"/>
                    </a:lnTo>
                    <a:lnTo>
                      <a:pt x="262" y="154"/>
                    </a:lnTo>
                    <a:lnTo>
                      <a:pt x="278" y="114"/>
                    </a:lnTo>
                    <a:lnTo>
                      <a:pt x="292" y="74"/>
                    </a:lnTo>
                    <a:lnTo>
                      <a:pt x="305" y="39"/>
                    </a:lnTo>
                    <a:lnTo>
                      <a:pt x="315" y="14"/>
                    </a:lnTo>
                    <a:lnTo>
                      <a:pt x="318" y="4"/>
                    </a:lnTo>
                    <a:lnTo>
                      <a:pt x="321" y="0"/>
                    </a:lnTo>
                    <a:lnTo>
                      <a:pt x="315" y="0"/>
                    </a:lnTo>
                    <a:lnTo>
                      <a:pt x="244" y="0"/>
                    </a:lnTo>
                    <a:lnTo>
                      <a:pt x="241" y="0"/>
                    </a:lnTo>
                    <a:lnTo>
                      <a:pt x="241" y="1"/>
                    </a:lnTo>
                    <a:lnTo>
                      <a:pt x="166" y="220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25" y="313"/>
                    </a:lnTo>
                    <a:lnTo>
                      <a:pt x="121" y="323"/>
                    </a:lnTo>
                    <a:lnTo>
                      <a:pt x="116" y="333"/>
                    </a:lnTo>
                    <a:lnTo>
                      <a:pt x="112" y="342"/>
                    </a:lnTo>
                    <a:lnTo>
                      <a:pt x="106" y="350"/>
                    </a:lnTo>
                    <a:lnTo>
                      <a:pt x="100" y="359"/>
                    </a:lnTo>
                    <a:lnTo>
                      <a:pt x="95" y="366"/>
                    </a:lnTo>
                    <a:lnTo>
                      <a:pt x="89" y="373"/>
                    </a:lnTo>
                    <a:lnTo>
                      <a:pt x="83" y="379"/>
                    </a:lnTo>
                    <a:lnTo>
                      <a:pt x="76" y="386"/>
                    </a:lnTo>
                    <a:lnTo>
                      <a:pt x="68" y="392"/>
                    </a:lnTo>
                    <a:lnTo>
                      <a:pt x="59" y="396"/>
                    </a:lnTo>
                    <a:lnTo>
                      <a:pt x="49" y="399"/>
                    </a:lnTo>
                    <a:lnTo>
                      <a:pt x="39" y="402"/>
                    </a:lnTo>
                    <a:lnTo>
                      <a:pt x="29" y="403"/>
                    </a:lnTo>
                    <a:lnTo>
                      <a:pt x="17" y="403"/>
                    </a:lnTo>
                    <a:lnTo>
                      <a:pt x="6" y="402"/>
                    </a:lnTo>
                    <a:lnTo>
                      <a:pt x="6" y="4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6" name="Freeform 58"/>
              <p:cNvSpPr>
                <a:spLocks noEditPoints="1"/>
              </p:cNvSpPr>
              <p:nvPr/>
            </p:nvSpPr>
            <p:spPr bwMode="auto">
              <a:xfrm>
                <a:off x="1446" y="4105"/>
                <a:ext cx="109" cy="114"/>
              </a:xfrm>
              <a:custGeom>
                <a:avLst/>
                <a:gdLst/>
                <a:ahLst/>
                <a:cxnLst>
                  <a:cxn ang="0">
                    <a:pos x="129" y="3"/>
                  </a:cxn>
                  <a:cxn ang="0">
                    <a:pos x="82" y="20"/>
                  </a:cxn>
                  <a:cxn ang="0">
                    <a:pos x="45" y="48"/>
                  </a:cxn>
                  <a:cxn ang="0">
                    <a:pos x="19" y="86"/>
                  </a:cxn>
                  <a:cxn ang="0">
                    <a:pos x="3" y="135"/>
                  </a:cxn>
                  <a:cxn ang="0">
                    <a:pos x="0" y="189"/>
                  </a:cxn>
                  <a:cxn ang="0">
                    <a:pos x="12" y="241"/>
                  </a:cxn>
                  <a:cxn ang="0">
                    <a:pos x="35" y="282"/>
                  </a:cxn>
                  <a:cxn ang="0">
                    <a:pos x="69" y="313"/>
                  </a:cxn>
                  <a:cxn ang="0">
                    <a:pos x="112" y="334"/>
                  </a:cxn>
                  <a:cxn ang="0">
                    <a:pos x="164" y="341"/>
                  </a:cxn>
                  <a:cxn ang="0">
                    <a:pos x="215" y="334"/>
                  </a:cxn>
                  <a:cxn ang="0">
                    <a:pos x="258" y="313"/>
                  </a:cxn>
                  <a:cxn ang="0">
                    <a:pos x="292" y="282"/>
                  </a:cxn>
                  <a:cxn ang="0">
                    <a:pos x="315" y="241"/>
                  </a:cxn>
                  <a:cxn ang="0">
                    <a:pos x="327" y="189"/>
                  </a:cxn>
                  <a:cxn ang="0">
                    <a:pos x="324" y="135"/>
                  </a:cxn>
                  <a:cxn ang="0">
                    <a:pos x="308" y="86"/>
                  </a:cxn>
                  <a:cxn ang="0">
                    <a:pos x="281" y="48"/>
                  </a:cxn>
                  <a:cxn ang="0">
                    <a:pos x="244" y="20"/>
                  </a:cxn>
                  <a:cxn ang="0">
                    <a:pos x="198" y="3"/>
                  </a:cxn>
                  <a:cxn ang="0">
                    <a:pos x="164" y="278"/>
                  </a:cxn>
                  <a:cxn ang="0">
                    <a:pos x="138" y="273"/>
                  </a:cxn>
                  <a:cxn ang="0">
                    <a:pos x="115" y="261"/>
                  </a:cxn>
                  <a:cxn ang="0">
                    <a:pos x="96" y="241"/>
                  </a:cxn>
                  <a:cxn ang="0">
                    <a:pos x="85" y="215"/>
                  </a:cxn>
                  <a:cxn ang="0">
                    <a:pos x="78" y="182"/>
                  </a:cxn>
                  <a:cxn ang="0">
                    <a:pos x="79" y="146"/>
                  </a:cxn>
                  <a:cxn ang="0">
                    <a:pos x="88" y="116"/>
                  </a:cxn>
                  <a:cxn ang="0">
                    <a:pos x="102" y="92"/>
                  </a:cxn>
                  <a:cxn ang="0">
                    <a:pos x="122" y="75"/>
                  </a:cxn>
                  <a:cxn ang="0">
                    <a:pos x="145" y="65"/>
                  </a:cxn>
                  <a:cxn ang="0">
                    <a:pos x="172" y="63"/>
                  </a:cxn>
                  <a:cxn ang="0">
                    <a:pos x="198" y="70"/>
                  </a:cxn>
                  <a:cxn ang="0">
                    <a:pos x="219" y="85"/>
                  </a:cxn>
                  <a:cxn ang="0">
                    <a:pos x="235" y="108"/>
                  </a:cxn>
                  <a:cxn ang="0">
                    <a:pos x="245" y="136"/>
                  </a:cxn>
                  <a:cxn ang="0">
                    <a:pos x="249" y="170"/>
                  </a:cxn>
                  <a:cxn ang="0">
                    <a:pos x="245" y="205"/>
                  </a:cxn>
                  <a:cxn ang="0">
                    <a:pos x="235" y="233"/>
                  </a:cxn>
                  <a:cxn ang="0">
                    <a:pos x="219" y="255"/>
                  </a:cxn>
                  <a:cxn ang="0">
                    <a:pos x="198" y="271"/>
                  </a:cxn>
                  <a:cxn ang="0">
                    <a:pos x="172" y="278"/>
                  </a:cxn>
                </a:cxnLst>
                <a:rect l="0" t="0" r="r" b="b"/>
                <a:pathLst>
                  <a:path w="327" h="341">
                    <a:moveTo>
                      <a:pt x="164" y="0"/>
                    </a:moveTo>
                    <a:lnTo>
                      <a:pt x="146" y="2"/>
                    </a:lnTo>
                    <a:lnTo>
                      <a:pt x="129" y="3"/>
                    </a:lnTo>
                    <a:lnTo>
                      <a:pt x="112" y="7"/>
                    </a:lnTo>
                    <a:lnTo>
                      <a:pt x="98" y="13"/>
                    </a:lnTo>
                    <a:lnTo>
                      <a:pt x="82" y="20"/>
                    </a:lnTo>
                    <a:lnTo>
                      <a:pt x="69" y="27"/>
                    </a:lnTo>
                    <a:lnTo>
                      <a:pt x="56" y="38"/>
                    </a:lnTo>
                    <a:lnTo>
                      <a:pt x="45" y="48"/>
                    </a:lnTo>
                    <a:lnTo>
                      <a:pt x="35" y="60"/>
                    </a:lnTo>
                    <a:lnTo>
                      <a:pt x="26" y="73"/>
                    </a:lnTo>
                    <a:lnTo>
                      <a:pt x="19" y="86"/>
                    </a:lnTo>
                    <a:lnTo>
                      <a:pt x="12" y="102"/>
                    </a:lnTo>
                    <a:lnTo>
                      <a:pt x="6" y="118"/>
                    </a:lnTo>
                    <a:lnTo>
                      <a:pt x="3" y="135"/>
                    </a:lnTo>
                    <a:lnTo>
                      <a:pt x="0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8"/>
                    </a:lnTo>
                    <a:lnTo>
                      <a:pt x="6" y="223"/>
                    </a:lnTo>
                    <a:lnTo>
                      <a:pt x="12" y="241"/>
                    </a:lnTo>
                    <a:lnTo>
                      <a:pt x="18" y="255"/>
                    </a:lnTo>
                    <a:lnTo>
                      <a:pt x="26" y="269"/>
                    </a:lnTo>
                    <a:lnTo>
                      <a:pt x="35" y="282"/>
                    </a:lnTo>
                    <a:lnTo>
                      <a:pt x="45" y="293"/>
                    </a:lnTo>
                    <a:lnTo>
                      <a:pt x="56" y="305"/>
                    </a:lnTo>
                    <a:lnTo>
                      <a:pt x="69" y="313"/>
                    </a:lnTo>
                    <a:lnTo>
                      <a:pt x="82" y="322"/>
                    </a:lnTo>
                    <a:lnTo>
                      <a:pt x="96" y="328"/>
                    </a:lnTo>
                    <a:lnTo>
                      <a:pt x="112" y="334"/>
                    </a:lnTo>
                    <a:lnTo>
                      <a:pt x="128" y="338"/>
                    </a:lnTo>
                    <a:lnTo>
                      <a:pt x="145" y="341"/>
                    </a:lnTo>
                    <a:lnTo>
                      <a:pt x="164" y="341"/>
                    </a:lnTo>
                    <a:lnTo>
                      <a:pt x="182" y="341"/>
                    </a:lnTo>
                    <a:lnTo>
                      <a:pt x="199" y="338"/>
                    </a:lnTo>
                    <a:lnTo>
                      <a:pt x="215" y="334"/>
                    </a:lnTo>
                    <a:lnTo>
                      <a:pt x="231" y="328"/>
                    </a:lnTo>
                    <a:lnTo>
                      <a:pt x="245" y="322"/>
                    </a:lnTo>
                    <a:lnTo>
                      <a:pt x="258" y="313"/>
                    </a:lnTo>
                    <a:lnTo>
                      <a:pt x="271" y="305"/>
                    </a:lnTo>
                    <a:lnTo>
                      <a:pt x="282" y="293"/>
                    </a:lnTo>
                    <a:lnTo>
                      <a:pt x="292" y="282"/>
                    </a:lnTo>
                    <a:lnTo>
                      <a:pt x="301" y="269"/>
                    </a:lnTo>
                    <a:lnTo>
                      <a:pt x="308" y="255"/>
                    </a:lnTo>
                    <a:lnTo>
                      <a:pt x="315" y="241"/>
                    </a:lnTo>
                    <a:lnTo>
                      <a:pt x="320" y="223"/>
                    </a:lnTo>
                    <a:lnTo>
                      <a:pt x="324" y="208"/>
                    </a:lnTo>
                    <a:lnTo>
                      <a:pt x="327" y="189"/>
                    </a:lnTo>
                    <a:lnTo>
                      <a:pt x="327" y="170"/>
                    </a:lnTo>
                    <a:lnTo>
                      <a:pt x="327" y="152"/>
                    </a:lnTo>
                    <a:lnTo>
                      <a:pt x="324" y="135"/>
                    </a:lnTo>
                    <a:lnTo>
                      <a:pt x="320" y="118"/>
                    </a:lnTo>
                    <a:lnTo>
                      <a:pt x="315" y="102"/>
                    </a:lnTo>
                    <a:lnTo>
                      <a:pt x="308" y="86"/>
                    </a:lnTo>
                    <a:lnTo>
                      <a:pt x="301" y="73"/>
                    </a:lnTo>
                    <a:lnTo>
                      <a:pt x="292" y="60"/>
                    </a:lnTo>
                    <a:lnTo>
                      <a:pt x="281" y="48"/>
                    </a:lnTo>
                    <a:lnTo>
                      <a:pt x="271" y="38"/>
                    </a:lnTo>
                    <a:lnTo>
                      <a:pt x="258" y="27"/>
                    </a:lnTo>
                    <a:lnTo>
                      <a:pt x="244" y="20"/>
                    </a:lnTo>
                    <a:lnTo>
                      <a:pt x="229" y="13"/>
                    </a:lnTo>
                    <a:lnTo>
                      <a:pt x="215" y="7"/>
                    </a:lnTo>
                    <a:lnTo>
                      <a:pt x="198" y="3"/>
                    </a:lnTo>
                    <a:lnTo>
                      <a:pt x="181" y="2"/>
                    </a:lnTo>
                    <a:lnTo>
                      <a:pt x="164" y="0"/>
                    </a:lnTo>
                    <a:close/>
                    <a:moveTo>
                      <a:pt x="164" y="278"/>
                    </a:moveTo>
                    <a:lnTo>
                      <a:pt x="154" y="278"/>
                    </a:lnTo>
                    <a:lnTo>
                      <a:pt x="145" y="276"/>
                    </a:lnTo>
                    <a:lnTo>
                      <a:pt x="138" y="273"/>
                    </a:lnTo>
                    <a:lnTo>
                      <a:pt x="129" y="271"/>
                    </a:lnTo>
                    <a:lnTo>
                      <a:pt x="122" y="266"/>
                    </a:lnTo>
                    <a:lnTo>
                      <a:pt x="115" y="261"/>
                    </a:lnTo>
                    <a:lnTo>
                      <a:pt x="108" y="255"/>
                    </a:lnTo>
                    <a:lnTo>
                      <a:pt x="102" y="248"/>
                    </a:lnTo>
                    <a:lnTo>
                      <a:pt x="96" y="241"/>
                    </a:lnTo>
                    <a:lnTo>
                      <a:pt x="92" y="233"/>
                    </a:lnTo>
                    <a:lnTo>
                      <a:pt x="88" y="223"/>
                    </a:lnTo>
                    <a:lnTo>
                      <a:pt x="85" y="215"/>
                    </a:lnTo>
                    <a:lnTo>
                      <a:pt x="82" y="205"/>
                    </a:lnTo>
                    <a:lnTo>
                      <a:pt x="79" y="193"/>
                    </a:lnTo>
                    <a:lnTo>
                      <a:pt x="78" y="182"/>
                    </a:lnTo>
                    <a:lnTo>
                      <a:pt x="78" y="170"/>
                    </a:lnTo>
                    <a:lnTo>
                      <a:pt x="78" y="158"/>
                    </a:lnTo>
                    <a:lnTo>
                      <a:pt x="79" y="146"/>
                    </a:lnTo>
                    <a:lnTo>
                      <a:pt x="82" y="136"/>
                    </a:lnTo>
                    <a:lnTo>
                      <a:pt x="85" y="126"/>
                    </a:lnTo>
                    <a:lnTo>
                      <a:pt x="88" y="116"/>
                    </a:lnTo>
                    <a:lnTo>
                      <a:pt x="92" y="108"/>
                    </a:lnTo>
                    <a:lnTo>
                      <a:pt x="96" y="99"/>
                    </a:lnTo>
                    <a:lnTo>
                      <a:pt x="102" y="92"/>
                    </a:lnTo>
                    <a:lnTo>
                      <a:pt x="108" y="85"/>
                    </a:lnTo>
                    <a:lnTo>
                      <a:pt x="115" y="79"/>
                    </a:lnTo>
                    <a:lnTo>
                      <a:pt x="122" y="75"/>
                    </a:lnTo>
                    <a:lnTo>
                      <a:pt x="129" y="70"/>
                    </a:lnTo>
                    <a:lnTo>
                      <a:pt x="138" y="66"/>
                    </a:lnTo>
                    <a:lnTo>
                      <a:pt x="145" y="65"/>
                    </a:lnTo>
                    <a:lnTo>
                      <a:pt x="154" y="63"/>
                    </a:lnTo>
                    <a:lnTo>
                      <a:pt x="164" y="62"/>
                    </a:lnTo>
                    <a:lnTo>
                      <a:pt x="172" y="63"/>
                    </a:lnTo>
                    <a:lnTo>
                      <a:pt x="181" y="65"/>
                    </a:lnTo>
                    <a:lnTo>
                      <a:pt x="189" y="66"/>
                    </a:lnTo>
                    <a:lnTo>
                      <a:pt x="198" y="70"/>
                    </a:lnTo>
                    <a:lnTo>
                      <a:pt x="205" y="75"/>
                    </a:lnTo>
                    <a:lnTo>
                      <a:pt x="212" y="79"/>
                    </a:lnTo>
                    <a:lnTo>
                      <a:pt x="219" y="85"/>
                    </a:lnTo>
                    <a:lnTo>
                      <a:pt x="225" y="92"/>
                    </a:lnTo>
                    <a:lnTo>
                      <a:pt x="231" y="99"/>
                    </a:lnTo>
                    <a:lnTo>
                      <a:pt x="235" y="108"/>
                    </a:lnTo>
                    <a:lnTo>
                      <a:pt x="239" y="116"/>
                    </a:lnTo>
                    <a:lnTo>
                      <a:pt x="242" y="126"/>
                    </a:lnTo>
                    <a:lnTo>
                      <a:pt x="245" y="136"/>
                    </a:lnTo>
                    <a:lnTo>
                      <a:pt x="248" y="146"/>
                    </a:lnTo>
                    <a:lnTo>
                      <a:pt x="249" y="158"/>
                    </a:lnTo>
                    <a:lnTo>
                      <a:pt x="249" y="170"/>
                    </a:lnTo>
                    <a:lnTo>
                      <a:pt x="249" y="182"/>
                    </a:lnTo>
                    <a:lnTo>
                      <a:pt x="248" y="193"/>
                    </a:lnTo>
                    <a:lnTo>
                      <a:pt x="245" y="205"/>
                    </a:lnTo>
                    <a:lnTo>
                      <a:pt x="242" y="215"/>
                    </a:lnTo>
                    <a:lnTo>
                      <a:pt x="239" y="223"/>
                    </a:lnTo>
                    <a:lnTo>
                      <a:pt x="235" y="233"/>
                    </a:lnTo>
                    <a:lnTo>
                      <a:pt x="231" y="241"/>
                    </a:lnTo>
                    <a:lnTo>
                      <a:pt x="225" y="248"/>
                    </a:lnTo>
                    <a:lnTo>
                      <a:pt x="219" y="255"/>
                    </a:lnTo>
                    <a:lnTo>
                      <a:pt x="212" y="261"/>
                    </a:lnTo>
                    <a:lnTo>
                      <a:pt x="205" y="266"/>
                    </a:lnTo>
                    <a:lnTo>
                      <a:pt x="198" y="271"/>
                    </a:lnTo>
                    <a:lnTo>
                      <a:pt x="189" y="273"/>
                    </a:lnTo>
                    <a:lnTo>
                      <a:pt x="181" y="276"/>
                    </a:lnTo>
                    <a:lnTo>
                      <a:pt x="172" y="278"/>
                    </a:lnTo>
                    <a:lnTo>
                      <a:pt x="164" y="2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7" name="Freeform 59"/>
              <p:cNvSpPr>
                <a:spLocks noEditPoints="1"/>
              </p:cNvSpPr>
              <p:nvPr/>
            </p:nvSpPr>
            <p:spPr bwMode="auto">
              <a:xfrm>
                <a:off x="959" y="4105"/>
                <a:ext cx="109" cy="114"/>
              </a:xfrm>
              <a:custGeom>
                <a:avLst/>
                <a:gdLst/>
                <a:ahLst/>
                <a:cxnLst>
                  <a:cxn ang="0">
                    <a:pos x="129" y="3"/>
                  </a:cxn>
                  <a:cxn ang="0">
                    <a:pos x="82" y="19"/>
                  </a:cxn>
                  <a:cxn ang="0">
                    <a:pos x="45" y="46"/>
                  </a:cxn>
                  <a:cxn ang="0">
                    <a:pos x="19" y="85"/>
                  </a:cxn>
                  <a:cxn ang="0">
                    <a:pos x="3" y="133"/>
                  </a:cxn>
                  <a:cxn ang="0">
                    <a:pos x="2" y="188"/>
                  </a:cxn>
                  <a:cxn ang="0">
                    <a:pos x="12" y="239"/>
                  </a:cxn>
                  <a:cxn ang="0">
                    <a:pos x="35" y="281"/>
                  </a:cxn>
                  <a:cxn ang="0">
                    <a:pos x="69" y="313"/>
                  </a:cxn>
                  <a:cxn ang="0">
                    <a:pos x="112" y="334"/>
                  </a:cxn>
                  <a:cxn ang="0">
                    <a:pos x="165" y="341"/>
                  </a:cxn>
                  <a:cxn ang="0">
                    <a:pos x="217" y="334"/>
                  </a:cxn>
                  <a:cxn ang="0">
                    <a:pos x="259" y="313"/>
                  </a:cxn>
                  <a:cxn ang="0">
                    <a:pos x="294" y="281"/>
                  </a:cxn>
                  <a:cxn ang="0">
                    <a:pos x="317" y="239"/>
                  </a:cxn>
                  <a:cxn ang="0">
                    <a:pos x="327" y="188"/>
                  </a:cxn>
                  <a:cxn ang="0">
                    <a:pos x="325" y="133"/>
                  </a:cxn>
                  <a:cxn ang="0">
                    <a:pos x="310" y="85"/>
                  </a:cxn>
                  <a:cxn ang="0">
                    <a:pos x="284" y="46"/>
                  </a:cxn>
                  <a:cxn ang="0">
                    <a:pos x="247" y="19"/>
                  </a:cxn>
                  <a:cxn ang="0">
                    <a:pos x="201" y="3"/>
                  </a:cxn>
                  <a:cxn ang="0">
                    <a:pos x="164" y="276"/>
                  </a:cxn>
                  <a:cxn ang="0">
                    <a:pos x="138" y="272"/>
                  </a:cxn>
                  <a:cxn ang="0">
                    <a:pos x="116" y="261"/>
                  </a:cxn>
                  <a:cxn ang="0">
                    <a:pos x="98" y="241"/>
                  </a:cxn>
                  <a:cxn ang="0">
                    <a:pos x="85" y="213"/>
                  </a:cxn>
                  <a:cxn ang="0">
                    <a:pos x="79" y="181"/>
                  </a:cxn>
                  <a:cxn ang="0">
                    <a:pos x="81" y="146"/>
                  </a:cxn>
                  <a:cxn ang="0">
                    <a:pos x="89" y="115"/>
                  </a:cxn>
                  <a:cxn ang="0">
                    <a:pos x="103" y="90"/>
                  </a:cxn>
                  <a:cxn ang="0">
                    <a:pos x="122" y="73"/>
                  </a:cxn>
                  <a:cxn ang="0">
                    <a:pos x="146" y="63"/>
                  </a:cxn>
                  <a:cxn ang="0">
                    <a:pos x="174" y="62"/>
                  </a:cxn>
                  <a:cxn ang="0">
                    <a:pos x="199" y="69"/>
                  </a:cxn>
                  <a:cxn ang="0">
                    <a:pos x="219" y="85"/>
                  </a:cxn>
                  <a:cxn ang="0">
                    <a:pos x="237" y="106"/>
                  </a:cxn>
                  <a:cxn ang="0">
                    <a:pos x="247" y="135"/>
                  </a:cxn>
                  <a:cxn ang="0">
                    <a:pos x="251" y="169"/>
                  </a:cxn>
                  <a:cxn ang="0">
                    <a:pos x="247" y="203"/>
                  </a:cxn>
                  <a:cxn ang="0">
                    <a:pos x="237" y="232"/>
                  </a:cxn>
                  <a:cxn ang="0">
                    <a:pos x="219" y="253"/>
                  </a:cxn>
                  <a:cxn ang="0">
                    <a:pos x="198" y="269"/>
                  </a:cxn>
                  <a:cxn ang="0">
                    <a:pos x="174" y="276"/>
                  </a:cxn>
                </a:cxnLst>
                <a:rect l="0" t="0" r="r" b="b"/>
                <a:pathLst>
                  <a:path w="328" h="341">
                    <a:moveTo>
                      <a:pt x="165" y="0"/>
                    </a:moveTo>
                    <a:lnTo>
                      <a:pt x="146" y="0"/>
                    </a:lnTo>
                    <a:lnTo>
                      <a:pt x="129" y="3"/>
                    </a:lnTo>
                    <a:lnTo>
                      <a:pt x="112" y="6"/>
                    </a:lnTo>
                    <a:lnTo>
                      <a:pt x="98" y="12"/>
                    </a:lnTo>
                    <a:lnTo>
                      <a:pt x="82" y="19"/>
                    </a:lnTo>
                    <a:lnTo>
                      <a:pt x="69" y="27"/>
                    </a:lnTo>
                    <a:lnTo>
                      <a:pt x="56" y="36"/>
                    </a:lnTo>
                    <a:lnTo>
                      <a:pt x="45" y="46"/>
                    </a:lnTo>
                    <a:lnTo>
                      <a:pt x="35" y="59"/>
                    </a:lnTo>
                    <a:lnTo>
                      <a:pt x="26" y="72"/>
                    </a:lnTo>
                    <a:lnTo>
                      <a:pt x="19" y="85"/>
                    </a:lnTo>
                    <a:lnTo>
                      <a:pt x="12" y="100"/>
                    </a:lnTo>
                    <a:lnTo>
                      <a:pt x="8" y="116"/>
                    </a:lnTo>
                    <a:lnTo>
                      <a:pt x="3" y="133"/>
                    </a:lnTo>
                    <a:lnTo>
                      <a:pt x="2" y="150"/>
                    </a:lnTo>
                    <a:lnTo>
                      <a:pt x="0" y="169"/>
                    </a:lnTo>
                    <a:lnTo>
                      <a:pt x="2" y="188"/>
                    </a:lnTo>
                    <a:lnTo>
                      <a:pt x="3" y="206"/>
                    </a:lnTo>
                    <a:lnTo>
                      <a:pt x="8" y="223"/>
                    </a:lnTo>
                    <a:lnTo>
                      <a:pt x="12" y="239"/>
                    </a:lnTo>
                    <a:lnTo>
                      <a:pt x="19" y="255"/>
                    </a:lnTo>
                    <a:lnTo>
                      <a:pt x="26" y="268"/>
                    </a:lnTo>
                    <a:lnTo>
                      <a:pt x="35" y="281"/>
                    </a:lnTo>
                    <a:lnTo>
                      <a:pt x="45" y="293"/>
                    </a:lnTo>
                    <a:lnTo>
                      <a:pt x="56" y="303"/>
                    </a:lnTo>
                    <a:lnTo>
                      <a:pt x="69" y="313"/>
                    </a:lnTo>
                    <a:lnTo>
                      <a:pt x="82" y="321"/>
                    </a:lnTo>
                    <a:lnTo>
                      <a:pt x="98" y="328"/>
                    </a:lnTo>
                    <a:lnTo>
                      <a:pt x="112" y="334"/>
                    </a:lnTo>
                    <a:lnTo>
                      <a:pt x="129" y="336"/>
                    </a:lnTo>
                    <a:lnTo>
                      <a:pt x="146" y="339"/>
                    </a:lnTo>
                    <a:lnTo>
                      <a:pt x="165" y="341"/>
                    </a:lnTo>
                    <a:lnTo>
                      <a:pt x="184" y="339"/>
                    </a:lnTo>
                    <a:lnTo>
                      <a:pt x="201" y="336"/>
                    </a:lnTo>
                    <a:lnTo>
                      <a:pt x="217" y="334"/>
                    </a:lnTo>
                    <a:lnTo>
                      <a:pt x="232" y="328"/>
                    </a:lnTo>
                    <a:lnTo>
                      <a:pt x="247" y="321"/>
                    </a:lnTo>
                    <a:lnTo>
                      <a:pt x="259" y="313"/>
                    </a:lnTo>
                    <a:lnTo>
                      <a:pt x="272" y="303"/>
                    </a:lnTo>
                    <a:lnTo>
                      <a:pt x="284" y="293"/>
                    </a:lnTo>
                    <a:lnTo>
                      <a:pt x="294" y="281"/>
                    </a:lnTo>
                    <a:lnTo>
                      <a:pt x="302" y="268"/>
                    </a:lnTo>
                    <a:lnTo>
                      <a:pt x="310" y="255"/>
                    </a:lnTo>
                    <a:lnTo>
                      <a:pt x="317" y="239"/>
                    </a:lnTo>
                    <a:lnTo>
                      <a:pt x="321" y="223"/>
                    </a:lnTo>
                    <a:lnTo>
                      <a:pt x="325" y="206"/>
                    </a:lnTo>
                    <a:lnTo>
                      <a:pt x="327" y="188"/>
                    </a:lnTo>
                    <a:lnTo>
                      <a:pt x="328" y="169"/>
                    </a:lnTo>
                    <a:lnTo>
                      <a:pt x="327" y="150"/>
                    </a:lnTo>
                    <a:lnTo>
                      <a:pt x="325" y="133"/>
                    </a:lnTo>
                    <a:lnTo>
                      <a:pt x="321" y="116"/>
                    </a:lnTo>
                    <a:lnTo>
                      <a:pt x="317" y="100"/>
                    </a:lnTo>
                    <a:lnTo>
                      <a:pt x="310" y="85"/>
                    </a:lnTo>
                    <a:lnTo>
                      <a:pt x="302" y="72"/>
                    </a:lnTo>
                    <a:lnTo>
                      <a:pt x="294" y="59"/>
                    </a:lnTo>
                    <a:lnTo>
                      <a:pt x="284" y="46"/>
                    </a:lnTo>
                    <a:lnTo>
                      <a:pt x="272" y="36"/>
                    </a:lnTo>
                    <a:lnTo>
                      <a:pt x="259" y="27"/>
                    </a:lnTo>
                    <a:lnTo>
                      <a:pt x="247" y="19"/>
                    </a:lnTo>
                    <a:lnTo>
                      <a:pt x="232" y="12"/>
                    </a:lnTo>
                    <a:lnTo>
                      <a:pt x="217" y="6"/>
                    </a:lnTo>
                    <a:lnTo>
                      <a:pt x="201" y="3"/>
                    </a:lnTo>
                    <a:lnTo>
                      <a:pt x="184" y="0"/>
                    </a:lnTo>
                    <a:lnTo>
                      <a:pt x="165" y="0"/>
                    </a:lnTo>
                    <a:close/>
                    <a:moveTo>
                      <a:pt x="164" y="276"/>
                    </a:moveTo>
                    <a:lnTo>
                      <a:pt x="155" y="276"/>
                    </a:lnTo>
                    <a:lnTo>
                      <a:pt x="146" y="275"/>
                    </a:lnTo>
                    <a:lnTo>
                      <a:pt x="138" y="272"/>
                    </a:lnTo>
                    <a:lnTo>
                      <a:pt x="131" y="269"/>
                    </a:lnTo>
                    <a:lnTo>
                      <a:pt x="122" y="265"/>
                    </a:lnTo>
                    <a:lnTo>
                      <a:pt x="116" y="261"/>
                    </a:lnTo>
                    <a:lnTo>
                      <a:pt x="109" y="253"/>
                    </a:lnTo>
                    <a:lnTo>
                      <a:pt x="103" y="248"/>
                    </a:lnTo>
                    <a:lnTo>
                      <a:pt x="98" y="241"/>
                    </a:lnTo>
                    <a:lnTo>
                      <a:pt x="93" y="232"/>
                    </a:lnTo>
                    <a:lnTo>
                      <a:pt x="89" y="223"/>
                    </a:lnTo>
                    <a:lnTo>
                      <a:pt x="85" y="213"/>
                    </a:lnTo>
                    <a:lnTo>
                      <a:pt x="82" y="203"/>
                    </a:lnTo>
                    <a:lnTo>
                      <a:pt x="81" y="192"/>
                    </a:lnTo>
                    <a:lnTo>
                      <a:pt x="79" y="181"/>
                    </a:lnTo>
                    <a:lnTo>
                      <a:pt x="79" y="169"/>
                    </a:lnTo>
                    <a:lnTo>
                      <a:pt x="79" y="158"/>
                    </a:lnTo>
                    <a:lnTo>
                      <a:pt x="81" y="146"/>
                    </a:lnTo>
                    <a:lnTo>
                      <a:pt x="82" y="135"/>
                    </a:lnTo>
                    <a:lnTo>
                      <a:pt x="85" y="125"/>
                    </a:lnTo>
                    <a:lnTo>
                      <a:pt x="89" y="115"/>
                    </a:lnTo>
                    <a:lnTo>
                      <a:pt x="93" y="106"/>
                    </a:lnTo>
                    <a:lnTo>
                      <a:pt x="98" y="99"/>
                    </a:lnTo>
                    <a:lnTo>
                      <a:pt x="103" y="90"/>
                    </a:lnTo>
                    <a:lnTo>
                      <a:pt x="109" y="85"/>
                    </a:lnTo>
                    <a:lnTo>
                      <a:pt x="116" y="79"/>
                    </a:lnTo>
                    <a:lnTo>
                      <a:pt x="122" y="73"/>
                    </a:lnTo>
                    <a:lnTo>
                      <a:pt x="131" y="69"/>
                    </a:lnTo>
                    <a:lnTo>
                      <a:pt x="138" y="66"/>
                    </a:lnTo>
                    <a:lnTo>
                      <a:pt x="146" y="63"/>
                    </a:lnTo>
                    <a:lnTo>
                      <a:pt x="155" y="62"/>
                    </a:lnTo>
                    <a:lnTo>
                      <a:pt x="164" y="62"/>
                    </a:lnTo>
                    <a:lnTo>
                      <a:pt x="174" y="62"/>
                    </a:lnTo>
                    <a:lnTo>
                      <a:pt x="182" y="63"/>
                    </a:lnTo>
                    <a:lnTo>
                      <a:pt x="191" y="66"/>
                    </a:lnTo>
                    <a:lnTo>
                      <a:pt x="199" y="69"/>
                    </a:lnTo>
                    <a:lnTo>
                      <a:pt x="206" y="73"/>
                    </a:lnTo>
                    <a:lnTo>
                      <a:pt x="214" y="79"/>
                    </a:lnTo>
                    <a:lnTo>
                      <a:pt x="219" y="85"/>
                    </a:lnTo>
                    <a:lnTo>
                      <a:pt x="227" y="90"/>
                    </a:lnTo>
                    <a:lnTo>
                      <a:pt x="231" y="99"/>
                    </a:lnTo>
                    <a:lnTo>
                      <a:pt x="237" y="106"/>
                    </a:lnTo>
                    <a:lnTo>
                      <a:pt x="241" y="115"/>
                    </a:lnTo>
                    <a:lnTo>
                      <a:pt x="244" y="125"/>
                    </a:lnTo>
                    <a:lnTo>
                      <a:pt x="247" y="135"/>
                    </a:lnTo>
                    <a:lnTo>
                      <a:pt x="248" y="146"/>
                    </a:lnTo>
                    <a:lnTo>
                      <a:pt x="249" y="158"/>
                    </a:lnTo>
                    <a:lnTo>
                      <a:pt x="251" y="169"/>
                    </a:lnTo>
                    <a:lnTo>
                      <a:pt x="249" y="181"/>
                    </a:lnTo>
                    <a:lnTo>
                      <a:pt x="248" y="192"/>
                    </a:lnTo>
                    <a:lnTo>
                      <a:pt x="247" y="203"/>
                    </a:lnTo>
                    <a:lnTo>
                      <a:pt x="244" y="213"/>
                    </a:lnTo>
                    <a:lnTo>
                      <a:pt x="241" y="223"/>
                    </a:lnTo>
                    <a:lnTo>
                      <a:pt x="237" y="232"/>
                    </a:lnTo>
                    <a:lnTo>
                      <a:pt x="231" y="241"/>
                    </a:lnTo>
                    <a:lnTo>
                      <a:pt x="225" y="248"/>
                    </a:lnTo>
                    <a:lnTo>
                      <a:pt x="219" y="253"/>
                    </a:lnTo>
                    <a:lnTo>
                      <a:pt x="214" y="261"/>
                    </a:lnTo>
                    <a:lnTo>
                      <a:pt x="206" y="265"/>
                    </a:lnTo>
                    <a:lnTo>
                      <a:pt x="198" y="269"/>
                    </a:lnTo>
                    <a:lnTo>
                      <a:pt x="191" y="272"/>
                    </a:lnTo>
                    <a:lnTo>
                      <a:pt x="182" y="275"/>
                    </a:lnTo>
                    <a:lnTo>
                      <a:pt x="174" y="276"/>
                    </a:lnTo>
                    <a:lnTo>
                      <a:pt x="164" y="2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8" name="Rectangle 60"/>
              <p:cNvSpPr>
                <a:spLocks noChangeArrowheads="1"/>
              </p:cNvSpPr>
              <p:nvPr/>
            </p:nvSpPr>
            <p:spPr bwMode="auto">
              <a:xfrm>
                <a:off x="1265" y="4134"/>
                <a:ext cx="51" cy="2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29" name="Freeform 61"/>
              <p:cNvSpPr>
                <a:spLocks noEditPoints="1"/>
              </p:cNvSpPr>
              <p:nvPr/>
            </p:nvSpPr>
            <p:spPr bwMode="auto">
              <a:xfrm>
                <a:off x="847" y="4065"/>
                <a:ext cx="105" cy="151"/>
              </a:xfrm>
              <a:custGeom>
                <a:avLst/>
                <a:gdLst/>
                <a:ahLst/>
                <a:cxnLst>
                  <a:cxn ang="0">
                    <a:pos x="294" y="357"/>
                  </a:cxn>
                  <a:cxn ang="0">
                    <a:pos x="305" y="410"/>
                  </a:cxn>
                  <a:cxn ang="0">
                    <a:pos x="314" y="453"/>
                  </a:cxn>
                  <a:cxn ang="0">
                    <a:pos x="227" y="432"/>
                  </a:cxn>
                  <a:cxn ang="0">
                    <a:pos x="218" y="392"/>
                  </a:cxn>
                  <a:cxn ang="0">
                    <a:pos x="205" y="344"/>
                  </a:cxn>
                  <a:cxn ang="0">
                    <a:pos x="184" y="297"/>
                  </a:cxn>
                  <a:cxn ang="0">
                    <a:pos x="164" y="277"/>
                  </a:cxn>
                  <a:cxn ang="0">
                    <a:pos x="135" y="269"/>
                  </a:cxn>
                  <a:cxn ang="0">
                    <a:pos x="79" y="453"/>
                  </a:cxn>
                  <a:cxn ang="0">
                    <a:pos x="8" y="1"/>
                  </a:cxn>
                  <a:cxn ang="0">
                    <a:pos x="28" y="1"/>
                  </a:cxn>
                  <a:cxn ang="0">
                    <a:pos x="51" y="0"/>
                  </a:cxn>
                  <a:cxn ang="0">
                    <a:pos x="73" y="0"/>
                  </a:cxn>
                  <a:cxn ang="0">
                    <a:pos x="98" y="0"/>
                  </a:cxn>
                  <a:cxn ang="0">
                    <a:pos x="122" y="0"/>
                  </a:cxn>
                  <a:cxn ang="0">
                    <a:pos x="185" y="6"/>
                  </a:cxn>
                  <a:cxn ang="0">
                    <a:pos x="232" y="23"/>
                  </a:cxn>
                  <a:cxn ang="0">
                    <a:pos x="267" y="47"/>
                  </a:cxn>
                  <a:cxn ang="0">
                    <a:pos x="285" y="77"/>
                  </a:cxn>
                  <a:cxn ang="0">
                    <a:pos x="294" y="114"/>
                  </a:cxn>
                  <a:cxn ang="0">
                    <a:pos x="294" y="150"/>
                  </a:cxn>
                  <a:cxn ang="0">
                    <a:pos x="285" y="177"/>
                  </a:cxn>
                  <a:cxn ang="0">
                    <a:pos x="272" y="200"/>
                  </a:cxn>
                  <a:cxn ang="0">
                    <a:pos x="237" y="230"/>
                  </a:cxn>
                  <a:cxn ang="0">
                    <a:pos x="241" y="249"/>
                  </a:cxn>
                  <a:cxn ang="0">
                    <a:pos x="264" y="276"/>
                  </a:cxn>
                  <a:cxn ang="0">
                    <a:pos x="282" y="319"/>
                  </a:cxn>
                  <a:cxn ang="0">
                    <a:pos x="122" y="66"/>
                  </a:cxn>
                  <a:cxn ang="0">
                    <a:pos x="112" y="66"/>
                  </a:cxn>
                  <a:cxn ang="0">
                    <a:pos x="104" y="66"/>
                  </a:cxn>
                  <a:cxn ang="0">
                    <a:pos x="93" y="66"/>
                  </a:cxn>
                  <a:cxn ang="0">
                    <a:pos x="85" y="66"/>
                  </a:cxn>
                  <a:cxn ang="0">
                    <a:pos x="79" y="207"/>
                  </a:cxn>
                  <a:cxn ang="0">
                    <a:pos x="162" y="203"/>
                  </a:cxn>
                  <a:cxn ang="0">
                    <a:pos x="185" y="193"/>
                  </a:cxn>
                  <a:cxn ang="0">
                    <a:pos x="202" y="177"/>
                  </a:cxn>
                  <a:cxn ang="0">
                    <a:pos x="214" y="159"/>
                  </a:cxn>
                  <a:cxn ang="0">
                    <a:pos x="217" y="136"/>
                  </a:cxn>
                  <a:cxn ang="0">
                    <a:pos x="214" y="111"/>
                  </a:cxn>
                  <a:cxn ang="0">
                    <a:pos x="205" y="93"/>
                  </a:cxn>
                  <a:cxn ang="0">
                    <a:pos x="189" y="78"/>
                  </a:cxn>
                  <a:cxn ang="0">
                    <a:pos x="168" y="70"/>
                  </a:cxn>
                </a:cxnLst>
                <a:rect l="0" t="0" r="r" b="b"/>
                <a:pathLst>
                  <a:path w="314" h="453">
                    <a:moveTo>
                      <a:pt x="282" y="319"/>
                    </a:moveTo>
                    <a:lnTo>
                      <a:pt x="288" y="337"/>
                    </a:lnTo>
                    <a:lnTo>
                      <a:pt x="294" y="357"/>
                    </a:lnTo>
                    <a:lnTo>
                      <a:pt x="298" y="376"/>
                    </a:lnTo>
                    <a:lnTo>
                      <a:pt x="302" y="393"/>
                    </a:lnTo>
                    <a:lnTo>
                      <a:pt x="305" y="410"/>
                    </a:lnTo>
                    <a:lnTo>
                      <a:pt x="308" y="426"/>
                    </a:lnTo>
                    <a:lnTo>
                      <a:pt x="311" y="440"/>
                    </a:lnTo>
                    <a:lnTo>
                      <a:pt x="314" y="453"/>
                    </a:lnTo>
                    <a:lnTo>
                      <a:pt x="229" y="453"/>
                    </a:lnTo>
                    <a:lnTo>
                      <a:pt x="228" y="442"/>
                    </a:lnTo>
                    <a:lnTo>
                      <a:pt x="227" y="432"/>
                    </a:lnTo>
                    <a:lnTo>
                      <a:pt x="224" y="419"/>
                    </a:lnTo>
                    <a:lnTo>
                      <a:pt x="221" y="406"/>
                    </a:lnTo>
                    <a:lnTo>
                      <a:pt x="218" y="392"/>
                    </a:lnTo>
                    <a:lnTo>
                      <a:pt x="215" y="377"/>
                    </a:lnTo>
                    <a:lnTo>
                      <a:pt x="211" y="362"/>
                    </a:lnTo>
                    <a:lnTo>
                      <a:pt x="205" y="344"/>
                    </a:lnTo>
                    <a:lnTo>
                      <a:pt x="199" y="326"/>
                    </a:lnTo>
                    <a:lnTo>
                      <a:pt x="192" y="310"/>
                    </a:lnTo>
                    <a:lnTo>
                      <a:pt x="184" y="297"/>
                    </a:lnTo>
                    <a:lnTo>
                      <a:pt x="174" y="286"/>
                    </a:lnTo>
                    <a:lnTo>
                      <a:pt x="169" y="281"/>
                    </a:lnTo>
                    <a:lnTo>
                      <a:pt x="164" y="277"/>
                    </a:lnTo>
                    <a:lnTo>
                      <a:pt x="156" y="274"/>
                    </a:lnTo>
                    <a:lnTo>
                      <a:pt x="151" y="271"/>
                    </a:lnTo>
                    <a:lnTo>
                      <a:pt x="135" y="269"/>
                    </a:lnTo>
                    <a:lnTo>
                      <a:pt x="118" y="267"/>
                    </a:lnTo>
                    <a:lnTo>
                      <a:pt x="79" y="267"/>
                    </a:lnTo>
                    <a:lnTo>
                      <a:pt x="79" y="453"/>
                    </a:lnTo>
                    <a:lnTo>
                      <a:pt x="0" y="453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20" y="1"/>
                    </a:lnTo>
                    <a:lnTo>
                      <a:pt x="28" y="1"/>
                    </a:lnTo>
                    <a:lnTo>
                      <a:pt x="35" y="1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45" y="1"/>
                    </a:lnTo>
                    <a:lnTo>
                      <a:pt x="166" y="3"/>
                    </a:lnTo>
                    <a:lnTo>
                      <a:pt x="185" y="6"/>
                    </a:lnTo>
                    <a:lnTo>
                      <a:pt x="202" y="10"/>
                    </a:lnTo>
                    <a:lnTo>
                      <a:pt x="218" y="16"/>
                    </a:lnTo>
                    <a:lnTo>
                      <a:pt x="232" y="23"/>
                    </a:lnTo>
                    <a:lnTo>
                      <a:pt x="245" y="30"/>
                    </a:lnTo>
                    <a:lnTo>
                      <a:pt x="257" y="38"/>
                    </a:lnTo>
                    <a:lnTo>
                      <a:pt x="267" y="47"/>
                    </a:lnTo>
                    <a:lnTo>
                      <a:pt x="274" y="57"/>
                    </a:lnTo>
                    <a:lnTo>
                      <a:pt x="280" y="67"/>
                    </a:lnTo>
                    <a:lnTo>
                      <a:pt x="285" y="77"/>
                    </a:lnTo>
                    <a:lnTo>
                      <a:pt x="290" y="90"/>
                    </a:lnTo>
                    <a:lnTo>
                      <a:pt x="292" y="101"/>
                    </a:lnTo>
                    <a:lnTo>
                      <a:pt x="294" y="114"/>
                    </a:lnTo>
                    <a:lnTo>
                      <a:pt x="295" y="128"/>
                    </a:lnTo>
                    <a:lnTo>
                      <a:pt x="295" y="138"/>
                    </a:lnTo>
                    <a:lnTo>
                      <a:pt x="294" y="150"/>
                    </a:lnTo>
                    <a:lnTo>
                      <a:pt x="291" y="159"/>
                    </a:lnTo>
                    <a:lnTo>
                      <a:pt x="290" y="169"/>
                    </a:lnTo>
                    <a:lnTo>
                      <a:pt x="285" y="177"/>
                    </a:lnTo>
                    <a:lnTo>
                      <a:pt x="282" y="184"/>
                    </a:lnTo>
                    <a:lnTo>
                      <a:pt x="278" y="193"/>
                    </a:lnTo>
                    <a:lnTo>
                      <a:pt x="272" y="200"/>
                    </a:lnTo>
                    <a:lnTo>
                      <a:pt x="262" y="211"/>
                    </a:lnTo>
                    <a:lnTo>
                      <a:pt x="249" y="221"/>
                    </a:lnTo>
                    <a:lnTo>
                      <a:pt x="237" y="230"/>
                    </a:lnTo>
                    <a:lnTo>
                      <a:pt x="222" y="237"/>
                    </a:lnTo>
                    <a:lnTo>
                      <a:pt x="232" y="243"/>
                    </a:lnTo>
                    <a:lnTo>
                      <a:pt x="241" y="249"/>
                    </a:lnTo>
                    <a:lnTo>
                      <a:pt x="249" y="257"/>
                    </a:lnTo>
                    <a:lnTo>
                      <a:pt x="257" y="266"/>
                    </a:lnTo>
                    <a:lnTo>
                      <a:pt x="264" y="276"/>
                    </a:lnTo>
                    <a:lnTo>
                      <a:pt x="271" y="289"/>
                    </a:lnTo>
                    <a:lnTo>
                      <a:pt x="277" y="303"/>
                    </a:lnTo>
                    <a:lnTo>
                      <a:pt x="282" y="319"/>
                    </a:lnTo>
                    <a:close/>
                    <a:moveTo>
                      <a:pt x="131" y="66"/>
                    </a:moveTo>
                    <a:lnTo>
                      <a:pt x="126" y="66"/>
                    </a:lnTo>
                    <a:lnTo>
                      <a:pt x="122" y="66"/>
                    </a:lnTo>
                    <a:lnTo>
                      <a:pt x="119" y="66"/>
                    </a:lnTo>
                    <a:lnTo>
                      <a:pt x="115" y="66"/>
                    </a:lnTo>
                    <a:lnTo>
                      <a:pt x="112" y="66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4" y="66"/>
                    </a:lnTo>
                    <a:lnTo>
                      <a:pt x="99" y="66"/>
                    </a:lnTo>
                    <a:lnTo>
                      <a:pt x="96" y="66"/>
                    </a:lnTo>
                    <a:lnTo>
                      <a:pt x="93" y="66"/>
                    </a:lnTo>
                    <a:lnTo>
                      <a:pt x="89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2" y="66"/>
                    </a:lnTo>
                    <a:lnTo>
                      <a:pt x="79" y="66"/>
                    </a:lnTo>
                    <a:lnTo>
                      <a:pt x="79" y="207"/>
                    </a:lnTo>
                    <a:lnTo>
                      <a:pt x="126" y="207"/>
                    </a:lnTo>
                    <a:lnTo>
                      <a:pt x="145" y="206"/>
                    </a:lnTo>
                    <a:lnTo>
                      <a:pt x="162" y="203"/>
                    </a:lnTo>
                    <a:lnTo>
                      <a:pt x="171" y="200"/>
                    </a:lnTo>
                    <a:lnTo>
                      <a:pt x="178" y="196"/>
                    </a:lnTo>
                    <a:lnTo>
                      <a:pt x="185" y="193"/>
                    </a:lnTo>
                    <a:lnTo>
                      <a:pt x="192" y="189"/>
                    </a:lnTo>
                    <a:lnTo>
                      <a:pt x="198" y="183"/>
                    </a:lnTo>
                    <a:lnTo>
                      <a:pt x="202" y="177"/>
                    </a:lnTo>
                    <a:lnTo>
                      <a:pt x="207" y="171"/>
                    </a:lnTo>
                    <a:lnTo>
                      <a:pt x="211" y="166"/>
                    </a:lnTo>
                    <a:lnTo>
                      <a:pt x="214" y="159"/>
                    </a:lnTo>
                    <a:lnTo>
                      <a:pt x="215" y="151"/>
                    </a:lnTo>
                    <a:lnTo>
                      <a:pt x="217" y="143"/>
                    </a:lnTo>
                    <a:lnTo>
                      <a:pt x="217" y="136"/>
                    </a:lnTo>
                    <a:lnTo>
                      <a:pt x="217" y="127"/>
                    </a:lnTo>
                    <a:lnTo>
                      <a:pt x="215" y="118"/>
                    </a:lnTo>
                    <a:lnTo>
                      <a:pt x="214" y="111"/>
                    </a:lnTo>
                    <a:lnTo>
                      <a:pt x="211" y="106"/>
                    </a:lnTo>
                    <a:lnTo>
                      <a:pt x="208" y="98"/>
                    </a:lnTo>
                    <a:lnTo>
                      <a:pt x="205" y="93"/>
                    </a:lnTo>
                    <a:lnTo>
                      <a:pt x="199" y="88"/>
                    </a:lnTo>
                    <a:lnTo>
                      <a:pt x="195" y="83"/>
                    </a:lnTo>
                    <a:lnTo>
                      <a:pt x="189" y="78"/>
                    </a:lnTo>
                    <a:lnTo>
                      <a:pt x="182" y="76"/>
                    </a:lnTo>
                    <a:lnTo>
                      <a:pt x="175" y="73"/>
                    </a:lnTo>
                    <a:lnTo>
                      <a:pt x="168" y="70"/>
                    </a:lnTo>
                    <a:lnTo>
                      <a:pt x="151" y="66"/>
                    </a:lnTo>
                    <a:lnTo>
                      <a:pt x="131" y="6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0" name="Freeform 62"/>
              <p:cNvSpPr>
                <a:spLocks noEditPoints="1"/>
              </p:cNvSpPr>
              <p:nvPr/>
            </p:nvSpPr>
            <p:spPr bwMode="auto">
              <a:xfrm>
                <a:off x="1335" y="4065"/>
                <a:ext cx="105" cy="151"/>
              </a:xfrm>
              <a:custGeom>
                <a:avLst/>
                <a:gdLst/>
                <a:ahLst/>
                <a:cxnLst>
                  <a:cxn ang="0">
                    <a:pos x="294" y="357"/>
                  </a:cxn>
                  <a:cxn ang="0">
                    <a:pos x="305" y="410"/>
                  </a:cxn>
                  <a:cxn ang="0">
                    <a:pos x="314" y="453"/>
                  </a:cxn>
                  <a:cxn ang="0">
                    <a:pos x="226" y="432"/>
                  </a:cxn>
                  <a:cxn ang="0">
                    <a:pos x="218" y="392"/>
                  </a:cxn>
                  <a:cxn ang="0">
                    <a:pos x="205" y="344"/>
                  </a:cxn>
                  <a:cxn ang="0">
                    <a:pos x="184" y="297"/>
                  </a:cxn>
                  <a:cxn ang="0">
                    <a:pos x="163" y="277"/>
                  </a:cxn>
                  <a:cxn ang="0">
                    <a:pos x="135" y="269"/>
                  </a:cxn>
                  <a:cxn ang="0">
                    <a:pos x="79" y="453"/>
                  </a:cxn>
                  <a:cxn ang="0">
                    <a:pos x="7" y="1"/>
                  </a:cxn>
                  <a:cxn ang="0">
                    <a:pos x="27" y="1"/>
                  </a:cxn>
                  <a:cxn ang="0">
                    <a:pos x="50" y="0"/>
                  </a:cxn>
                  <a:cxn ang="0">
                    <a:pos x="73" y="0"/>
                  </a:cxn>
                  <a:cxn ang="0">
                    <a:pos x="98" y="0"/>
                  </a:cxn>
                  <a:cxn ang="0">
                    <a:pos x="122" y="0"/>
                  </a:cxn>
                  <a:cxn ang="0">
                    <a:pos x="185" y="6"/>
                  </a:cxn>
                  <a:cxn ang="0">
                    <a:pos x="232" y="23"/>
                  </a:cxn>
                  <a:cxn ang="0">
                    <a:pos x="265" y="47"/>
                  </a:cxn>
                  <a:cxn ang="0">
                    <a:pos x="285" y="77"/>
                  </a:cxn>
                  <a:cxn ang="0">
                    <a:pos x="294" y="114"/>
                  </a:cxn>
                  <a:cxn ang="0">
                    <a:pos x="294" y="150"/>
                  </a:cxn>
                  <a:cxn ang="0">
                    <a:pos x="285" y="177"/>
                  </a:cxn>
                  <a:cxn ang="0">
                    <a:pos x="272" y="200"/>
                  </a:cxn>
                  <a:cxn ang="0">
                    <a:pos x="235" y="230"/>
                  </a:cxn>
                  <a:cxn ang="0">
                    <a:pos x="241" y="249"/>
                  </a:cxn>
                  <a:cxn ang="0">
                    <a:pos x="264" y="276"/>
                  </a:cxn>
                  <a:cxn ang="0">
                    <a:pos x="282" y="319"/>
                  </a:cxn>
                  <a:cxn ang="0">
                    <a:pos x="122" y="66"/>
                  </a:cxn>
                  <a:cxn ang="0">
                    <a:pos x="112" y="66"/>
                  </a:cxn>
                  <a:cxn ang="0">
                    <a:pos x="103" y="66"/>
                  </a:cxn>
                  <a:cxn ang="0">
                    <a:pos x="93" y="66"/>
                  </a:cxn>
                  <a:cxn ang="0">
                    <a:pos x="85" y="66"/>
                  </a:cxn>
                  <a:cxn ang="0">
                    <a:pos x="79" y="207"/>
                  </a:cxn>
                  <a:cxn ang="0">
                    <a:pos x="162" y="203"/>
                  </a:cxn>
                  <a:cxn ang="0">
                    <a:pos x="185" y="193"/>
                  </a:cxn>
                  <a:cxn ang="0">
                    <a:pos x="202" y="177"/>
                  </a:cxn>
                  <a:cxn ang="0">
                    <a:pos x="214" y="159"/>
                  </a:cxn>
                  <a:cxn ang="0">
                    <a:pos x="216" y="136"/>
                  </a:cxn>
                  <a:cxn ang="0">
                    <a:pos x="214" y="111"/>
                  </a:cxn>
                  <a:cxn ang="0">
                    <a:pos x="204" y="93"/>
                  </a:cxn>
                  <a:cxn ang="0">
                    <a:pos x="189" y="78"/>
                  </a:cxn>
                  <a:cxn ang="0">
                    <a:pos x="168" y="70"/>
                  </a:cxn>
                </a:cxnLst>
                <a:rect l="0" t="0" r="r" b="b"/>
                <a:pathLst>
                  <a:path w="314" h="453">
                    <a:moveTo>
                      <a:pt x="282" y="319"/>
                    </a:moveTo>
                    <a:lnTo>
                      <a:pt x="288" y="337"/>
                    </a:lnTo>
                    <a:lnTo>
                      <a:pt x="294" y="357"/>
                    </a:lnTo>
                    <a:lnTo>
                      <a:pt x="298" y="376"/>
                    </a:lnTo>
                    <a:lnTo>
                      <a:pt x="302" y="393"/>
                    </a:lnTo>
                    <a:lnTo>
                      <a:pt x="305" y="410"/>
                    </a:lnTo>
                    <a:lnTo>
                      <a:pt x="308" y="426"/>
                    </a:lnTo>
                    <a:lnTo>
                      <a:pt x="311" y="440"/>
                    </a:lnTo>
                    <a:lnTo>
                      <a:pt x="314" y="453"/>
                    </a:lnTo>
                    <a:lnTo>
                      <a:pt x="229" y="453"/>
                    </a:lnTo>
                    <a:lnTo>
                      <a:pt x="228" y="442"/>
                    </a:lnTo>
                    <a:lnTo>
                      <a:pt x="226" y="432"/>
                    </a:lnTo>
                    <a:lnTo>
                      <a:pt x="224" y="419"/>
                    </a:lnTo>
                    <a:lnTo>
                      <a:pt x="221" y="406"/>
                    </a:lnTo>
                    <a:lnTo>
                      <a:pt x="218" y="392"/>
                    </a:lnTo>
                    <a:lnTo>
                      <a:pt x="215" y="377"/>
                    </a:lnTo>
                    <a:lnTo>
                      <a:pt x="211" y="362"/>
                    </a:lnTo>
                    <a:lnTo>
                      <a:pt x="205" y="344"/>
                    </a:lnTo>
                    <a:lnTo>
                      <a:pt x="199" y="326"/>
                    </a:lnTo>
                    <a:lnTo>
                      <a:pt x="192" y="310"/>
                    </a:lnTo>
                    <a:lnTo>
                      <a:pt x="184" y="297"/>
                    </a:lnTo>
                    <a:lnTo>
                      <a:pt x="173" y="286"/>
                    </a:lnTo>
                    <a:lnTo>
                      <a:pt x="169" y="281"/>
                    </a:lnTo>
                    <a:lnTo>
                      <a:pt x="163" y="277"/>
                    </a:lnTo>
                    <a:lnTo>
                      <a:pt x="156" y="274"/>
                    </a:lnTo>
                    <a:lnTo>
                      <a:pt x="151" y="271"/>
                    </a:lnTo>
                    <a:lnTo>
                      <a:pt x="135" y="269"/>
                    </a:lnTo>
                    <a:lnTo>
                      <a:pt x="118" y="267"/>
                    </a:lnTo>
                    <a:lnTo>
                      <a:pt x="79" y="267"/>
                    </a:lnTo>
                    <a:lnTo>
                      <a:pt x="79" y="453"/>
                    </a:lnTo>
                    <a:lnTo>
                      <a:pt x="0" y="453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3" y="1"/>
                    </a:lnTo>
                    <a:lnTo>
                      <a:pt x="20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22" y="0"/>
                    </a:lnTo>
                    <a:lnTo>
                      <a:pt x="145" y="1"/>
                    </a:lnTo>
                    <a:lnTo>
                      <a:pt x="166" y="3"/>
                    </a:lnTo>
                    <a:lnTo>
                      <a:pt x="185" y="6"/>
                    </a:lnTo>
                    <a:lnTo>
                      <a:pt x="202" y="10"/>
                    </a:lnTo>
                    <a:lnTo>
                      <a:pt x="218" y="16"/>
                    </a:lnTo>
                    <a:lnTo>
                      <a:pt x="232" y="23"/>
                    </a:lnTo>
                    <a:lnTo>
                      <a:pt x="245" y="30"/>
                    </a:lnTo>
                    <a:lnTo>
                      <a:pt x="257" y="38"/>
                    </a:lnTo>
                    <a:lnTo>
                      <a:pt x="265" y="47"/>
                    </a:lnTo>
                    <a:lnTo>
                      <a:pt x="274" y="57"/>
                    </a:lnTo>
                    <a:lnTo>
                      <a:pt x="279" y="67"/>
                    </a:lnTo>
                    <a:lnTo>
                      <a:pt x="285" y="77"/>
                    </a:lnTo>
                    <a:lnTo>
                      <a:pt x="289" y="90"/>
                    </a:lnTo>
                    <a:lnTo>
                      <a:pt x="292" y="101"/>
                    </a:lnTo>
                    <a:lnTo>
                      <a:pt x="294" y="114"/>
                    </a:lnTo>
                    <a:lnTo>
                      <a:pt x="295" y="128"/>
                    </a:lnTo>
                    <a:lnTo>
                      <a:pt x="295" y="138"/>
                    </a:lnTo>
                    <a:lnTo>
                      <a:pt x="294" y="150"/>
                    </a:lnTo>
                    <a:lnTo>
                      <a:pt x="291" y="159"/>
                    </a:lnTo>
                    <a:lnTo>
                      <a:pt x="289" y="169"/>
                    </a:lnTo>
                    <a:lnTo>
                      <a:pt x="285" y="177"/>
                    </a:lnTo>
                    <a:lnTo>
                      <a:pt x="282" y="184"/>
                    </a:lnTo>
                    <a:lnTo>
                      <a:pt x="278" y="193"/>
                    </a:lnTo>
                    <a:lnTo>
                      <a:pt x="272" y="200"/>
                    </a:lnTo>
                    <a:lnTo>
                      <a:pt x="262" y="211"/>
                    </a:lnTo>
                    <a:lnTo>
                      <a:pt x="249" y="221"/>
                    </a:lnTo>
                    <a:lnTo>
                      <a:pt x="235" y="230"/>
                    </a:lnTo>
                    <a:lnTo>
                      <a:pt x="222" y="237"/>
                    </a:lnTo>
                    <a:lnTo>
                      <a:pt x="232" y="243"/>
                    </a:lnTo>
                    <a:lnTo>
                      <a:pt x="241" y="249"/>
                    </a:lnTo>
                    <a:lnTo>
                      <a:pt x="249" y="257"/>
                    </a:lnTo>
                    <a:lnTo>
                      <a:pt x="257" y="266"/>
                    </a:lnTo>
                    <a:lnTo>
                      <a:pt x="264" y="276"/>
                    </a:lnTo>
                    <a:lnTo>
                      <a:pt x="271" y="289"/>
                    </a:lnTo>
                    <a:lnTo>
                      <a:pt x="277" y="303"/>
                    </a:lnTo>
                    <a:lnTo>
                      <a:pt x="282" y="319"/>
                    </a:lnTo>
                    <a:close/>
                    <a:moveTo>
                      <a:pt x="131" y="66"/>
                    </a:moveTo>
                    <a:lnTo>
                      <a:pt x="126" y="66"/>
                    </a:lnTo>
                    <a:lnTo>
                      <a:pt x="122" y="66"/>
                    </a:lnTo>
                    <a:lnTo>
                      <a:pt x="119" y="66"/>
                    </a:lnTo>
                    <a:lnTo>
                      <a:pt x="115" y="66"/>
                    </a:lnTo>
                    <a:lnTo>
                      <a:pt x="112" y="66"/>
                    </a:lnTo>
                    <a:lnTo>
                      <a:pt x="109" y="66"/>
                    </a:lnTo>
                    <a:lnTo>
                      <a:pt x="106" y="66"/>
                    </a:lnTo>
                    <a:lnTo>
                      <a:pt x="103" y="66"/>
                    </a:lnTo>
                    <a:lnTo>
                      <a:pt x="99" y="66"/>
                    </a:lnTo>
                    <a:lnTo>
                      <a:pt x="96" y="66"/>
                    </a:lnTo>
                    <a:lnTo>
                      <a:pt x="93" y="66"/>
                    </a:lnTo>
                    <a:lnTo>
                      <a:pt x="89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2" y="66"/>
                    </a:lnTo>
                    <a:lnTo>
                      <a:pt x="79" y="66"/>
                    </a:lnTo>
                    <a:lnTo>
                      <a:pt x="79" y="207"/>
                    </a:lnTo>
                    <a:lnTo>
                      <a:pt x="126" y="207"/>
                    </a:lnTo>
                    <a:lnTo>
                      <a:pt x="145" y="206"/>
                    </a:lnTo>
                    <a:lnTo>
                      <a:pt x="162" y="203"/>
                    </a:lnTo>
                    <a:lnTo>
                      <a:pt x="171" y="200"/>
                    </a:lnTo>
                    <a:lnTo>
                      <a:pt x="178" y="196"/>
                    </a:lnTo>
                    <a:lnTo>
                      <a:pt x="185" y="193"/>
                    </a:lnTo>
                    <a:lnTo>
                      <a:pt x="192" y="189"/>
                    </a:lnTo>
                    <a:lnTo>
                      <a:pt x="198" y="183"/>
                    </a:lnTo>
                    <a:lnTo>
                      <a:pt x="202" y="177"/>
                    </a:lnTo>
                    <a:lnTo>
                      <a:pt x="206" y="171"/>
                    </a:lnTo>
                    <a:lnTo>
                      <a:pt x="211" y="166"/>
                    </a:lnTo>
                    <a:lnTo>
                      <a:pt x="214" y="159"/>
                    </a:lnTo>
                    <a:lnTo>
                      <a:pt x="215" y="151"/>
                    </a:lnTo>
                    <a:lnTo>
                      <a:pt x="216" y="143"/>
                    </a:lnTo>
                    <a:lnTo>
                      <a:pt x="216" y="136"/>
                    </a:lnTo>
                    <a:lnTo>
                      <a:pt x="216" y="127"/>
                    </a:lnTo>
                    <a:lnTo>
                      <a:pt x="215" y="118"/>
                    </a:lnTo>
                    <a:lnTo>
                      <a:pt x="214" y="111"/>
                    </a:lnTo>
                    <a:lnTo>
                      <a:pt x="211" y="106"/>
                    </a:lnTo>
                    <a:lnTo>
                      <a:pt x="208" y="98"/>
                    </a:lnTo>
                    <a:lnTo>
                      <a:pt x="204" y="93"/>
                    </a:lnTo>
                    <a:lnTo>
                      <a:pt x="199" y="88"/>
                    </a:lnTo>
                    <a:lnTo>
                      <a:pt x="195" y="83"/>
                    </a:lnTo>
                    <a:lnTo>
                      <a:pt x="189" y="78"/>
                    </a:lnTo>
                    <a:lnTo>
                      <a:pt x="182" y="76"/>
                    </a:lnTo>
                    <a:lnTo>
                      <a:pt x="175" y="73"/>
                    </a:lnTo>
                    <a:lnTo>
                      <a:pt x="168" y="70"/>
                    </a:lnTo>
                    <a:lnTo>
                      <a:pt x="151" y="66"/>
                    </a:lnTo>
                    <a:lnTo>
                      <a:pt x="131" y="6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1" name="Freeform 63"/>
              <p:cNvSpPr>
                <a:spLocks/>
              </p:cNvSpPr>
              <p:nvPr/>
            </p:nvSpPr>
            <p:spPr bwMode="auto">
              <a:xfrm>
                <a:off x="1182" y="4106"/>
                <a:ext cx="75" cy="112"/>
              </a:xfrm>
              <a:custGeom>
                <a:avLst/>
                <a:gdLst/>
                <a:ahLst/>
                <a:cxnLst>
                  <a:cxn ang="0">
                    <a:pos x="23" y="261"/>
                  </a:cxn>
                  <a:cxn ang="0">
                    <a:pos x="40" y="269"/>
                  </a:cxn>
                  <a:cxn ang="0">
                    <a:pos x="62" y="274"/>
                  </a:cxn>
                  <a:cxn ang="0">
                    <a:pos x="85" y="279"/>
                  </a:cxn>
                  <a:cxn ang="0">
                    <a:pos x="109" y="279"/>
                  </a:cxn>
                  <a:cxn ang="0">
                    <a:pos x="129" y="273"/>
                  </a:cxn>
                  <a:cxn ang="0">
                    <a:pos x="142" y="264"/>
                  </a:cxn>
                  <a:cxn ang="0">
                    <a:pos x="149" y="251"/>
                  </a:cxn>
                  <a:cxn ang="0">
                    <a:pos x="149" y="234"/>
                  </a:cxn>
                  <a:cxn ang="0">
                    <a:pos x="143" y="220"/>
                  </a:cxn>
                  <a:cxn ang="0">
                    <a:pos x="131" y="210"/>
                  </a:cxn>
                  <a:cxn ang="0">
                    <a:pos x="109" y="199"/>
                  </a:cxn>
                  <a:cxn ang="0">
                    <a:pos x="75" y="184"/>
                  </a:cxn>
                  <a:cxn ang="0">
                    <a:pos x="42" y="164"/>
                  </a:cxn>
                  <a:cxn ang="0">
                    <a:pos x="20" y="140"/>
                  </a:cxn>
                  <a:cxn ang="0">
                    <a:pos x="9" y="113"/>
                  </a:cxn>
                  <a:cxn ang="0">
                    <a:pos x="9" y="88"/>
                  </a:cxn>
                  <a:cxn ang="0">
                    <a:pos x="13" y="70"/>
                  </a:cxn>
                  <a:cxn ang="0">
                    <a:pos x="20" y="51"/>
                  </a:cxn>
                  <a:cxn ang="0">
                    <a:pos x="33" y="36"/>
                  </a:cxn>
                  <a:cxn ang="0">
                    <a:pos x="47" y="23"/>
                  </a:cxn>
                  <a:cxn ang="0">
                    <a:pos x="66" y="11"/>
                  </a:cxn>
                  <a:cxn ang="0">
                    <a:pos x="88" y="4"/>
                  </a:cxn>
                  <a:cxn ang="0">
                    <a:pos x="113" y="0"/>
                  </a:cxn>
                  <a:cxn ang="0">
                    <a:pos x="139" y="0"/>
                  </a:cxn>
                  <a:cxn ang="0">
                    <a:pos x="162" y="3"/>
                  </a:cxn>
                  <a:cxn ang="0">
                    <a:pos x="183" y="8"/>
                  </a:cxn>
                  <a:cxn ang="0">
                    <a:pos x="202" y="15"/>
                  </a:cxn>
                  <a:cxn ang="0">
                    <a:pos x="193" y="73"/>
                  </a:cxn>
                  <a:cxn ang="0">
                    <a:pos x="179" y="67"/>
                  </a:cxn>
                  <a:cxn ang="0">
                    <a:pos x="163" y="61"/>
                  </a:cxn>
                  <a:cxn ang="0">
                    <a:pos x="146" y="58"/>
                  </a:cxn>
                  <a:cxn ang="0">
                    <a:pos x="126" y="57"/>
                  </a:cxn>
                  <a:cxn ang="0">
                    <a:pos x="106" y="60"/>
                  </a:cxn>
                  <a:cxn ang="0">
                    <a:pos x="93" y="67"/>
                  </a:cxn>
                  <a:cxn ang="0">
                    <a:pos x="86" y="77"/>
                  </a:cxn>
                  <a:cxn ang="0">
                    <a:pos x="83" y="91"/>
                  </a:cxn>
                  <a:cxn ang="0">
                    <a:pos x="88" y="106"/>
                  </a:cxn>
                  <a:cxn ang="0">
                    <a:pos x="99" y="118"/>
                  </a:cxn>
                  <a:cxn ang="0">
                    <a:pos x="115" y="128"/>
                  </a:cxn>
                  <a:cxn ang="0">
                    <a:pos x="136" y="136"/>
                  </a:cxn>
                  <a:cxn ang="0">
                    <a:pos x="175" y="153"/>
                  </a:cxn>
                  <a:cxn ang="0">
                    <a:pos x="202" y="176"/>
                  </a:cxn>
                  <a:cxn ang="0">
                    <a:pos x="212" y="189"/>
                  </a:cxn>
                  <a:cxn ang="0">
                    <a:pos x="219" y="203"/>
                  </a:cxn>
                  <a:cxn ang="0">
                    <a:pos x="224" y="219"/>
                  </a:cxn>
                  <a:cxn ang="0">
                    <a:pos x="225" y="237"/>
                  </a:cxn>
                  <a:cxn ang="0">
                    <a:pos x="222" y="257"/>
                  </a:cxn>
                  <a:cxn ang="0">
                    <a:pos x="216" y="277"/>
                  </a:cxn>
                  <a:cxn ang="0">
                    <a:pos x="205" y="294"/>
                  </a:cxn>
                  <a:cxn ang="0">
                    <a:pos x="191" y="309"/>
                  </a:cxn>
                  <a:cxn ang="0">
                    <a:pos x="171" y="320"/>
                  </a:cxn>
                  <a:cxn ang="0">
                    <a:pos x="149" y="330"/>
                  </a:cxn>
                  <a:cxn ang="0">
                    <a:pos x="123" y="336"/>
                  </a:cxn>
                  <a:cxn ang="0">
                    <a:pos x="95" y="337"/>
                  </a:cxn>
                  <a:cxn ang="0">
                    <a:pos x="68" y="336"/>
                  </a:cxn>
                  <a:cxn ang="0">
                    <a:pos x="42" y="332"/>
                  </a:cxn>
                  <a:cxn ang="0">
                    <a:pos x="19" y="323"/>
                  </a:cxn>
                  <a:cxn ang="0">
                    <a:pos x="0" y="313"/>
                  </a:cxn>
                </a:cxnLst>
                <a:rect l="0" t="0" r="r" b="b"/>
                <a:pathLst>
                  <a:path w="225" h="337">
                    <a:moveTo>
                      <a:pt x="15" y="257"/>
                    </a:moveTo>
                    <a:lnTo>
                      <a:pt x="23" y="261"/>
                    </a:lnTo>
                    <a:lnTo>
                      <a:pt x="32" y="264"/>
                    </a:lnTo>
                    <a:lnTo>
                      <a:pt x="40" y="269"/>
                    </a:lnTo>
                    <a:lnTo>
                      <a:pt x="50" y="271"/>
                    </a:lnTo>
                    <a:lnTo>
                      <a:pt x="62" y="274"/>
                    </a:lnTo>
                    <a:lnTo>
                      <a:pt x="73" y="277"/>
                    </a:lnTo>
                    <a:lnTo>
                      <a:pt x="85" y="279"/>
                    </a:lnTo>
                    <a:lnTo>
                      <a:pt x="95" y="279"/>
                    </a:lnTo>
                    <a:lnTo>
                      <a:pt x="109" y="279"/>
                    </a:lnTo>
                    <a:lnTo>
                      <a:pt x="120" y="276"/>
                    </a:lnTo>
                    <a:lnTo>
                      <a:pt x="129" y="273"/>
                    </a:lnTo>
                    <a:lnTo>
                      <a:pt x="136" y="270"/>
                    </a:lnTo>
                    <a:lnTo>
                      <a:pt x="142" y="264"/>
                    </a:lnTo>
                    <a:lnTo>
                      <a:pt x="146" y="259"/>
                    </a:lnTo>
                    <a:lnTo>
                      <a:pt x="149" y="251"/>
                    </a:lnTo>
                    <a:lnTo>
                      <a:pt x="149" y="243"/>
                    </a:lnTo>
                    <a:lnTo>
                      <a:pt x="149" y="234"/>
                    </a:lnTo>
                    <a:lnTo>
                      <a:pt x="146" y="227"/>
                    </a:lnTo>
                    <a:lnTo>
                      <a:pt x="143" y="220"/>
                    </a:lnTo>
                    <a:lnTo>
                      <a:pt x="138" y="214"/>
                    </a:lnTo>
                    <a:lnTo>
                      <a:pt x="131" y="210"/>
                    </a:lnTo>
                    <a:lnTo>
                      <a:pt x="122" y="204"/>
                    </a:lnTo>
                    <a:lnTo>
                      <a:pt x="109" y="199"/>
                    </a:lnTo>
                    <a:lnTo>
                      <a:pt x="96" y="193"/>
                    </a:lnTo>
                    <a:lnTo>
                      <a:pt x="75" y="184"/>
                    </a:lnTo>
                    <a:lnTo>
                      <a:pt x="56" y="174"/>
                    </a:lnTo>
                    <a:lnTo>
                      <a:pt x="42" y="164"/>
                    </a:lnTo>
                    <a:lnTo>
                      <a:pt x="29" y="153"/>
                    </a:lnTo>
                    <a:lnTo>
                      <a:pt x="20" y="140"/>
                    </a:lnTo>
                    <a:lnTo>
                      <a:pt x="13" y="126"/>
                    </a:lnTo>
                    <a:lnTo>
                      <a:pt x="9" y="113"/>
                    </a:lnTo>
                    <a:lnTo>
                      <a:pt x="9" y="98"/>
                    </a:lnTo>
                    <a:lnTo>
                      <a:pt x="9" y="88"/>
                    </a:lnTo>
                    <a:lnTo>
                      <a:pt x="10" y="78"/>
                    </a:lnTo>
                    <a:lnTo>
                      <a:pt x="13" y="70"/>
                    </a:lnTo>
                    <a:lnTo>
                      <a:pt x="16" y="60"/>
                    </a:lnTo>
                    <a:lnTo>
                      <a:pt x="20" y="51"/>
                    </a:lnTo>
                    <a:lnTo>
                      <a:pt x="26" y="43"/>
                    </a:lnTo>
                    <a:lnTo>
                      <a:pt x="33" y="36"/>
                    </a:lnTo>
                    <a:lnTo>
                      <a:pt x="40" y="28"/>
                    </a:lnTo>
                    <a:lnTo>
                      <a:pt x="47" y="23"/>
                    </a:lnTo>
                    <a:lnTo>
                      <a:pt x="56" y="15"/>
                    </a:lnTo>
                    <a:lnTo>
                      <a:pt x="66" y="11"/>
                    </a:lnTo>
                    <a:lnTo>
                      <a:pt x="78" y="7"/>
                    </a:lnTo>
                    <a:lnTo>
                      <a:pt x="88" y="4"/>
                    </a:lnTo>
                    <a:lnTo>
                      <a:pt x="100" y="1"/>
                    </a:lnTo>
                    <a:lnTo>
                      <a:pt x="113" y="0"/>
                    </a:lnTo>
                    <a:lnTo>
                      <a:pt x="126" y="0"/>
                    </a:lnTo>
                    <a:lnTo>
                      <a:pt x="139" y="0"/>
                    </a:lnTo>
                    <a:lnTo>
                      <a:pt x="151" y="1"/>
                    </a:lnTo>
                    <a:lnTo>
                      <a:pt x="162" y="3"/>
                    </a:lnTo>
                    <a:lnTo>
                      <a:pt x="173" y="5"/>
                    </a:lnTo>
                    <a:lnTo>
                      <a:pt x="183" y="8"/>
                    </a:lnTo>
                    <a:lnTo>
                      <a:pt x="193" y="13"/>
                    </a:lnTo>
                    <a:lnTo>
                      <a:pt x="202" y="15"/>
                    </a:lnTo>
                    <a:lnTo>
                      <a:pt x="209" y="20"/>
                    </a:lnTo>
                    <a:lnTo>
                      <a:pt x="193" y="73"/>
                    </a:lnTo>
                    <a:lnTo>
                      <a:pt x="186" y="70"/>
                    </a:lnTo>
                    <a:lnTo>
                      <a:pt x="179" y="67"/>
                    </a:lnTo>
                    <a:lnTo>
                      <a:pt x="172" y="64"/>
                    </a:lnTo>
                    <a:lnTo>
                      <a:pt x="163" y="61"/>
                    </a:lnTo>
                    <a:lnTo>
                      <a:pt x="155" y="60"/>
                    </a:lnTo>
                    <a:lnTo>
                      <a:pt x="146" y="58"/>
                    </a:lnTo>
                    <a:lnTo>
                      <a:pt x="136" y="57"/>
                    </a:lnTo>
                    <a:lnTo>
                      <a:pt x="126" y="57"/>
                    </a:lnTo>
                    <a:lnTo>
                      <a:pt x="116" y="58"/>
                    </a:lnTo>
                    <a:lnTo>
                      <a:pt x="106" y="60"/>
                    </a:lnTo>
                    <a:lnTo>
                      <a:pt x="99" y="63"/>
                    </a:lnTo>
                    <a:lnTo>
                      <a:pt x="93" y="67"/>
                    </a:lnTo>
                    <a:lnTo>
                      <a:pt x="89" y="71"/>
                    </a:lnTo>
                    <a:lnTo>
                      <a:pt x="86" y="77"/>
                    </a:lnTo>
                    <a:lnTo>
                      <a:pt x="85" y="84"/>
                    </a:lnTo>
                    <a:lnTo>
                      <a:pt x="83" y="91"/>
                    </a:lnTo>
                    <a:lnTo>
                      <a:pt x="85" y="98"/>
                    </a:lnTo>
                    <a:lnTo>
                      <a:pt x="88" y="106"/>
                    </a:lnTo>
                    <a:lnTo>
                      <a:pt x="93" y="113"/>
                    </a:lnTo>
                    <a:lnTo>
                      <a:pt x="99" y="118"/>
                    </a:lnTo>
                    <a:lnTo>
                      <a:pt x="106" y="123"/>
                    </a:lnTo>
                    <a:lnTo>
                      <a:pt x="115" y="128"/>
                    </a:lnTo>
                    <a:lnTo>
                      <a:pt x="125" y="133"/>
                    </a:lnTo>
                    <a:lnTo>
                      <a:pt x="136" y="136"/>
                    </a:lnTo>
                    <a:lnTo>
                      <a:pt x="156" y="144"/>
                    </a:lnTo>
                    <a:lnTo>
                      <a:pt x="175" y="153"/>
                    </a:lnTo>
                    <a:lnTo>
                      <a:pt x="189" y="163"/>
                    </a:lnTo>
                    <a:lnTo>
                      <a:pt x="202" y="176"/>
                    </a:lnTo>
                    <a:lnTo>
                      <a:pt x="208" y="181"/>
                    </a:lnTo>
                    <a:lnTo>
                      <a:pt x="212" y="189"/>
                    </a:lnTo>
                    <a:lnTo>
                      <a:pt x="216" y="196"/>
                    </a:lnTo>
                    <a:lnTo>
                      <a:pt x="219" y="203"/>
                    </a:lnTo>
                    <a:lnTo>
                      <a:pt x="222" y="211"/>
                    </a:lnTo>
                    <a:lnTo>
                      <a:pt x="224" y="219"/>
                    </a:lnTo>
                    <a:lnTo>
                      <a:pt x="225" y="227"/>
                    </a:lnTo>
                    <a:lnTo>
                      <a:pt x="225" y="237"/>
                    </a:lnTo>
                    <a:lnTo>
                      <a:pt x="224" y="247"/>
                    </a:lnTo>
                    <a:lnTo>
                      <a:pt x="222" y="257"/>
                    </a:lnTo>
                    <a:lnTo>
                      <a:pt x="219" y="267"/>
                    </a:lnTo>
                    <a:lnTo>
                      <a:pt x="216" y="277"/>
                    </a:lnTo>
                    <a:lnTo>
                      <a:pt x="211" y="286"/>
                    </a:lnTo>
                    <a:lnTo>
                      <a:pt x="205" y="294"/>
                    </a:lnTo>
                    <a:lnTo>
                      <a:pt x="198" y="301"/>
                    </a:lnTo>
                    <a:lnTo>
                      <a:pt x="191" y="309"/>
                    </a:lnTo>
                    <a:lnTo>
                      <a:pt x="181" y="314"/>
                    </a:lnTo>
                    <a:lnTo>
                      <a:pt x="171" y="320"/>
                    </a:lnTo>
                    <a:lnTo>
                      <a:pt x="161" y="326"/>
                    </a:lnTo>
                    <a:lnTo>
                      <a:pt x="149" y="330"/>
                    </a:lnTo>
                    <a:lnTo>
                      <a:pt x="136" y="333"/>
                    </a:lnTo>
                    <a:lnTo>
                      <a:pt x="123" y="336"/>
                    </a:lnTo>
                    <a:lnTo>
                      <a:pt x="109" y="337"/>
                    </a:lnTo>
                    <a:lnTo>
                      <a:pt x="95" y="337"/>
                    </a:lnTo>
                    <a:lnTo>
                      <a:pt x="80" y="337"/>
                    </a:lnTo>
                    <a:lnTo>
                      <a:pt x="68" y="336"/>
                    </a:lnTo>
                    <a:lnTo>
                      <a:pt x="53" y="334"/>
                    </a:lnTo>
                    <a:lnTo>
                      <a:pt x="42" y="332"/>
                    </a:lnTo>
                    <a:lnTo>
                      <a:pt x="30" y="327"/>
                    </a:lnTo>
                    <a:lnTo>
                      <a:pt x="19" y="323"/>
                    </a:lnTo>
                    <a:lnTo>
                      <a:pt x="9" y="319"/>
                    </a:lnTo>
                    <a:lnTo>
                      <a:pt x="0" y="313"/>
                    </a:lnTo>
                    <a:lnTo>
                      <a:pt x="15" y="25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2" name="Freeform 64"/>
              <p:cNvSpPr>
                <a:spLocks/>
              </p:cNvSpPr>
              <p:nvPr/>
            </p:nvSpPr>
            <p:spPr bwMode="auto">
              <a:xfrm>
                <a:off x="1660" y="4106"/>
                <a:ext cx="85" cy="112"/>
              </a:xfrm>
              <a:custGeom>
                <a:avLst/>
                <a:gdLst/>
                <a:ahLst/>
                <a:cxnLst>
                  <a:cxn ang="0">
                    <a:pos x="248" y="321"/>
                  </a:cxn>
                  <a:cxn ang="0">
                    <a:pos x="229" y="327"/>
                  </a:cxn>
                  <a:cxn ang="0">
                    <a:pos x="206" y="333"/>
                  </a:cxn>
                  <a:cxn ang="0">
                    <a:pos x="179" y="336"/>
                  </a:cxn>
                  <a:cxn ang="0">
                    <a:pos x="146" y="336"/>
                  </a:cxn>
                  <a:cxn ang="0">
                    <a:pos x="113" y="329"/>
                  </a:cxn>
                  <a:cxn ang="0">
                    <a:pos x="83" y="317"/>
                  </a:cxn>
                  <a:cxn ang="0">
                    <a:pos x="57" y="301"/>
                  </a:cxn>
                  <a:cxn ang="0">
                    <a:pos x="36" y="280"/>
                  </a:cxn>
                  <a:cxn ang="0">
                    <a:pos x="19" y="254"/>
                  </a:cxn>
                  <a:cxn ang="0">
                    <a:pos x="6" y="224"/>
                  </a:cxn>
                  <a:cxn ang="0">
                    <a:pos x="0" y="190"/>
                  </a:cxn>
                  <a:cxn ang="0">
                    <a:pos x="0" y="154"/>
                  </a:cxn>
                  <a:cxn ang="0">
                    <a:pos x="6" y="120"/>
                  </a:cxn>
                  <a:cxn ang="0">
                    <a:pos x="17" y="88"/>
                  </a:cxn>
                  <a:cxn ang="0">
                    <a:pos x="34" y="61"/>
                  </a:cxn>
                  <a:cxn ang="0">
                    <a:pos x="57" y="38"/>
                  </a:cxn>
                  <a:cxn ang="0">
                    <a:pos x="84" y="20"/>
                  </a:cxn>
                  <a:cxn ang="0">
                    <a:pos x="117" y="7"/>
                  </a:cxn>
                  <a:cxn ang="0">
                    <a:pos x="155" y="0"/>
                  </a:cxn>
                  <a:cxn ang="0">
                    <a:pos x="188" y="0"/>
                  </a:cxn>
                  <a:cxn ang="0">
                    <a:pos x="210" y="3"/>
                  </a:cxn>
                  <a:cxn ang="0">
                    <a:pos x="232" y="7"/>
                  </a:cxn>
                  <a:cxn ang="0">
                    <a:pos x="249" y="13"/>
                  </a:cxn>
                  <a:cxn ang="0">
                    <a:pos x="242" y="73"/>
                  </a:cxn>
                  <a:cxn ang="0">
                    <a:pos x="230" y="68"/>
                  </a:cxn>
                  <a:cxn ang="0">
                    <a:pos x="216" y="66"/>
                  </a:cxn>
                  <a:cxn ang="0">
                    <a:pos x="199" y="63"/>
                  </a:cxn>
                  <a:cxn ang="0">
                    <a:pos x="178" y="63"/>
                  </a:cxn>
                  <a:cxn ang="0">
                    <a:pos x="155" y="64"/>
                  </a:cxn>
                  <a:cxn ang="0">
                    <a:pos x="135" y="70"/>
                  </a:cxn>
                  <a:cxn ang="0">
                    <a:pos x="117" y="80"/>
                  </a:cxn>
                  <a:cxn ang="0">
                    <a:pos x="103" y="91"/>
                  </a:cxn>
                  <a:cxn ang="0">
                    <a:pos x="93" y="107"/>
                  </a:cxn>
                  <a:cxn ang="0">
                    <a:pos x="86" y="126"/>
                  </a:cxn>
                  <a:cxn ang="0">
                    <a:pos x="82" y="146"/>
                  </a:cxn>
                  <a:cxn ang="0">
                    <a:pos x="80" y="168"/>
                  </a:cxn>
                  <a:cxn ang="0">
                    <a:pos x="82" y="193"/>
                  </a:cxn>
                  <a:cxn ang="0">
                    <a:pos x="87" y="214"/>
                  </a:cxn>
                  <a:cxn ang="0">
                    <a:pos x="96" y="233"/>
                  </a:cxn>
                  <a:cxn ang="0">
                    <a:pos x="106" y="249"/>
                  </a:cxn>
                  <a:cxn ang="0">
                    <a:pos x="120" y="260"/>
                  </a:cxn>
                  <a:cxn ang="0">
                    <a:pos x="137" y="269"/>
                  </a:cxn>
                  <a:cxn ang="0">
                    <a:pos x="156" y="274"/>
                  </a:cxn>
                  <a:cxn ang="0">
                    <a:pos x="178" y="276"/>
                  </a:cxn>
                  <a:cxn ang="0">
                    <a:pos x="198" y="274"/>
                  </a:cxn>
                  <a:cxn ang="0">
                    <a:pos x="216" y="271"/>
                  </a:cxn>
                  <a:cxn ang="0">
                    <a:pos x="232" y="267"/>
                  </a:cxn>
                  <a:cxn ang="0">
                    <a:pos x="245" y="263"/>
                  </a:cxn>
                </a:cxnLst>
                <a:rect l="0" t="0" r="r" b="b"/>
                <a:pathLst>
                  <a:path w="256" h="336">
                    <a:moveTo>
                      <a:pt x="255" y="319"/>
                    </a:moveTo>
                    <a:lnTo>
                      <a:pt x="248" y="321"/>
                    </a:lnTo>
                    <a:lnTo>
                      <a:pt x="239" y="324"/>
                    </a:lnTo>
                    <a:lnTo>
                      <a:pt x="229" y="327"/>
                    </a:lnTo>
                    <a:lnTo>
                      <a:pt x="219" y="330"/>
                    </a:lnTo>
                    <a:lnTo>
                      <a:pt x="206" y="333"/>
                    </a:lnTo>
                    <a:lnTo>
                      <a:pt x="193" y="334"/>
                    </a:lnTo>
                    <a:lnTo>
                      <a:pt x="179" y="336"/>
                    </a:lnTo>
                    <a:lnTo>
                      <a:pt x="163" y="336"/>
                    </a:lnTo>
                    <a:lnTo>
                      <a:pt x="146" y="336"/>
                    </a:lnTo>
                    <a:lnTo>
                      <a:pt x="129" y="333"/>
                    </a:lnTo>
                    <a:lnTo>
                      <a:pt x="113" y="329"/>
                    </a:lnTo>
                    <a:lnTo>
                      <a:pt x="99" y="324"/>
                    </a:lnTo>
                    <a:lnTo>
                      <a:pt x="83" y="317"/>
                    </a:lnTo>
                    <a:lnTo>
                      <a:pt x="70" y="310"/>
                    </a:lnTo>
                    <a:lnTo>
                      <a:pt x="57" y="301"/>
                    </a:lnTo>
                    <a:lnTo>
                      <a:pt x="46" y="291"/>
                    </a:lnTo>
                    <a:lnTo>
                      <a:pt x="36" y="280"/>
                    </a:lnTo>
                    <a:lnTo>
                      <a:pt x="26" y="267"/>
                    </a:lnTo>
                    <a:lnTo>
                      <a:pt x="19" y="254"/>
                    </a:lnTo>
                    <a:lnTo>
                      <a:pt x="11" y="239"/>
                    </a:lnTo>
                    <a:lnTo>
                      <a:pt x="6" y="224"/>
                    </a:lnTo>
                    <a:lnTo>
                      <a:pt x="3" y="207"/>
                    </a:lnTo>
                    <a:lnTo>
                      <a:pt x="0" y="190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3" y="136"/>
                    </a:lnTo>
                    <a:lnTo>
                      <a:pt x="6" y="120"/>
                    </a:lnTo>
                    <a:lnTo>
                      <a:pt x="11" y="104"/>
                    </a:lnTo>
                    <a:lnTo>
                      <a:pt x="17" y="88"/>
                    </a:lnTo>
                    <a:lnTo>
                      <a:pt x="26" y="74"/>
                    </a:lnTo>
                    <a:lnTo>
                      <a:pt x="34" y="61"/>
                    </a:lnTo>
                    <a:lnTo>
                      <a:pt x="44" y="50"/>
                    </a:lnTo>
                    <a:lnTo>
                      <a:pt x="57" y="38"/>
                    </a:lnTo>
                    <a:lnTo>
                      <a:pt x="70" y="28"/>
                    </a:lnTo>
                    <a:lnTo>
                      <a:pt x="84" y="20"/>
                    </a:lnTo>
                    <a:lnTo>
                      <a:pt x="100" y="13"/>
                    </a:lnTo>
                    <a:lnTo>
                      <a:pt x="117" y="7"/>
                    </a:lnTo>
                    <a:lnTo>
                      <a:pt x="136" y="3"/>
                    </a:lnTo>
                    <a:lnTo>
                      <a:pt x="155" y="0"/>
                    </a:lnTo>
                    <a:lnTo>
                      <a:pt x="176" y="0"/>
                    </a:lnTo>
                    <a:lnTo>
                      <a:pt x="188" y="0"/>
                    </a:lnTo>
                    <a:lnTo>
                      <a:pt x="199" y="1"/>
                    </a:lnTo>
                    <a:lnTo>
                      <a:pt x="210" y="3"/>
                    </a:lnTo>
                    <a:lnTo>
                      <a:pt x="222" y="5"/>
                    </a:lnTo>
                    <a:lnTo>
                      <a:pt x="232" y="7"/>
                    </a:lnTo>
                    <a:lnTo>
                      <a:pt x="241" y="10"/>
                    </a:lnTo>
                    <a:lnTo>
                      <a:pt x="249" y="13"/>
                    </a:lnTo>
                    <a:lnTo>
                      <a:pt x="256" y="17"/>
                    </a:lnTo>
                    <a:lnTo>
                      <a:pt x="242" y="73"/>
                    </a:lnTo>
                    <a:lnTo>
                      <a:pt x="236" y="71"/>
                    </a:lnTo>
                    <a:lnTo>
                      <a:pt x="230" y="68"/>
                    </a:lnTo>
                    <a:lnTo>
                      <a:pt x="223" y="67"/>
                    </a:lnTo>
                    <a:lnTo>
                      <a:pt x="216" y="66"/>
                    </a:lnTo>
                    <a:lnTo>
                      <a:pt x="208" y="64"/>
                    </a:lnTo>
                    <a:lnTo>
                      <a:pt x="199" y="63"/>
                    </a:lnTo>
                    <a:lnTo>
                      <a:pt x="189" y="63"/>
                    </a:lnTo>
                    <a:lnTo>
                      <a:pt x="178" y="63"/>
                    </a:lnTo>
                    <a:lnTo>
                      <a:pt x="166" y="63"/>
                    </a:lnTo>
                    <a:lnTo>
                      <a:pt x="155" y="64"/>
                    </a:lnTo>
                    <a:lnTo>
                      <a:pt x="145" y="67"/>
                    </a:lnTo>
                    <a:lnTo>
                      <a:pt x="135" y="70"/>
                    </a:lnTo>
                    <a:lnTo>
                      <a:pt x="126" y="74"/>
                    </a:lnTo>
                    <a:lnTo>
                      <a:pt x="117" y="80"/>
                    </a:lnTo>
                    <a:lnTo>
                      <a:pt x="110" y="86"/>
                    </a:lnTo>
                    <a:lnTo>
                      <a:pt x="103" y="91"/>
                    </a:lnTo>
                    <a:lnTo>
                      <a:pt x="99" y="98"/>
                    </a:lnTo>
                    <a:lnTo>
                      <a:pt x="93" y="107"/>
                    </a:lnTo>
                    <a:lnTo>
                      <a:pt x="89" y="116"/>
                    </a:lnTo>
                    <a:lnTo>
                      <a:pt x="86" y="126"/>
                    </a:lnTo>
                    <a:lnTo>
                      <a:pt x="83" y="136"/>
                    </a:lnTo>
                    <a:lnTo>
                      <a:pt x="82" y="146"/>
                    </a:lnTo>
                    <a:lnTo>
                      <a:pt x="80" y="157"/>
                    </a:lnTo>
                    <a:lnTo>
                      <a:pt x="80" y="168"/>
                    </a:lnTo>
                    <a:lnTo>
                      <a:pt x="80" y="181"/>
                    </a:lnTo>
                    <a:lnTo>
                      <a:pt x="82" y="193"/>
                    </a:lnTo>
                    <a:lnTo>
                      <a:pt x="84" y="204"/>
                    </a:lnTo>
                    <a:lnTo>
                      <a:pt x="87" y="214"/>
                    </a:lnTo>
                    <a:lnTo>
                      <a:pt x="90" y="224"/>
                    </a:lnTo>
                    <a:lnTo>
                      <a:pt x="96" y="233"/>
                    </a:lnTo>
                    <a:lnTo>
                      <a:pt x="100" y="241"/>
                    </a:lnTo>
                    <a:lnTo>
                      <a:pt x="106" y="249"/>
                    </a:lnTo>
                    <a:lnTo>
                      <a:pt x="113" y="254"/>
                    </a:lnTo>
                    <a:lnTo>
                      <a:pt x="120" y="260"/>
                    </a:lnTo>
                    <a:lnTo>
                      <a:pt x="129" y="266"/>
                    </a:lnTo>
                    <a:lnTo>
                      <a:pt x="137" y="269"/>
                    </a:lnTo>
                    <a:lnTo>
                      <a:pt x="146" y="271"/>
                    </a:lnTo>
                    <a:lnTo>
                      <a:pt x="156" y="274"/>
                    </a:lnTo>
                    <a:lnTo>
                      <a:pt x="166" y="276"/>
                    </a:lnTo>
                    <a:lnTo>
                      <a:pt x="178" y="276"/>
                    </a:lnTo>
                    <a:lnTo>
                      <a:pt x="188" y="276"/>
                    </a:lnTo>
                    <a:lnTo>
                      <a:pt x="198" y="274"/>
                    </a:lnTo>
                    <a:lnTo>
                      <a:pt x="208" y="274"/>
                    </a:lnTo>
                    <a:lnTo>
                      <a:pt x="216" y="271"/>
                    </a:lnTo>
                    <a:lnTo>
                      <a:pt x="223" y="270"/>
                    </a:lnTo>
                    <a:lnTo>
                      <a:pt x="232" y="267"/>
                    </a:lnTo>
                    <a:lnTo>
                      <a:pt x="238" y="264"/>
                    </a:lnTo>
                    <a:lnTo>
                      <a:pt x="245" y="263"/>
                    </a:lnTo>
                    <a:lnTo>
                      <a:pt x="255" y="31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3" name="Freeform 65"/>
              <p:cNvSpPr>
                <a:spLocks noEditPoints="1"/>
              </p:cNvSpPr>
              <p:nvPr/>
            </p:nvSpPr>
            <p:spPr bwMode="auto">
              <a:xfrm>
                <a:off x="1751" y="4106"/>
                <a:ext cx="97" cy="113"/>
              </a:xfrm>
              <a:custGeom>
                <a:avLst/>
                <a:gdLst/>
                <a:ahLst/>
                <a:cxnLst>
                  <a:cxn ang="0">
                    <a:pos x="77" y="199"/>
                  </a:cxn>
                  <a:cxn ang="0">
                    <a:pos x="82" y="220"/>
                  </a:cxn>
                  <a:cxn ang="0">
                    <a:pos x="89" y="237"/>
                  </a:cxn>
                  <a:cxn ang="0">
                    <a:pos x="99" y="251"/>
                  </a:cxn>
                  <a:cxn ang="0">
                    <a:pos x="112" y="261"/>
                  </a:cxn>
                  <a:cxn ang="0">
                    <a:pos x="127" y="269"/>
                  </a:cxn>
                  <a:cxn ang="0">
                    <a:pos x="153" y="276"/>
                  </a:cxn>
                  <a:cxn ang="0">
                    <a:pos x="188" y="276"/>
                  </a:cxn>
                  <a:cxn ang="0">
                    <a:pos x="213" y="274"/>
                  </a:cxn>
                  <a:cxn ang="0">
                    <a:pos x="235" y="270"/>
                  </a:cxn>
                  <a:cxn ang="0">
                    <a:pos x="253" y="264"/>
                  </a:cxn>
                  <a:cxn ang="0">
                    <a:pos x="273" y="316"/>
                  </a:cxn>
                  <a:cxn ang="0">
                    <a:pos x="253" y="323"/>
                  </a:cxn>
                  <a:cxn ang="0">
                    <a:pos x="228" y="330"/>
                  </a:cxn>
                  <a:cxn ang="0">
                    <a:pos x="198" y="336"/>
                  </a:cxn>
                  <a:cxn ang="0">
                    <a:pos x="163" y="339"/>
                  </a:cxn>
                  <a:cxn ang="0">
                    <a:pos x="127" y="334"/>
                  </a:cxn>
                  <a:cxn ang="0">
                    <a:pos x="94" y="326"/>
                  </a:cxn>
                  <a:cxn ang="0">
                    <a:pos x="66" y="311"/>
                  </a:cxn>
                  <a:cxn ang="0">
                    <a:pos x="43" y="291"/>
                  </a:cxn>
                  <a:cxn ang="0">
                    <a:pos x="24" y="269"/>
                  </a:cxn>
                  <a:cxn ang="0">
                    <a:pos x="11" y="240"/>
                  </a:cxn>
                  <a:cxn ang="0">
                    <a:pos x="3" y="209"/>
                  </a:cxn>
                  <a:cxn ang="0">
                    <a:pos x="0" y="173"/>
                  </a:cxn>
                  <a:cxn ang="0">
                    <a:pos x="3" y="138"/>
                  </a:cxn>
                  <a:cxn ang="0">
                    <a:pos x="10" y="107"/>
                  </a:cxn>
                  <a:cxn ang="0">
                    <a:pos x="23" y="78"/>
                  </a:cxn>
                  <a:cxn ang="0">
                    <a:pos x="40" y="51"/>
                  </a:cxn>
                  <a:cxn ang="0">
                    <a:pos x="62" y="30"/>
                  </a:cxn>
                  <a:cxn ang="0">
                    <a:pos x="89" y="14"/>
                  </a:cxn>
                  <a:cxn ang="0">
                    <a:pos x="120" y="4"/>
                  </a:cxn>
                  <a:cxn ang="0">
                    <a:pos x="156" y="0"/>
                  </a:cxn>
                  <a:cxn ang="0">
                    <a:pos x="192" y="4"/>
                  </a:cxn>
                  <a:cxn ang="0">
                    <a:pos x="220" y="14"/>
                  </a:cxn>
                  <a:cxn ang="0">
                    <a:pos x="245" y="31"/>
                  </a:cxn>
                  <a:cxn ang="0">
                    <a:pos x="263" y="53"/>
                  </a:cxn>
                  <a:cxn ang="0">
                    <a:pos x="276" y="77"/>
                  </a:cxn>
                  <a:cxn ang="0">
                    <a:pos x="285" y="103"/>
                  </a:cxn>
                  <a:cxn ang="0">
                    <a:pos x="291" y="128"/>
                  </a:cxn>
                  <a:cxn ang="0">
                    <a:pos x="292" y="154"/>
                  </a:cxn>
                  <a:cxn ang="0">
                    <a:pos x="292" y="164"/>
                  </a:cxn>
                  <a:cxn ang="0">
                    <a:pos x="292" y="173"/>
                  </a:cxn>
                  <a:cxn ang="0">
                    <a:pos x="291" y="180"/>
                  </a:cxn>
                  <a:cxn ang="0">
                    <a:pos x="291" y="186"/>
                  </a:cxn>
                  <a:cxn ang="0">
                    <a:pos x="219" y="131"/>
                  </a:cxn>
                  <a:cxn ang="0">
                    <a:pos x="216" y="106"/>
                  </a:cxn>
                  <a:cxn ang="0">
                    <a:pos x="206" y="81"/>
                  </a:cxn>
                  <a:cxn ang="0">
                    <a:pos x="198" y="71"/>
                  </a:cxn>
                  <a:cxn ang="0">
                    <a:pos x="186" y="63"/>
                  </a:cxn>
                  <a:cxn ang="0">
                    <a:pos x="170" y="57"/>
                  </a:cxn>
                  <a:cxn ang="0">
                    <a:pos x="150" y="56"/>
                  </a:cxn>
                  <a:cxn ang="0">
                    <a:pos x="132" y="57"/>
                  </a:cxn>
                  <a:cxn ang="0">
                    <a:pos x="117" y="63"/>
                  </a:cxn>
                  <a:cxn ang="0">
                    <a:pos x="104" y="70"/>
                  </a:cxn>
                  <a:cxn ang="0">
                    <a:pos x="94" y="80"/>
                  </a:cxn>
                  <a:cxn ang="0">
                    <a:pos x="82" y="104"/>
                  </a:cxn>
                  <a:cxn ang="0">
                    <a:pos x="77" y="131"/>
                  </a:cxn>
                </a:cxnLst>
                <a:rect l="0" t="0" r="r" b="b"/>
                <a:pathLst>
                  <a:path w="292" h="339">
                    <a:moveTo>
                      <a:pt x="76" y="187"/>
                    </a:moveTo>
                    <a:lnTo>
                      <a:pt x="77" y="199"/>
                    </a:lnTo>
                    <a:lnTo>
                      <a:pt x="79" y="210"/>
                    </a:lnTo>
                    <a:lnTo>
                      <a:pt x="82" y="220"/>
                    </a:lnTo>
                    <a:lnTo>
                      <a:pt x="84" y="229"/>
                    </a:lnTo>
                    <a:lnTo>
                      <a:pt x="89" y="237"/>
                    </a:lnTo>
                    <a:lnTo>
                      <a:pt x="93" y="244"/>
                    </a:lnTo>
                    <a:lnTo>
                      <a:pt x="99" y="251"/>
                    </a:lnTo>
                    <a:lnTo>
                      <a:pt x="104" y="257"/>
                    </a:lnTo>
                    <a:lnTo>
                      <a:pt x="112" y="261"/>
                    </a:lnTo>
                    <a:lnTo>
                      <a:pt x="119" y="266"/>
                    </a:lnTo>
                    <a:lnTo>
                      <a:pt x="127" y="269"/>
                    </a:lnTo>
                    <a:lnTo>
                      <a:pt x="136" y="271"/>
                    </a:lnTo>
                    <a:lnTo>
                      <a:pt x="153" y="276"/>
                    </a:lnTo>
                    <a:lnTo>
                      <a:pt x="173" y="277"/>
                    </a:lnTo>
                    <a:lnTo>
                      <a:pt x="188" y="276"/>
                    </a:lnTo>
                    <a:lnTo>
                      <a:pt x="200" y="276"/>
                    </a:lnTo>
                    <a:lnTo>
                      <a:pt x="213" y="274"/>
                    </a:lnTo>
                    <a:lnTo>
                      <a:pt x="223" y="273"/>
                    </a:lnTo>
                    <a:lnTo>
                      <a:pt x="235" y="270"/>
                    </a:lnTo>
                    <a:lnTo>
                      <a:pt x="245" y="267"/>
                    </a:lnTo>
                    <a:lnTo>
                      <a:pt x="253" y="264"/>
                    </a:lnTo>
                    <a:lnTo>
                      <a:pt x="262" y="261"/>
                    </a:lnTo>
                    <a:lnTo>
                      <a:pt x="273" y="316"/>
                    </a:lnTo>
                    <a:lnTo>
                      <a:pt x="263" y="319"/>
                    </a:lnTo>
                    <a:lnTo>
                      <a:pt x="253" y="323"/>
                    </a:lnTo>
                    <a:lnTo>
                      <a:pt x="240" y="327"/>
                    </a:lnTo>
                    <a:lnTo>
                      <a:pt x="228" y="330"/>
                    </a:lnTo>
                    <a:lnTo>
                      <a:pt x="213" y="333"/>
                    </a:lnTo>
                    <a:lnTo>
                      <a:pt x="198" y="336"/>
                    </a:lnTo>
                    <a:lnTo>
                      <a:pt x="180" y="337"/>
                    </a:lnTo>
                    <a:lnTo>
                      <a:pt x="163" y="339"/>
                    </a:lnTo>
                    <a:lnTo>
                      <a:pt x="145" y="337"/>
                    </a:lnTo>
                    <a:lnTo>
                      <a:pt x="127" y="334"/>
                    </a:lnTo>
                    <a:lnTo>
                      <a:pt x="110" y="332"/>
                    </a:lnTo>
                    <a:lnTo>
                      <a:pt x="94" y="326"/>
                    </a:lnTo>
                    <a:lnTo>
                      <a:pt x="80" y="319"/>
                    </a:lnTo>
                    <a:lnTo>
                      <a:pt x="66" y="311"/>
                    </a:lnTo>
                    <a:lnTo>
                      <a:pt x="54" y="303"/>
                    </a:lnTo>
                    <a:lnTo>
                      <a:pt x="43" y="291"/>
                    </a:lnTo>
                    <a:lnTo>
                      <a:pt x="33" y="280"/>
                    </a:lnTo>
                    <a:lnTo>
                      <a:pt x="24" y="269"/>
                    </a:lnTo>
                    <a:lnTo>
                      <a:pt x="17" y="254"/>
                    </a:lnTo>
                    <a:lnTo>
                      <a:pt x="11" y="240"/>
                    </a:lnTo>
                    <a:lnTo>
                      <a:pt x="6" y="224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0" y="173"/>
                    </a:lnTo>
                    <a:lnTo>
                      <a:pt x="0" y="156"/>
                    </a:lnTo>
                    <a:lnTo>
                      <a:pt x="3" y="138"/>
                    </a:lnTo>
                    <a:lnTo>
                      <a:pt x="6" y="123"/>
                    </a:lnTo>
                    <a:lnTo>
                      <a:pt x="10" y="107"/>
                    </a:lnTo>
                    <a:lnTo>
                      <a:pt x="16" y="93"/>
                    </a:lnTo>
                    <a:lnTo>
                      <a:pt x="23" y="78"/>
                    </a:lnTo>
                    <a:lnTo>
                      <a:pt x="30" y="64"/>
                    </a:lnTo>
                    <a:lnTo>
                      <a:pt x="40" y="51"/>
                    </a:lnTo>
                    <a:lnTo>
                      <a:pt x="50" y="41"/>
                    </a:lnTo>
                    <a:lnTo>
                      <a:pt x="62" y="30"/>
                    </a:lnTo>
                    <a:lnTo>
                      <a:pt x="74" y="21"/>
                    </a:lnTo>
                    <a:lnTo>
                      <a:pt x="89" y="14"/>
                    </a:lnTo>
                    <a:lnTo>
                      <a:pt x="104" y="8"/>
                    </a:lnTo>
                    <a:lnTo>
                      <a:pt x="120" y="4"/>
                    </a:lnTo>
                    <a:lnTo>
                      <a:pt x="137" y="1"/>
                    </a:lnTo>
                    <a:lnTo>
                      <a:pt x="156" y="0"/>
                    </a:lnTo>
                    <a:lnTo>
                      <a:pt x="175" y="1"/>
                    </a:lnTo>
                    <a:lnTo>
                      <a:pt x="192" y="4"/>
                    </a:lnTo>
                    <a:lnTo>
                      <a:pt x="208" y="8"/>
                    </a:lnTo>
                    <a:lnTo>
                      <a:pt x="220" y="14"/>
                    </a:lnTo>
                    <a:lnTo>
                      <a:pt x="233" y="23"/>
                    </a:lnTo>
                    <a:lnTo>
                      <a:pt x="245" y="31"/>
                    </a:lnTo>
                    <a:lnTo>
                      <a:pt x="255" y="41"/>
                    </a:lnTo>
                    <a:lnTo>
                      <a:pt x="263" y="53"/>
                    </a:lnTo>
                    <a:lnTo>
                      <a:pt x="271" y="64"/>
                    </a:lnTo>
                    <a:lnTo>
                      <a:pt x="276" y="77"/>
                    </a:lnTo>
                    <a:lnTo>
                      <a:pt x="282" y="88"/>
                    </a:lnTo>
                    <a:lnTo>
                      <a:pt x="285" y="103"/>
                    </a:lnTo>
                    <a:lnTo>
                      <a:pt x="288" y="116"/>
                    </a:lnTo>
                    <a:lnTo>
                      <a:pt x="291" y="128"/>
                    </a:lnTo>
                    <a:lnTo>
                      <a:pt x="292" y="141"/>
                    </a:lnTo>
                    <a:lnTo>
                      <a:pt x="292" y="154"/>
                    </a:lnTo>
                    <a:lnTo>
                      <a:pt x="292" y="158"/>
                    </a:lnTo>
                    <a:lnTo>
                      <a:pt x="292" y="164"/>
                    </a:lnTo>
                    <a:lnTo>
                      <a:pt x="292" y="168"/>
                    </a:lnTo>
                    <a:lnTo>
                      <a:pt x="292" y="173"/>
                    </a:lnTo>
                    <a:lnTo>
                      <a:pt x="292" y="177"/>
                    </a:lnTo>
                    <a:lnTo>
                      <a:pt x="291" y="180"/>
                    </a:lnTo>
                    <a:lnTo>
                      <a:pt x="291" y="183"/>
                    </a:lnTo>
                    <a:lnTo>
                      <a:pt x="291" y="186"/>
                    </a:lnTo>
                    <a:lnTo>
                      <a:pt x="76" y="187"/>
                    </a:lnTo>
                    <a:close/>
                    <a:moveTo>
                      <a:pt x="219" y="131"/>
                    </a:moveTo>
                    <a:lnTo>
                      <a:pt x="218" y="118"/>
                    </a:lnTo>
                    <a:lnTo>
                      <a:pt x="216" y="106"/>
                    </a:lnTo>
                    <a:lnTo>
                      <a:pt x="213" y="93"/>
                    </a:lnTo>
                    <a:lnTo>
                      <a:pt x="206" y="81"/>
                    </a:lnTo>
                    <a:lnTo>
                      <a:pt x="203" y="76"/>
                    </a:lnTo>
                    <a:lnTo>
                      <a:pt x="198" y="71"/>
                    </a:lnTo>
                    <a:lnTo>
                      <a:pt x="193" y="67"/>
                    </a:lnTo>
                    <a:lnTo>
                      <a:pt x="186" y="63"/>
                    </a:lnTo>
                    <a:lnTo>
                      <a:pt x="179" y="60"/>
                    </a:lnTo>
                    <a:lnTo>
                      <a:pt x="170" y="57"/>
                    </a:lnTo>
                    <a:lnTo>
                      <a:pt x="162" y="56"/>
                    </a:lnTo>
                    <a:lnTo>
                      <a:pt x="150" y="56"/>
                    </a:lnTo>
                    <a:lnTo>
                      <a:pt x="140" y="56"/>
                    </a:lnTo>
                    <a:lnTo>
                      <a:pt x="132" y="57"/>
                    </a:lnTo>
                    <a:lnTo>
                      <a:pt x="125" y="60"/>
                    </a:lnTo>
                    <a:lnTo>
                      <a:pt x="117" y="63"/>
                    </a:lnTo>
                    <a:lnTo>
                      <a:pt x="110" y="66"/>
                    </a:lnTo>
                    <a:lnTo>
                      <a:pt x="104" y="70"/>
                    </a:lnTo>
                    <a:lnTo>
                      <a:pt x="99" y="76"/>
                    </a:lnTo>
                    <a:lnTo>
                      <a:pt x="94" y="80"/>
                    </a:lnTo>
                    <a:lnTo>
                      <a:pt x="87" y="91"/>
                    </a:lnTo>
                    <a:lnTo>
                      <a:pt x="82" y="104"/>
                    </a:lnTo>
                    <a:lnTo>
                      <a:pt x="79" y="117"/>
                    </a:lnTo>
                    <a:lnTo>
                      <a:pt x="77" y="131"/>
                    </a:lnTo>
                    <a:lnTo>
                      <a:pt x="219" y="13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4" name="Freeform 66"/>
              <p:cNvSpPr>
                <a:spLocks/>
              </p:cNvSpPr>
              <p:nvPr/>
            </p:nvSpPr>
            <p:spPr bwMode="auto">
              <a:xfrm>
                <a:off x="592" y="4008"/>
                <a:ext cx="150" cy="3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3" y="19"/>
                  </a:cxn>
                  <a:cxn ang="0">
                    <a:pos x="6" y="13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9" y="3"/>
                  </a:cxn>
                  <a:cxn ang="0">
                    <a:pos x="25" y="0"/>
                  </a:cxn>
                  <a:cxn ang="0">
                    <a:pos x="30" y="0"/>
                  </a:cxn>
                  <a:cxn ang="0">
                    <a:pos x="421" y="0"/>
                  </a:cxn>
                  <a:cxn ang="0">
                    <a:pos x="427" y="0"/>
                  </a:cxn>
                  <a:cxn ang="0">
                    <a:pos x="433" y="3"/>
                  </a:cxn>
                  <a:cxn ang="0">
                    <a:pos x="437" y="6"/>
                  </a:cxn>
                  <a:cxn ang="0">
                    <a:pos x="443" y="9"/>
                  </a:cxn>
                  <a:cxn ang="0">
                    <a:pos x="445" y="13"/>
                  </a:cxn>
                  <a:cxn ang="0">
                    <a:pos x="448" y="19"/>
                  </a:cxn>
                  <a:cxn ang="0">
                    <a:pos x="450" y="24"/>
                  </a:cxn>
                  <a:cxn ang="0">
                    <a:pos x="451" y="30"/>
                  </a:cxn>
                  <a:cxn ang="0">
                    <a:pos x="451" y="116"/>
                  </a:cxn>
                  <a:cxn ang="0">
                    <a:pos x="0" y="116"/>
                  </a:cxn>
                </a:cxnLst>
                <a:rect l="0" t="0" r="r" b="b"/>
                <a:pathLst>
                  <a:path w="451" h="116">
                    <a:moveTo>
                      <a:pt x="0" y="116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421" y="0"/>
                    </a:lnTo>
                    <a:lnTo>
                      <a:pt x="427" y="0"/>
                    </a:lnTo>
                    <a:lnTo>
                      <a:pt x="433" y="3"/>
                    </a:lnTo>
                    <a:lnTo>
                      <a:pt x="437" y="6"/>
                    </a:lnTo>
                    <a:lnTo>
                      <a:pt x="443" y="9"/>
                    </a:lnTo>
                    <a:lnTo>
                      <a:pt x="445" y="13"/>
                    </a:lnTo>
                    <a:lnTo>
                      <a:pt x="448" y="19"/>
                    </a:lnTo>
                    <a:lnTo>
                      <a:pt x="450" y="24"/>
                    </a:lnTo>
                    <a:lnTo>
                      <a:pt x="451" y="30"/>
                    </a:lnTo>
                    <a:lnTo>
                      <a:pt x="451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5" name="Rectangle 67"/>
              <p:cNvSpPr>
                <a:spLocks noChangeArrowheads="1"/>
              </p:cNvSpPr>
              <p:nvPr/>
            </p:nvSpPr>
            <p:spPr bwMode="auto">
              <a:xfrm>
                <a:off x="592" y="4053"/>
                <a:ext cx="150" cy="1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6" name="Freeform 68"/>
              <p:cNvSpPr>
                <a:spLocks/>
              </p:cNvSpPr>
              <p:nvPr/>
            </p:nvSpPr>
            <p:spPr bwMode="auto">
              <a:xfrm>
                <a:off x="710" y="4014"/>
                <a:ext cx="21" cy="26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3" y="58"/>
                  </a:cxn>
                  <a:cxn ang="0">
                    <a:pos x="6" y="60"/>
                  </a:cxn>
                  <a:cxn ang="0">
                    <a:pos x="7" y="61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2" y="67"/>
                  </a:cxn>
                  <a:cxn ang="0">
                    <a:pos x="27" y="67"/>
                  </a:cxn>
                  <a:cxn ang="0">
                    <a:pos x="33" y="67"/>
                  </a:cxn>
                  <a:cxn ang="0">
                    <a:pos x="40" y="66"/>
                  </a:cxn>
                  <a:cxn ang="0">
                    <a:pos x="45" y="63"/>
                  </a:cxn>
                  <a:cxn ang="0">
                    <a:pos x="46" y="58"/>
                  </a:cxn>
                  <a:cxn ang="0">
                    <a:pos x="46" y="53"/>
                  </a:cxn>
                  <a:cxn ang="0">
                    <a:pos x="43" y="48"/>
                  </a:cxn>
                  <a:cxn ang="0">
                    <a:pos x="37" y="47"/>
                  </a:cxn>
                  <a:cxn ang="0">
                    <a:pos x="30" y="46"/>
                  </a:cxn>
                  <a:cxn ang="0">
                    <a:pos x="20" y="43"/>
                  </a:cxn>
                  <a:cxn ang="0">
                    <a:pos x="12" y="40"/>
                  </a:cxn>
                  <a:cxn ang="0">
                    <a:pos x="5" y="34"/>
                  </a:cxn>
                  <a:cxn ang="0">
                    <a:pos x="2" y="27"/>
                  </a:cxn>
                  <a:cxn ang="0">
                    <a:pos x="2" y="17"/>
                  </a:cxn>
                  <a:cxn ang="0">
                    <a:pos x="6" y="10"/>
                  </a:cxn>
                  <a:cxn ang="0">
                    <a:pos x="15" y="3"/>
                  </a:cxn>
                  <a:cxn ang="0">
                    <a:pos x="26" y="0"/>
                  </a:cxn>
                  <a:cxn ang="0">
                    <a:pos x="36" y="0"/>
                  </a:cxn>
                  <a:cxn ang="0">
                    <a:pos x="43" y="0"/>
                  </a:cxn>
                  <a:cxn ang="0">
                    <a:pos x="50" y="1"/>
                  </a:cxn>
                  <a:cxn ang="0">
                    <a:pos x="55" y="4"/>
                  </a:cxn>
                  <a:cxn ang="0">
                    <a:pos x="57" y="21"/>
                  </a:cxn>
                  <a:cxn ang="0">
                    <a:pos x="55" y="18"/>
                  </a:cxn>
                  <a:cxn ang="0">
                    <a:pos x="53" y="17"/>
                  </a:cxn>
                  <a:cxn ang="0">
                    <a:pos x="50" y="16"/>
                  </a:cxn>
                  <a:cxn ang="0">
                    <a:pos x="47" y="14"/>
                  </a:cxn>
                  <a:cxn ang="0">
                    <a:pos x="43" y="13"/>
                  </a:cxn>
                  <a:cxn ang="0">
                    <a:pos x="40" y="13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26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7" y="20"/>
                  </a:cxn>
                  <a:cxn ang="0">
                    <a:pos x="19" y="24"/>
                  </a:cxn>
                  <a:cxn ang="0">
                    <a:pos x="23" y="27"/>
                  </a:cxn>
                  <a:cxn ang="0">
                    <a:pos x="30" y="28"/>
                  </a:cxn>
                  <a:cxn ang="0">
                    <a:pos x="40" y="31"/>
                  </a:cxn>
                  <a:cxn ang="0">
                    <a:pos x="50" y="34"/>
                  </a:cxn>
                  <a:cxn ang="0">
                    <a:pos x="57" y="38"/>
                  </a:cxn>
                  <a:cxn ang="0">
                    <a:pos x="62" y="44"/>
                  </a:cxn>
                  <a:cxn ang="0">
                    <a:pos x="63" y="53"/>
                  </a:cxn>
                  <a:cxn ang="0">
                    <a:pos x="60" y="64"/>
                  </a:cxn>
                  <a:cxn ang="0">
                    <a:pos x="55" y="71"/>
                  </a:cxn>
                  <a:cxn ang="0">
                    <a:pos x="43" y="77"/>
                  </a:cxn>
                  <a:cxn ang="0">
                    <a:pos x="29" y="78"/>
                  </a:cxn>
                  <a:cxn ang="0">
                    <a:pos x="22" y="78"/>
                  </a:cxn>
                  <a:cxn ang="0">
                    <a:pos x="15" y="77"/>
                  </a:cxn>
                  <a:cxn ang="0">
                    <a:pos x="7" y="76"/>
                  </a:cxn>
                  <a:cxn ang="0">
                    <a:pos x="0" y="74"/>
                  </a:cxn>
                </a:cxnLst>
                <a:rect l="0" t="0" r="r" b="b"/>
                <a:pathLst>
                  <a:path w="63" h="78">
                    <a:moveTo>
                      <a:pt x="0" y="56"/>
                    </a:moveTo>
                    <a:lnTo>
                      <a:pt x="2" y="56"/>
                    </a:lnTo>
                    <a:lnTo>
                      <a:pt x="2" y="57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6" y="60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5" y="64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2" y="64"/>
                    </a:lnTo>
                    <a:lnTo>
                      <a:pt x="45" y="63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46" y="53"/>
                    </a:lnTo>
                    <a:lnTo>
                      <a:pt x="45" y="50"/>
                    </a:lnTo>
                    <a:lnTo>
                      <a:pt x="43" y="48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5" y="46"/>
                    </a:lnTo>
                    <a:lnTo>
                      <a:pt x="30" y="46"/>
                    </a:lnTo>
                    <a:lnTo>
                      <a:pt x="26" y="44"/>
                    </a:lnTo>
                    <a:lnTo>
                      <a:pt x="20" y="43"/>
                    </a:lnTo>
                    <a:lnTo>
                      <a:pt x="16" y="41"/>
                    </a:lnTo>
                    <a:lnTo>
                      <a:pt x="12" y="40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21"/>
                    </a:lnTo>
                    <a:lnTo>
                      <a:pt x="56" y="20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6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3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9" y="21"/>
                    </a:lnTo>
                    <a:lnTo>
                      <a:pt x="19" y="24"/>
                    </a:lnTo>
                    <a:lnTo>
                      <a:pt x="20" y="26"/>
                    </a:lnTo>
                    <a:lnTo>
                      <a:pt x="23" y="27"/>
                    </a:lnTo>
                    <a:lnTo>
                      <a:pt x="26" y="27"/>
                    </a:lnTo>
                    <a:lnTo>
                      <a:pt x="30" y="28"/>
                    </a:lnTo>
                    <a:lnTo>
                      <a:pt x="35" y="30"/>
                    </a:lnTo>
                    <a:lnTo>
                      <a:pt x="40" y="31"/>
                    </a:lnTo>
                    <a:lnTo>
                      <a:pt x="45" y="31"/>
                    </a:lnTo>
                    <a:lnTo>
                      <a:pt x="50" y="34"/>
                    </a:lnTo>
                    <a:lnTo>
                      <a:pt x="55" y="36"/>
                    </a:lnTo>
                    <a:lnTo>
                      <a:pt x="57" y="38"/>
                    </a:lnTo>
                    <a:lnTo>
                      <a:pt x="60" y="41"/>
                    </a:lnTo>
                    <a:lnTo>
                      <a:pt x="62" y="44"/>
                    </a:lnTo>
                    <a:lnTo>
                      <a:pt x="63" y="48"/>
                    </a:lnTo>
                    <a:lnTo>
                      <a:pt x="63" y="53"/>
                    </a:lnTo>
                    <a:lnTo>
                      <a:pt x="63" y="58"/>
                    </a:lnTo>
                    <a:lnTo>
                      <a:pt x="60" y="64"/>
                    </a:lnTo>
                    <a:lnTo>
                      <a:pt x="57" y="68"/>
                    </a:lnTo>
                    <a:lnTo>
                      <a:pt x="55" y="71"/>
                    </a:lnTo>
                    <a:lnTo>
                      <a:pt x="49" y="76"/>
                    </a:lnTo>
                    <a:lnTo>
                      <a:pt x="43" y="77"/>
                    </a:lnTo>
                    <a:lnTo>
                      <a:pt x="37" y="78"/>
                    </a:lnTo>
                    <a:lnTo>
                      <a:pt x="29" y="78"/>
                    </a:lnTo>
                    <a:lnTo>
                      <a:pt x="26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5" y="77"/>
                    </a:lnTo>
                    <a:lnTo>
                      <a:pt x="10" y="77"/>
                    </a:lnTo>
                    <a:lnTo>
                      <a:pt x="7" y="76"/>
                    </a:lnTo>
                    <a:lnTo>
                      <a:pt x="3" y="74"/>
                    </a:lnTo>
                    <a:lnTo>
                      <a:pt x="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7" name="Freeform 69"/>
              <p:cNvSpPr>
                <a:spLocks noEditPoints="1"/>
              </p:cNvSpPr>
              <p:nvPr/>
            </p:nvSpPr>
            <p:spPr bwMode="auto">
              <a:xfrm>
                <a:off x="602" y="4014"/>
                <a:ext cx="27" cy="26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4" y="50"/>
                  </a:cxn>
                  <a:cxn ang="0">
                    <a:pos x="61" y="46"/>
                  </a:cxn>
                  <a:cxn ang="0">
                    <a:pos x="57" y="43"/>
                  </a:cxn>
                  <a:cxn ang="0">
                    <a:pos x="60" y="40"/>
                  </a:cxn>
                  <a:cxn ang="0">
                    <a:pos x="67" y="37"/>
                  </a:cxn>
                  <a:cxn ang="0">
                    <a:pos x="71" y="32"/>
                  </a:cxn>
                  <a:cxn ang="0">
                    <a:pos x="73" y="26"/>
                  </a:cxn>
                  <a:cxn ang="0">
                    <a:pos x="73" y="19"/>
                  </a:cxn>
                  <a:cxn ang="0">
                    <a:pos x="71" y="12"/>
                  </a:cxn>
                  <a:cxn ang="0">
                    <a:pos x="68" y="7"/>
                  </a:cxn>
                  <a:cxn ang="0">
                    <a:pos x="64" y="3"/>
                  </a:cxn>
                  <a:cxn ang="0">
                    <a:pos x="58" y="2"/>
                  </a:cxn>
                  <a:cxn ang="0">
                    <a:pos x="54" y="0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" y="6"/>
                  </a:cxn>
                  <a:cxn ang="0">
                    <a:pos x="5" y="12"/>
                  </a:cxn>
                  <a:cxn ang="0">
                    <a:pos x="5" y="17"/>
                  </a:cxn>
                  <a:cxn ang="0">
                    <a:pos x="5" y="63"/>
                  </a:cxn>
                  <a:cxn ang="0">
                    <a:pos x="5" y="67"/>
                  </a:cxn>
                  <a:cxn ang="0">
                    <a:pos x="4" y="72"/>
                  </a:cxn>
                  <a:cxn ang="0">
                    <a:pos x="1" y="76"/>
                  </a:cxn>
                  <a:cxn ang="0">
                    <a:pos x="28" y="77"/>
                  </a:cxn>
                  <a:cxn ang="0">
                    <a:pos x="25" y="75"/>
                  </a:cxn>
                  <a:cxn ang="0">
                    <a:pos x="24" y="70"/>
                  </a:cxn>
                  <a:cxn ang="0">
                    <a:pos x="23" y="65"/>
                  </a:cxn>
                  <a:cxn ang="0">
                    <a:pos x="23" y="60"/>
                  </a:cxn>
                  <a:cxn ang="0">
                    <a:pos x="34" y="46"/>
                  </a:cxn>
                  <a:cxn ang="0">
                    <a:pos x="38" y="46"/>
                  </a:cxn>
                  <a:cxn ang="0">
                    <a:pos x="41" y="47"/>
                  </a:cxn>
                  <a:cxn ang="0">
                    <a:pos x="44" y="50"/>
                  </a:cxn>
                  <a:cxn ang="0">
                    <a:pos x="47" y="53"/>
                  </a:cxn>
                  <a:cxn ang="0">
                    <a:pos x="50" y="59"/>
                  </a:cxn>
                  <a:cxn ang="0">
                    <a:pos x="53" y="65"/>
                  </a:cxn>
                  <a:cxn ang="0">
                    <a:pos x="56" y="70"/>
                  </a:cxn>
                  <a:cxn ang="0">
                    <a:pos x="58" y="77"/>
                  </a:cxn>
                  <a:cxn ang="0">
                    <a:pos x="80" y="75"/>
                  </a:cxn>
                  <a:cxn ang="0">
                    <a:pos x="76" y="70"/>
                  </a:cxn>
                  <a:cxn ang="0">
                    <a:pos x="73" y="66"/>
                  </a:cxn>
                  <a:cxn ang="0">
                    <a:pos x="70" y="60"/>
                  </a:cxn>
                  <a:cxn ang="0">
                    <a:pos x="57" y="23"/>
                  </a:cxn>
                  <a:cxn ang="0">
                    <a:pos x="56" y="27"/>
                  </a:cxn>
                  <a:cxn ang="0">
                    <a:pos x="53" y="32"/>
                  </a:cxn>
                  <a:cxn ang="0">
                    <a:pos x="47" y="33"/>
                  </a:cxn>
                  <a:cxn ang="0">
                    <a:pos x="40" y="35"/>
                  </a:cxn>
                  <a:cxn ang="0">
                    <a:pos x="23" y="12"/>
                  </a:cxn>
                  <a:cxn ang="0">
                    <a:pos x="44" y="12"/>
                  </a:cxn>
                  <a:cxn ang="0">
                    <a:pos x="50" y="13"/>
                  </a:cxn>
                  <a:cxn ang="0">
                    <a:pos x="54" y="16"/>
                  </a:cxn>
                  <a:cxn ang="0">
                    <a:pos x="57" y="20"/>
                  </a:cxn>
                </a:cxnLst>
                <a:rect l="0" t="0" r="r" b="b"/>
                <a:pathLst>
                  <a:path w="81" h="77">
                    <a:moveTo>
                      <a:pt x="68" y="57"/>
                    </a:moveTo>
                    <a:lnTo>
                      <a:pt x="67" y="55"/>
                    </a:lnTo>
                    <a:lnTo>
                      <a:pt x="66" y="52"/>
                    </a:lnTo>
                    <a:lnTo>
                      <a:pt x="64" y="50"/>
                    </a:lnTo>
                    <a:lnTo>
                      <a:pt x="63" y="47"/>
                    </a:lnTo>
                    <a:lnTo>
                      <a:pt x="61" y="46"/>
                    </a:lnTo>
                    <a:lnTo>
                      <a:pt x="60" y="45"/>
                    </a:lnTo>
                    <a:lnTo>
                      <a:pt x="57" y="43"/>
                    </a:lnTo>
                    <a:lnTo>
                      <a:pt x="56" y="42"/>
                    </a:lnTo>
                    <a:lnTo>
                      <a:pt x="60" y="40"/>
                    </a:lnTo>
                    <a:lnTo>
                      <a:pt x="63" y="39"/>
                    </a:lnTo>
                    <a:lnTo>
                      <a:pt x="67" y="37"/>
                    </a:lnTo>
                    <a:lnTo>
                      <a:pt x="68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3" y="26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1" y="12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7" y="4"/>
                    </a:lnTo>
                    <a:lnTo>
                      <a:pt x="64" y="3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60"/>
                    </a:lnTo>
                    <a:lnTo>
                      <a:pt x="5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3" y="75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28" y="77"/>
                    </a:lnTo>
                    <a:lnTo>
                      <a:pt x="27" y="76"/>
                    </a:lnTo>
                    <a:lnTo>
                      <a:pt x="25" y="75"/>
                    </a:lnTo>
                    <a:lnTo>
                      <a:pt x="25" y="72"/>
                    </a:lnTo>
                    <a:lnTo>
                      <a:pt x="24" y="70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23" y="63"/>
                    </a:lnTo>
                    <a:lnTo>
                      <a:pt x="23" y="60"/>
                    </a:lnTo>
                    <a:lnTo>
                      <a:pt x="23" y="46"/>
                    </a:lnTo>
                    <a:lnTo>
                      <a:pt x="34" y="46"/>
                    </a:lnTo>
                    <a:lnTo>
                      <a:pt x="37" y="46"/>
                    </a:lnTo>
                    <a:lnTo>
                      <a:pt x="38" y="46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9"/>
                    </a:lnTo>
                    <a:lnTo>
                      <a:pt x="44" y="50"/>
                    </a:lnTo>
                    <a:lnTo>
                      <a:pt x="46" y="52"/>
                    </a:lnTo>
                    <a:lnTo>
                      <a:pt x="47" y="53"/>
                    </a:lnTo>
                    <a:lnTo>
                      <a:pt x="48" y="56"/>
                    </a:lnTo>
                    <a:lnTo>
                      <a:pt x="50" y="59"/>
                    </a:lnTo>
                    <a:lnTo>
                      <a:pt x="51" y="62"/>
                    </a:lnTo>
                    <a:lnTo>
                      <a:pt x="53" y="65"/>
                    </a:lnTo>
                    <a:lnTo>
                      <a:pt x="54" y="67"/>
                    </a:lnTo>
                    <a:lnTo>
                      <a:pt x="56" y="70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7" y="73"/>
                    </a:lnTo>
                    <a:lnTo>
                      <a:pt x="76" y="70"/>
                    </a:lnTo>
                    <a:lnTo>
                      <a:pt x="74" y="67"/>
                    </a:lnTo>
                    <a:lnTo>
                      <a:pt x="73" y="66"/>
                    </a:lnTo>
                    <a:lnTo>
                      <a:pt x="71" y="63"/>
                    </a:lnTo>
                    <a:lnTo>
                      <a:pt x="70" y="60"/>
                    </a:lnTo>
                    <a:lnTo>
                      <a:pt x="68" y="57"/>
                    </a:lnTo>
                    <a:close/>
                    <a:moveTo>
                      <a:pt x="57" y="23"/>
                    </a:moveTo>
                    <a:lnTo>
                      <a:pt x="57" y="26"/>
                    </a:lnTo>
                    <a:lnTo>
                      <a:pt x="56" y="27"/>
                    </a:lnTo>
                    <a:lnTo>
                      <a:pt x="54" y="30"/>
                    </a:lnTo>
                    <a:lnTo>
                      <a:pt x="53" y="32"/>
                    </a:lnTo>
                    <a:lnTo>
                      <a:pt x="50" y="33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23" y="35"/>
                    </a:lnTo>
                    <a:lnTo>
                      <a:pt x="23" y="12"/>
                    </a:lnTo>
                    <a:lnTo>
                      <a:pt x="40" y="12"/>
                    </a:lnTo>
                    <a:lnTo>
                      <a:pt x="44" y="12"/>
                    </a:lnTo>
                    <a:lnTo>
                      <a:pt x="47" y="13"/>
                    </a:lnTo>
                    <a:lnTo>
                      <a:pt x="50" y="13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6" y="17"/>
                    </a:lnTo>
                    <a:lnTo>
                      <a:pt x="57" y="20"/>
                    </a:lnTo>
                    <a:lnTo>
                      <a:pt x="5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8" name="Freeform 70"/>
              <p:cNvSpPr>
                <a:spLocks noEditPoints="1"/>
              </p:cNvSpPr>
              <p:nvPr/>
            </p:nvSpPr>
            <p:spPr bwMode="auto">
              <a:xfrm>
                <a:off x="631" y="4013"/>
                <a:ext cx="28" cy="28"/>
              </a:xfrm>
              <a:custGeom>
                <a:avLst/>
                <a:gdLst/>
                <a:ahLst/>
                <a:cxnLst>
                  <a:cxn ang="0">
                    <a:pos x="22" y="58"/>
                  </a:cxn>
                  <a:cxn ang="0">
                    <a:pos x="19" y="50"/>
                  </a:cxn>
                  <a:cxn ang="0">
                    <a:pos x="17" y="42"/>
                  </a:cxn>
                  <a:cxn ang="0">
                    <a:pos x="19" y="32"/>
                  </a:cxn>
                  <a:cxn ang="0">
                    <a:pos x="22" y="25"/>
                  </a:cxn>
                  <a:cxn ang="0">
                    <a:pos x="26" y="19"/>
                  </a:cxn>
                  <a:cxn ang="0">
                    <a:pos x="32" y="16"/>
                  </a:cxn>
                  <a:cxn ang="0">
                    <a:pos x="39" y="15"/>
                  </a:cxn>
                  <a:cxn ang="0">
                    <a:pos x="46" y="15"/>
                  </a:cxn>
                  <a:cxn ang="0">
                    <a:pos x="53" y="16"/>
                  </a:cxn>
                  <a:cxn ang="0">
                    <a:pos x="57" y="20"/>
                  </a:cxn>
                  <a:cxn ang="0">
                    <a:pos x="62" y="26"/>
                  </a:cxn>
                  <a:cxn ang="0">
                    <a:pos x="64" y="35"/>
                  </a:cxn>
                  <a:cxn ang="0">
                    <a:pos x="64" y="45"/>
                  </a:cxn>
                  <a:cxn ang="0">
                    <a:pos x="63" y="53"/>
                  </a:cxn>
                  <a:cxn ang="0">
                    <a:pos x="59" y="60"/>
                  </a:cxn>
                  <a:cxn ang="0">
                    <a:pos x="54" y="65"/>
                  </a:cxn>
                  <a:cxn ang="0">
                    <a:pos x="49" y="68"/>
                  </a:cxn>
                  <a:cxn ang="0">
                    <a:pos x="42" y="68"/>
                  </a:cxn>
                  <a:cxn ang="0">
                    <a:pos x="34" y="68"/>
                  </a:cxn>
                  <a:cxn ang="0">
                    <a:pos x="29" y="65"/>
                  </a:cxn>
                  <a:cxn ang="0">
                    <a:pos x="42" y="82"/>
                  </a:cxn>
                  <a:cxn ang="0">
                    <a:pos x="53" y="80"/>
                  </a:cxn>
                  <a:cxn ang="0">
                    <a:pos x="62" y="76"/>
                  </a:cxn>
                  <a:cxn ang="0">
                    <a:pos x="70" y="70"/>
                  </a:cxn>
                  <a:cxn ang="0">
                    <a:pos x="77" y="60"/>
                  </a:cxn>
                  <a:cxn ang="0">
                    <a:pos x="82" y="46"/>
                  </a:cxn>
                  <a:cxn ang="0">
                    <a:pos x="80" y="32"/>
                  </a:cxn>
                  <a:cxn ang="0">
                    <a:pos x="76" y="19"/>
                  </a:cxn>
                  <a:cxn ang="0">
                    <a:pos x="67" y="9"/>
                  </a:cxn>
                  <a:cxn ang="0">
                    <a:pos x="59" y="5"/>
                  </a:cxn>
                  <a:cxn ang="0">
                    <a:pos x="49" y="2"/>
                  </a:cxn>
                  <a:cxn ang="0">
                    <a:pos x="37" y="0"/>
                  </a:cxn>
                  <a:cxn ang="0">
                    <a:pos x="26" y="3"/>
                  </a:cxn>
                  <a:cxn ang="0">
                    <a:pos x="17" y="7"/>
                  </a:cxn>
                  <a:cxn ang="0">
                    <a:pos x="9" y="15"/>
                  </a:cxn>
                  <a:cxn ang="0">
                    <a:pos x="3" y="26"/>
                  </a:cxn>
                  <a:cxn ang="0">
                    <a:pos x="0" y="42"/>
                  </a:cxn>
                  <a:cxn ang="0">
                    <a:pos x="3" y="56"/>
                  </a:cxn>
                  <a:cxn ang="0">
                    <a:pos x="9" y="68"/>
                  </a:cxn>
                  <a:cxn ang="0">
                    <a:pos x="17" y="75"/>
                  </a:cxn>
                  <a:cxn ang="0">
                    <a:pos x="27" y="79"/>
                  </a:cxn>
                  <a:cxn ang="0">
                    <a:pos x="37" y="82"/>
                  </a:cxn>
                </a:cxnLst>
                <a:rect l="0" t="0" r="r" b="b"/>
                <a:pathLst>
                  <a:path w="82" h="82">
                    <a:moveTo>
                      <a:pt x="24" y="62"/>
                    </a:moveTo>
                    <a:lnTo>
                      <a:pt x="23" y="60"/>
                    </a:lnTo>
                    <a:lnTo>
                      <a:pt x="22" y="58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5"/>
                    </a:lnTo>
                    <a:lnTo>
                      <a:pt x="17" y="42"/>
                    </a:lnTo>
                    <a:lnTo>
                      <a:pt x="19" y="38"/>
                    </a:lnTo>
                    <a:lnTo>
                      <a:pt x="19" y="35"/>
                    </a:lnTo>
                    <a:lnTo>
                      <a:pt x="19" y="32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3" y="22"/>
                    </a:lnTo>
                    <a:lnTo>
                      <a:pt x="24" y="20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6" y="15"/>
                    </a:lnTo>
                    <a:lnTo>
                      <a:pt x="49" y="15"/>
                    </a:lnTo>
                    <a:lnTo>
                      <a:pt x="50" y="16"/>
                    </a:lnTo>
                    <a:lnTo>
                      <a:pt x="53" y="16"/>
                    </a:lnTo>
                    <a:lnTo>
                      <a:pt x="54" y="18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2"/>
                    </a:lnTo>
                    <a:lnTo>
                      <a:pt x="60" y="25"/>
                    </a:lnTo>
                    <a:lnTo>
                      <a:pt x="62" y="26"/>
                    </a:lnTo>
                    <a:lnTo>
                      <a:pt x="63" y="29"/>
                    </a:lnTo>
                    <a:lnTo>
                      <a:pt x="63" y="32"/>
                    </a:lnTo>
                    <a:lnTo>
                      <a:pt x="64" y="35"/>
                    </a:lnTo>
                    <a:lnTo>
                      <a:pt x="64" y="38"/>
                    </a:lnTo>
                    <a:lnTo>
                      <a:pt x="64" y="42"/>
                    </a:lnTo>
                    <a:lnTo>
                      <a:pt x="64" y="45"/>
                    </a:lnTo>
                    <a:lnTo>
                      <a:pt x="64" y="48"/>
                    </a:lnTo>
                    <a:lnTo>
                      <a:pt x="63" y="50"/>
                    </a:lnTo>
                    <a:lnTo>
                      <a:pt x="63" y="53"/>
                    </a:lnTo>
                    <a:lnTo>
                      <a:pt x="62" y="56"/>
                    </a:lnTo>
                    <a:lnTo>
                      <a:pt x="60" y="58"/>
                    </a:lnTo>
                    <a:lnTo>
                      <a:pt x="59" y="60"/>
                    </a:lnTo>
                    <a:lnTo>
                      <a:pt x="57" y="62"/>
                    </a:lnTo>
                    <a:lnTo>
                      <a:pt x="56" y="63"/>
                    </a:lnTo>
                    <a:lnTo>
                      <a:pt x="54" y="65"/>
                    </a:lnTo>
                    <a:lnTo>
                      <a:pt x="53" y="66"/>
                    </a:lnTo>
                    <a:lnTo>
                      <a:pt x="50" y="66"/>
                    </a:lnTo>
                    <a:lnTo>
                      <a:pt x="49" y="68"/>
                    </a:lnTo>
                    <a:lnTo>
                      <a:pt x="46" y="68"/>
                    </a:lnTo>
                    <a:lnTo>
                      <a:pt x="43" y="68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9" y="65"/>
                    </a:lnTo>
                    <a:lnTo>
                      <a:pt x="26" y="63"/>
                    </a:lnTo>
                    <a:lnTo>
                      <a:pt x="24" y="62"/>
                    </a:lnTo>
                    <a:close/>
                    <a:moveTo>
                      <a:pt x="42" y="82"/>
                    </a:moveTo>
                    <a:lnTo>
                      <a:pt x="44" y="82"/>
                    </a:lnTo>
                    <a:lnTo>
                      <a:pt x="49" y="82"/>
                    </a:lnTo>
                    <a:lnTo>
                      <a:pt x="53" y="80"/>
                    </a:lnTo>
                    <a:lnTo>
                      <a:pt x="56" y="79"/>
                    </a:lnTo>
                    <a:lnTo>
                      <a:pt x="59" y="79"/>
                    </a:lnTo>
                    <a:lnTo>
                      <a:pt x="62" y="76"/>
                    </a:lnTo>
                    <a:lnTo>
                      <a:pt x="64" y="75"/>
                    </a:lnTo>
                    <a:lnTo>
                      <a:pt x="67" y="73"/>
                    </a:lnTo>
                    <a:lnTo>
                      <a:pt x="70" y="70"/>
                    </a:lnTo>
                    <a:lnTo>
                      <a:pt x="73" y="68"/>
                    </a:lnTo>
                    <a:lnTo>
                      <a:pt x="76" y="63"/>
                    </a:lnTo>
                    <a:lnTo>
                      <a:pt x="77" y="60"/>
                    </a:lnTo>
                    <a:lnTo>
                      <a:pt x="79" y="56"/>
                    </a:lnTo>
                    <a:lnTo>
                      <a:pt x="80" y="52"/>
                    </a:lnTo>
                    <a:lnTo>
                      <a:pt x="82" y="46"/>
                    </a:lnTo>
                    <a:lnTo>
                      <a:pt x="82" y="42"/>
                    </a:lnTo>
                    <a:lnTo>
                      <a:pt x="82" y="36"/>
                    </a:lnTo>
                    <a:lnTo>
                      <a:pt x="80" y="32"/>
                    </a:lnTo>
                    <a:lnTo>
                      <a:pt x="79" y="26"/>
                    </a:lnTo>
                    <a:lnTo>
                      <a:pt x="77" y="22"/>
                    </a:lnTo>
                    <a:lnTo>
                      <a:pt x="76" y="19"/>
                    </a:lnTo>
                    <a:lnTo>
                      <a:pt x="73" y="15"/>
                    </a:lnTo>
                    <a:lnTo>
                      <a:pt x="70" y="12"/>
                    </a:lnTo>
                    <a:lnTo>
                      <a:pt x="67" y="9"/>
                    </a:lnTo>
                    <a:lnTo>
                      <a:pt x="64" y="7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6" y="3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6" y="3"/>
                    </a:lnTo>
                    <a:lnTo>
                      <a:pt x="23" y="5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4" y="22"/>
                    </a:lnTo>
                    <a:lnTo>
                      <a:pt x="3" y="26"/>
                    </a:lnTo>
                    <a:lnTo>
                      <a:pt x="1" y="32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60"/>
                    </a:lnTo>
                    <a:lnTo>
                      <a:pt x="7" y="63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4" y="73"/>
                    </a:lnTo>
                    <a:lnTo>
                      <a:pt x="17" y="75"/>
                    </a:lnTo>
                    <a:lnTo>
                      <a:pt x="20" y="76"/>
                    </a:lnTo>
                    <a:lnTo>
                      <a:pt x="23" y="79"/>
                    </a:lnTo>
                    <a:lnTo>
                      <a:pt x="27" y="79"/>
                    </a:lnTo>
                    <a:lnTo>
                      <a:pt x="30" y="80"/>
                    </a:lnTo>
                    <a:lnTo>
                      <a:pt x="33" y="82"/>
                    </a:lnTo>
                    <a:lnTo>
                      <a:pt x="37" y="82"/>
                    </a:lnTo>
                    <a:lnTo>
                      <a:pt x="42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39" name="Freeform 71"/>
              <p:cNvSpPr>
                <a:spLocks/>
              </p:cNvSpPr>
              <p:nvPr/>
            </p:nvSpPr>
            <p:spPr bwMode="auto">
              <a:xfrm>
                <a:off x="662" y="4014"/>
                <a:ext cx="20" cy="26"/>
              </a:xfrm>
              <a:custGeom>
                <a:avLst/>
                <a:gdLst/>
                <a:ahLst/>
                <a:cxnLst>
                  <a:cxn ang="0">
                    <a:pos x="61" y="57"/>
                  </a:cxn>
                  <a:cxn ang="0">
                    <a:pos x="58" y="59"/>
                  </a:cxn>
                  <a:cxn ang="0">
                    <a:pos x="57" y="60"/>
                  </a:cxn>
                  <a:cxn ang="0">
                    <a:pos x="54" y="62"/>
                  </a:cxn>
                  <a:cxn ang="0">
                    <a:pos x="51" y="63"/>
                  </a:cxn>
                  <a:cxn ang="0">
                    <a:pos x="48" y="63"/>
                  </a:cxn>
                  <a:cxn ang="0">
                    <a:pos x="45" y="65"/>
                  </a:cxn>
                  <a:cxn ang="0">
                    <a:pos x="41" y="65"/>
                  </a:cxn>
                  <a:cxn ang="0">
                    <a:pos x="38" y="65"/>
                  </a:cxn>
                  <a:cxn ang="0">
                    <a:pos x="23" y="65"/>
                  </a:cxn>
                  <a:cxn ang="0">
                    <a:pos x="23" y="17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4" y="9"/>
                  </a:cxn>
                  <a:cxn ang="0">
                    <a:pos x="24" y="6"/>
                  </a:cxn>
                  <a:cxn ang="0">
                    <a:pos x="25" y="4"/>
                  </a:cxn>
                  <a:cxn ang="0">
                    <a:pos x="25" y="3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5" y="9"/>
                  </a:cxn>
                  <a:cxn ang="0">
                    <a:pos x="5" y="12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7" y="60"/>
                  </a:cxn>
                  <a:cxn ang="0">
                    <a:pos x="7" y="63"/>
                  </a:cxn>
                  <a:cxn ang="0">
                    <a:pos x="5" y="65"/>
                  </a:cxn>
                  <a:cxn ang="0">
                    <a:pos x="5" y="67"/>
                  </a:cxn>
                  <a:cxn ang="0">
                    <a:pos x="5" y="70"/>
                  </a:cxn>
                  <a:cxn ang="0">
                    <a:pos x="4" y="72"/>
                  </a:cxn>
                  <a:cxn ang="0">
                    <a:pos x="3" y="75"/>
                  </a:cxn>
                  <a:cxn ang="0">
                    <a:pos x="1" y="76"/>
                  </a:cxn>
                  <a:cxn ang="0">
                    <a:pos x="0" y="77"/>
                  </a:cxn>
                  <a:cxn ang="0">
                    <a:pos x="58" y="77"/>
                  </a:cxn>
                  <a:cxn ang="0">
                    <a:pos x="61" y="57"/>
                  </a:cxn>
                </a:cxnLst>
                <a:rect l="0" t="0" r="r" b="b"/>
                <a:pathLst>
                  <a:path w="61" h="77">
                    <a:moveTo>
                      <a:pt x="61" y="57"/>
                    </a:moveTo>
                    <a:lnTo>
                      <a:pt x="58" y="59"/>
                    </a:lnTo>
                    <a:lnTo>
                      <a:pt x="57" y="60"/>
                    </a:lnTo>
                    <a:lnTo>
                      <a:pt x="54" y="62"/>
                    </a:lnTo>
                    <a:lnTo>
                      <a:pt x="51" y="63"/>
                    </a:lnTo>
                    <a:lnTo>
                      <a:pt x="48" y="63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8" y="65"/>
                    </a:lnTo>
                    <a:lnTo>
                      <a:pt x="23" y="6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5" y="70"/>
                    </a:lnTo>
                    <a:lnTo>
                      <a:pt x="4" y="72"/>
                    </a:lnTo>
                    <a:lnTo>
                      <a:pt x="3" y="75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58" y="77"/>
                    </a:lnTo>
                    <a:lnTo>
                      <a:pt x="61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0" name="Freeform 72"/>
              <p:cNvSpPr>
                <a:spLocks/>
              </p:cNvSpPr>
              <p:nvPr/>
            </p:nvSpPr>
            <p:spPr bwMode="auto">
              <a:xfrm>
                <a:off x="685" y="4014"/>
                <a:ext cx="21" cy="26"/>
              </a:xfrm>
              <a:custGeom>
                <a:avLst/>
                <a:gdLst/>
                <a:ahLst/>
                <a:cxnLst>
                  <a:cxn ang="0">
                    <a:pos x="61" y="57"/>
                  </a:cxn>
                  <a:cxn ang="0">
                    <a:pos x="58" y="59"/>
                  </a:cxn>
                  <a:cxn ang="0">
                    <a:pos x="57" y="60"/>
                  </a:cxn>
                  <a:cxn ang="0">
                    <a:pos x="54" y="62"/>
                  </a:cxn>
                  <a:cxn ang="0">
                    <a:pos x="51" y="63"/>
                  </a:cxn>
                  <a:cxn ang="0">
                    <a:pos x="48" y="63"/>
                  </a:cxn>
                  <a:cxn ang="0">
                    <a:pos x="46" y="65"/>
                  </a:cxn>
                  <a:cxn ang="0">
                    <a:pos x="41" y="65"/>
                  </a:cxn>
                  <a:cxn ang="0">
                    <a:pos x="37" y="65"/>
                  </a:cxn>
                  <a:cxn ang="0">
                    <a:pos x="23" y="65"/>
                  </a:cxn>
                  <a:cxn ang="0">
                    <a:pos x="23" y="17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3" y="9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6" y="3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7" y="60"/>
                  </a:cxn>
                  <a:cxn ang="0">
                    <a:pos x="7" y="63"/>
                  </a:cxn>
                  <a:cxn ang="0">
                    <a:pos x="6" y="65"/>
                  </a:cxn>
                  <a:cxn ang="0">
                    <a:pos x="6" y="67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3" y="75"/>
                  </a:cxn>
                  <a:cxn ang="0">
                    <a:pos x="1" y="76"/>
                  </a:cxn>
                  <a:cxn ang="0">
                    <a:pos x="0" y="77"/>
                  </a:cxn>
                  <a:cxn ang="0">
                    <a:pos x="58" y="77"/>
                  </a:cxn>
                  <a:cxn ang="0">
                    <a:pos x="61" y="57"/>
                  </a:cxn>
                </a:cxnLst>
                <a:rect l="0" t="0" r="r" b="b"/>
                <a:pathLst>
                  <a:path w="61" h="77">
                    <a:moveTo>
                      <a:pt x="61" y="57"/>
                    </a:moveTo>
                    <a:lnTo>
                      <a:pt x="58" y="59"/>
                    </a:lnTo>
                    <a:lnTo>
                      <a:pt x="57" y="60"/>
                    </a:lnTo>
                    <a:lnTo>
                      <a:pt x="54" y="62"/>
                    </a:lnTo>
                    <a:lnTo>
                      <a:pt x="51" y="63"/>
                    </a:lnTo>
                    <a:lnTo>
                      <a:pt x="48" y="63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7" y="65"/>
                    </a:lnTo>
                    <a:lnTo>
                      <a:pt x="23" y="6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9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60"/>
                    </a:lnTo>
                    <a:lnTo>
                      <a:pt x="7" y="63"/>
                    </a:lnTo>
                    <a:lnTo>
                      <a:pt x="6" y="65"/>
                    </a:lnTo>
                    <a:lnTo>
                      <a:pt x="6" y="67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3" y="75"/>
                    </a:lnTo>
                    <a:lnTo>
                      <a:pt x="1" y="76"/>
                    </a:lnTo>
                    <a:lnTo>
                      <a:pt x="0" y="77"/>
                    </a:lnTo>
                    <a:lnTo>
                      <a:pt x="58" y="77"/>
                    </a:lnTo>
                    <a:lnTo>
                      <a:pt x="61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1" name="Freeform 73"/>
              <p:cNvSpPr>
                <a:spLocks noEditPoints="1"/>
              </p:cNvSpPr>
              <p:nvPr/>
            </p:nvSpPr>
            <p:spPr bwMode="auto">
              <a:xfrm>
                <a:off x="576" y="3992"/>
                <a:ext cx="181" cy="296"/>
              </a:xfrm>
              <a:custGeom>
                <a:avLst/>
                <a:gdLst/>
                <a:ahLst/>
                <a:cxnLst>
                  <a:cxn ang="0">
                    <a:pos x="27" y="67"/>
                  </a:cxn>
                  <a:cxn ang="0">
                    <a:pos x="34" y="49"/>
                  </a:cxn>
                  <a:cxn ang="0">
                    <a:pos x="49" y="34"/>
                  </a:cxn>
                  <a:cxn ang="0">
                    <a:pos x="67" y="27"/>
                  </a:cxn>
                  <a:cxn ang="0">
                    <a:pos x="468" y="26"/>
                  </a:cxn>
                  <a:cxn ang="0">
                    <a:pos x="488" y="30"/>
                  </a:cxn>
                  <a:cxn ang="0">
                    <a:pos x="504" y="41"/>
                  </a:cxn>
                  <a:cxn ang="0">
                    <a:pos x="515" y="57"/>
                  </a:cxn>
                  <a:cxn ang="0">
                    <a:pos x="518" y="77"/>
                  </a:cxn>
                  <a:cxn ang="0">
                    <a:pos x="518" y="821"/>
                  </a:cxn>
                  <a:cxn ang="0">
                    <a:pos x="510" y="839"/>
                  </a:cxn>
                  <a:cxn ang="0">
                    <a:pos x="497" y="854"/>
                  </a:cxn>
                  <a:cxn ang="0">
                    <a:pos x="478" y="861"/>
                  </a:cxn>
                  <a:cxn ang="0">
                    <a:pos x="77" y="862"/>
                  </a:cxn>
                  <a:cxn ang="0">
                    <a:pos x="57" y="858"/>
                  </a:cxn>
                  <a:cxn ang="0">
                    <a:pos x="42" y="847"/>
                  </a:cxn>
                  <a:cxn ang="0">
                    <a:pos x="30" y="831"/>
                  </a:cxn>
                  <a:cxn ang="0">
                    <a:pos x="26" y="811"/>
                  </a:cxn>
                  <a:cxn ang="0">
                    <a:pos x="544" y="77"/>
                  </a:cxn>
                  <a:cxn ang="0">
                    <a:pos x="542" y="61"/>
                  </a:cxn>
                  <a:cxn ang="0">
                    <a:pos x="538" y="47"/>
                  </a:cxn>
                  <a:cxn ang="0">
                    <a:pos x="522" y="23"/>
                  </a:cxn>
                  <a:cxn ang="0">
                    <a:pos x="498" y="6"/>
                  </a:cxn>
                  <a:cxn ang="0">
                    <a:pos x="482" y="1"/>
                  </a:cxn>
                  <a:cxn ang="0">
                    <a:pos x="468" y="0"/>
                  </a:cxn>
                  <a:cxn ang="0">
                    <a:pos x="69" y="0"/>
                  </a:cxn>
                  <a:cxn ang="0">
                    <a:pos x="54" y="3"/>
                  </a:cxn>
                  <a:cxn ang="0">
                    <a:pos x="34" y="13"/>
                  </a:cxn>
                  <a:cxn ang="0">
                    <a:pos x="13" y="34"/>
                  </a:cxn>
                  <a:cxn ang="0">
                    <a:pos x="3" y="54"/>
                  </a:cxn>
                  <a:cxn ang="0">
                    <a:pos x="0" y="69"/>
                  </a:cxn>
                  <a:cxn ang="0">
                    <a:pos x="0" y="811"/>
                  </a:cxn>
                  <a:cxn ang="0">
                    <a:pos x="1" y="827"/>
                  </a:cxn>
                  <a:cxn ang="0">
                    <a:pos x="6" y="841"/>
                  </a:cxn>
                  <a:cxn ang="0">
                    <a:pos x="23" y="865"/>
                  </a:cxn>
                  <a:cxn ang="0">
                    <a:pos x="47" y="882"/>
                  </a:cxn>
                  <a:cxn ang="0">
                    <a:pos x="62" y="887"/>
                  </a:cxn>
                  <a:cxn ang="0">
                    <a:pos x="77" y="888"/>
                  </a:cxn>
                  <a:cxn ang="0">
                    <a:pos x="475" y="888"/>
                  </a:cxn>
                  <a:cxn ang="0">
                    <a:pos x="491" y="885"/>
                  </a:cxn>
                  <a:cxn ang="0">
                    <a:pos x="511" y="875"/>
                  </a:cxn>
                  <a:cxn ang="0">
                    <a:pos x="531" y="854"/>
                  </a:cxn>
                  <a:cxn ang="0">
                    <a:pos x="541" y="834"/>
                  </a:cxn>
                  <a:cxn ang="0">
                    <a:pos x="544" y="819"/>
                  </a:cxn>
                  <a:cxn ang="0">
                    <a:pos x="544" y="77"/>
                  </a:cxn>
                </a:cxnLst>
                <a:rect l="0" t="0" r="r" b="b"/>
                <a:pathLst>
                  <a:path w="544" h="888">
                    <a:moveTo>
                      <a:pt x="26" y="77"/>
                    </a:moveTo>
                    <a:lnTo>
                      <a:pt x="27" y="67"/>
                    </a:lnTo>
                    <a:lnTo>
                      <a:pt x="30" y="57"/>
                    </a:lnTo>
                    <a:lnTo>
                      <a:pt x="34" y="49"/>
                    </a:lnTo>
                    <a:lnTo>
                      <a:pt x="42" y="41"/>
                    </a:lnTo>
                    <a:lnTo>
                      <a:pt x="49" y="34"/>
                    </a:lnTo>
                    <a:lnTo>
                      <a:pt x="57" y="30"/>
                    </a:lnTo>
                    <a:lnTo>
                      <a:pt x="67" y="27"/>
                    </a:lnTo>
                    <a:lnTo>
                      <a:pt x="77" y="26"/>
                    </a:lnTo>
                    <a:lnTo>
                      <a:pt x="468" y="26"/>
                    </a:lnTo>
                    <a:lnTo>
                      <a:pt x="478" y="27"/>
                    </a:lnTo>
                    <a:lnTo>
                      <a:pt x="488" y="30"/>
                    </a:lnTo>
                    <a:lnTo>
                      <a:pt x="497" y="34"/>
                    </a:lnTo>
                    <a:lnTo>
                      <a:pt x="504" y="41"/>
                    </a:lnTo>
                    <a:lnTo>
                      <a:pt x="510" y="49"/>
                    </a:lnTo>
                    <a:lnTo>
                      <a:pt x="515" y="57"/>
                    </a:lnTo>
                    <a:lnTo>
                      <a:pt x="518" y="67"/>
                    </a:lnTo>
                    <a:lnTo>
                      <a:pt x="518" y="77"/>
                    </a:lnTo>
                    <a:lnTo>
                      <a:pt x="518" y="811"/>
                    </a:lnTo>
                    <a:lnTo>
                      <a:pt x="518" y="821"/>
                    </a:lnTo>
                    <a:lnTo>
                      <a:pt x="515" y="831"/>
                    </a:lnTo>
                    <a:lnTo>
                      <a:pt x="510" y="839"/>
                    </a:lnTo>
                    <a:lnTo>
                      <a:pt x="504" y="847"/>
                    </a:lnTo>
                    <a:lnTo>
                      <a:pt x="497" y="854"/>
                    </a:lnTo>
                    <a:lnTo>
                      <a:pt x="488" y="858"/>
                    </a:lnTo>
                    <a:lnTo>
                      <a:pt x="478" y="861"/>
                    </a:lnTo>
                    <a:lnTo>
                      <a:pt x="468" y="862"/>
                    </a:lnTo>
                    <a:lnTo>
                      <a:pt x="77" y="862"/>
                    </a:lnTo>
                    <a:lnTo>
                      <a:pt x="67" y="861"/>
                    </a:lnTo>
                    <a:lnTo>
                      <a:pt x="57" y="858"/>
                    </a:lnTo>
                    <a:lnTo>
                      <a:pt x="49" y="854"/>
                    </a:lnTo>
                    <a:lnTo>
                      <a:pt x="42" y="847"/>
                    </a:lnTo>
                    <a:lnTo>
                      <a:pt x="34" y="839"/>
                    </a:lnTo>
                    <a:lnTo>
                      <a:pt x="30" y="831"/>
                    </a:lnTo>
                    <a:lnTo>
                      <a:pt x="27" y="821"/>
                    </a:lnTo>
                    <a:lnTo>
                      <a:pt x="26" y="811"/>
                    </a:lnTo>
                    <a:lnTo>
                      <a:pt x="26" y="77"/>
                    </a:lnTo>
                    <a:close/>
                    <a:moveTo>
                      <a:pt x="544" y="77"/>
                    </a:moveTo>
                    <a:lnTo>
                      <a:pt x="544" y="69"/>
                    </a:lnTo>
                    <a:lnTo>
                      <a:pt x="542" y="61"/>
                    </a:lnTo>
                    <a:lnTo>
                      <a:pt x="541" y="54"/>
                    </a:lnTo>
                    <a:lnTo>
                      <a:pt x="538" y="47"/>
                    </a:lnTo>
                    <a:lnTo>
                      <a:pt x="531" y="34"/>
                    </a:lnTo>
                    <a:lnTo>
                      <a:pt x="522" y="23"/>
                    </a:lnTo>
                    <a:lnTo>
                      <a:pt x="511" y="13"/>
                    </a:lnTo>
                    <a:lnTo>
                      <a:pt x="498" y="6"/>
                    </a:lnTo>
                    <a:lnTo>
                      <a:pt x="491" y="3"/>
                    </a:lnTo>
                    <a:lnTo>
                      <a:pt x="482" y="1"/>
                    </a:lnTo>
                    <a:lnTo>
                      <a:pt x="475" y="0"/>
                    </a:lnTo>
                    <a:lnTo>
                      <a:pt x="468" y="0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3"/>
                    </a:lnTo>
                    <a:lnTo>
                      <a:pt x="47" y="6"/>
                    </a:lnTo>
                    <a:lnTo>
                      <a:pt x="34" y="13"/>
                    </a:lnTo>
                    <a:lnTo>
                      <a:pt x="23" y="23"/>
                    </a:lnTo>
                    <a:lnTo>
                      <a:pt x="13" y="34"/>
                    </a:lnTo>
                    <a:lnTo>
                      <a:pt x="6" y="47"/>
                    </a:lnTo>
                    <a:lnTo>
                      <a:pt x="3" y="54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811"/>
                    </a:lnTo>
                    <a:lnTo>
                      <a:pt x="0" y="819"/>
                    </a:lnTo>
                    <a:lnTo>
                      <a:pt x="1" y="827"/>
                    </a:lnTo>
                    <a:lnTo>
                      <a:pt x="3" y="834"/>
                    </a:lnTo>
                    <a:lnTo>
                      <a:pt x="6" y="841"/>
                    </a:lnTo>
                    <a:lnTo>
                      <a:pt x="13" y="854"/>
                    </a:lnTo>
                    <a:lnTo>
                      <a:pt x="23" y="865"/>
                    </a:lnTo>
                    <a:lnTo>
                      <a:pt x="34" y="875"/>
                    </a:lnTo>
                    <a:lnTo>
                      <a:pt x="47" y="882"/>
                    </a:lnTo>
                    <a:lnTo>
                      <a:pt x="54" y="885"/>
                    </a:lnTo>
                    <a:lnTo>
                      <a:pt x="62" y="887"/>
                    </a:lnTo>
                    <a:lnTo>
                      <a:pt x="69" y="888"/>
                    </a:lnTo>
                    <a:lnTo>
                      <a:pt x="77" y="888"/>
                    </a:lnTo>
                    <a:lnTo>
                      <a:pt x="468" y="888"/>
                    </a:lnTo>
                    <a:lnTo>
                      <a:pt x="475" y="888"/>
                    </a:lnTo>
                    <a:lnTo>
                      <a:pt x="482" y="887"/>
                    </a:lnTo>
                    <a:lnTo>
                      <a:pt x="491" y="885"/>
                    </a:lnTo>
                    <a:lnTo>
                      <a:pt x="498" y="882"/>
                    </a:lnTo>
                    <a:lnTo>
                      <a:pt x="511" y="875"/>
                    </a:lnTo>
                    <a:lnTo>
                      <a:pt x="522" y="865"/>
                    </a:lnTo>
                    <a:lnTo>
                      <a:pt x="531" y="854"/>
                    </a:lnTo>
                    <a:lnTo>
                      <a:pt x="538" y="841"/>
                    </a:lnTo>
                    <a:lnTo>
                      <a:pt x="541" y="834"/>
                    </a:lnTo>
                    <a:lnTo>
                      <a:pt x="542" y="827"/>
                    </a:lnTo>
                    <a:lnTo>
                      <a:pt x="544" y="819"/>
                    </a:lnTo>
                    <a:lnTo>
                      <a:pt x="544" y="811"/>
                    </a:lnTo>
                    <a:lnTo>
                      <a:pt x="54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2" name="Freeform 74"/>
              <p:cNvSpPr>
                <a:spLocks/>
              </p:cNvSpPr>
              <p:nvPr/>
            </p:nvSpPr>
            <p:spPr bwMode="auto">
              <a:xfrm>
                <a:off x="592" y="4234"/>
                <a:ext cx="150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"/>
                  </a:cxn>
                  <a:cxn ang="0">
                    <a:pos x="0" y="92"/>
                  </a:cxn>
                  <a:cxn ang="0">
                    <a:pos x="3" y="97"/>
                  </a:cxn>
                  <a:cxn ang="0">
                    <a:pos x="6" y="103"/>
                  </a:cxn>
                  <a:cxn ang="0">
                    <a:pos x="9" y="107"/>
                  </a:cxn>
                  <a:cxn ang="0">
                    <a:pos x="13" y="110"/>
                  </a:cxn>
                  <a:cxn ang="0">
                    <a:pos x="19" y="113"/>
                  </a:cxn>
                  <a:cxn ang="0">
                    <a:pos x="25" y="116"/>
                  </a:cxn>
                  <a:cxn ang="0">
                    <a:pos x="30" y="116"/>
                  </a:cxn>
                  <a:cxn ang="0">
                    <a:pos x="421" y="116"/>
                  </a:cxn>
                  <a:cxn ang="0">
                    <a:pos x="427" y="116"/>
                  </a:cxn>
                  <a:cxn ang="0">
                    <a:pos x="433" y="113"/>
                  </a:cxn>
                  <a:cxn ang="0">
                    <a:pos x="437" y="110"/>
                  </a:cxn>
                  <a:cxn ang="0">
                    <a:pos x="443" y="107"/>
                  </a:cxn>
                  <a:cxn ang="0">
                    <a:pos x="445" y="103"/>
                  </a:cxn>
                  <a:cxn ang="0">
                    <a:pos x="448" y="97"/>
                  </a:cxn>
                  <a:cxn ang="0">
                    <a:pos x="450" y="92"/>
                  </a:cxn>
                  <a:cxn ang="0">
                    <a:pos x="451" y="86"/>
                  </a:cxn>
                  <a:cxn ang="0">
                    <a:pos x="451" y="0"/>
                  </a:cxn>
                  <a:cxn ang="0">
                    <a:pos x="0" y="0"/>
                  </a:cxn>
                </a:cxnLst>
                <a:rect l="0" t="0" r="r" b="b"/>
                <a:pathLst>
                  <a:path w="451" h="116">
                    <a:moveTo>
                      <a:pt x="0" y="0"/>
                    </a:moveTo>
                    <a:lnTo>
                      <a:pt x="0" y="86"/>
                    </a:lnTo>
                    <a:lnTo>
                      <a:pt x="0" y="92"/>
                    </a:lnTo>
                    <a:lnTo>
                      <a:pt x="3" y="97"/>
                    </a:lnTo>
                    <a:lnTo>
                      <a:pt x="6" y="103"/>
                    </a:lnTo>
                    <a:lnTo>
                      <a:pt x="9" y="107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6"/>
                    </a:lnTo>
                    <a:lnTo>
                      <a:pt x="30" y="116"/>
                    </a:lnTo>
                    <a:lnTo>
                      <a:pt x="421" y="116"/>
                    </a:lnTo>
                    <a:lnTo>
                      <a:pt x="427" y="116"/>
                    </a:lnTo>
                    <a:lnTo>
                      <a:pt x="433" y="113"/>
                    </a:lnTo>
                    <a:lnTo>
                      <a:pt x="437" y="110"/>
                    </a:lnTo>
                    <a:lnTo>
                      <a:pt x="443" y="107"/>
                    </a:lnTo>
                    <a:lnTo>
                      <a:pt x="445" y="103"/>
                    </a:lnTo>
                    <a:lnTo>
                      <a:pt x="448" y="97"/>
                    </a:lnTo>
                    <a:lnTo>
                      <a:pt x="450" y="92"/>
                    </a:lnTo>
                    <a:lnTo>
                      <a:pt x="451" y="86"/>
                    </a:lnTo>
                    <a:lnTo>
                      <a:pt x="4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3" name="Freeform 75"/>
              <p:cNvSpPr>
                <a:spLocks/>
              </p:cNvSpPr>
              <p:nvPr/>
            </p:nvSpPr>
            <p:spPr bwMode="auto">
              <a:xfrm>
                <a:off x="631" y="4144"/>
                <a:ext cx="36" cy="72"/>
              </a:xfrm>
              <a:custGeom>
                <a:avLst/>
                <a:gdLst/>
                <a:ahLst/>
                <a:cxnLst>
                  <a:cxn ang="0">
                    <a:pos x="74" y="166"/>
                  </a:cxn>
                  <a:cxn ang="0">
                    <a:pos x="74" y="50"/>
                  </a:cxn>
                  <a:cxn ang="0">
                    <a:pos x="79" y="50"/>
                  </a:cxn>
                  <a:cxn ang="0">
                    <a:pos x="83" y="50"/>
                  </a:cxn>
                  <a:cxn ang="0">
                    <a:pos x="86" y="50"/>
                  </a:cxn>
                  <a:cxn ang="0">
                    <a:pos x="90" y="50"/>
                  </a:cxn>
                  <a:cxn ang="0">
                    <a:pos x="95" y="50"/>
                  </a:cxn>
                  <a:cxn ang="0">
                    <a:pos x="99" y="50"/>
                  </a:cxn>
                  <a:cxn ang="0">
                    <a:pos x="103" y="48"/>
                  </a:cxn>
                  <a:cxn ang="0">
                    <a:pos x="107" y="48"/>
                  </a:cxn>
                  <a:cxn ang="0">
                    <a:pos x="106" y="45"/>
                  </a:cxn>
                  <a:cxn ang="0">
                    <a:pos x="105" y="41"/>
                  </a:cxn>
                  <a:cxn ang="0">
                    <a:pos x="103" y="38"/>
                  </a:cxn>
                  <a:cxn ang="0">
                    <a:pos x="102" y="35"/>
                  </a:cxn>
                  <a:cxn ang="0">
                    <a:pos x="99" y="31"/>
                  </a:cxn>
                  <a:cxn ang="0">
                    <a:pos x="97" y="28"/>
                  </a:cxn>
                  <a:cxn ang="0">
                    <a:pos x="96" y="25"/>
                  </a:cxn>
                  <a:cxn ang="0">
                    <a:pos x="95" y="23"/>
                  </a:cxn>
                  <a:cxn ang="0">
                    <a:pos x="92" y="23"/>
                  </a:cxn>
                  <a:cxn ang="0">
                    <a:pos x="90" y="23"/>
                  </a:cxn>
                  <a:cxn ang="0">
                    <a:pos x="87" y="23"/>
                  </a:cxn>
                  <a:cxn ang="0">
                    <a:pos x="84" y="23"/>
                  </a:cxn>
                  <a:cxn ang="0">
                    <a:pos x="82" y="23"/>
                  </a:cxn>
                  <a:cxn ang="0">
                    <a:pos x="79" y="23"/>
                  </a:cxn>
                  <a:cxn ang="0">
                    <a:pos x="77" y="23"/>
                  </a:cxn>
                  <a:cxn ang="0">
                    <a:pos x="74" y="24"/>
                  </a:cxn>
                  <a:cxn ang="0">
                    <a:pos x="74" y="0"/>
                  </a:cxn>
                  <a:cxn ang="0">
                    <a:pos x="69" y="1"/>
                  </a:cxn>
                  <a:cxn ang="0">
                    <a:pos x="63" y="1"/>
                  </a:cxn>
                  <a:cxn ang="0">
                    <a:pos x="57" y="3"/>
                  </a:cxn>
                  <a:cxn ang="0">
                    <a:pos x="50" y="4"/>
                  </a:cxn>
                  <a:cxn ang="0">
                    <a:pos x="44" y="4"/>
                  </a:cxn>
                  <a:cxn ang="0">
                    <a:pos x="39" y="5"/>
                  </a:cxn>
                  <a:cxn ang="0">
                    <a:pos x="33" y="7"/>
                  </a:cxn>
                  <a:cxn ang="0">
                    <a:pos x="26" y="7"/>
                  </a:cxn>
                  <a:cxn ang="0">
                    <a:pos x="26" y="166"/>
                  </a:cxn>
                  <a:cxn ang="0">
                    <a:pos x="26" y="178"/>
                  </a:cxn>
                  <a:cxn ang="0">
                    <a:pos x="23" y="187"/>
                  </a:cxn>
                  <a:cxn ang="0">
                    <a:pos x="20" y="196"/>
                  </a:cxn>
                  <a:cxn ang="0">
                    <a:pos x="17" y="201"/>
                  </a:cxn>
                  <a:cxn ang="0">
                    <a:pos x="13" y="207"/>
                  </a:cxn>
                  <a:cxn ang="0">
                    <a:pos x="9" y="211"/>
                  </a:cxn>
                  <a:cxn ang="0">
                    <a:pos x="4" y="214"/>
                  </a:cxn>
                  <a:cxn ang="0">
                    <a:pos x="0" y="217"/>
                  </a:cxn>
                  <a:cxn ang="0">
                    <a:pos x="100" y="217"/>
                  </a:cxn>
                  <a:cxn ang="0">
                    <a:pos x="96" y="214"/>
                  </a:cxn>
                  <a:cxn ang="0">
                    <a:pos x="92" y="211"/>
                  </a:cxn>
                  <a:cxn ang="0">
                    <a:pos x="87" y="207"/>
                  </a:cxn>
                  <a:cxn ang="0">
                    <a:pos x="84" y="201"/>
                  </a:cxn>
                  <a:cxn ang="0">
                    <a:pos x="80" y="196"/>
                  </a:cxn>
                  <a:cxn ang="0">
                    <a:pos x="77" y="187"/>
                  </a:cxn>
                  <a:cxn ang="0">
                    <a:pos x="74" y="178"/>
                  </a:cxn>
                  <a:cxn ang="0">
                    <a:pos x="74" y="166"/>
                  </a:cxn>
                </a:cxnLst>
                <a:rect l="0" t="0" r="r" b="b"/>
                <a:pathLst>
                  <a:path w="107" h="217">
                    <a:moveTo>
                      <a:pt x="74" y="166"/>
                    </a:moveTo>
                    <a:lnTo>
                      <a:pt x="74" y="50"/>
                    </a:lnTo>
                    <a:lnTo>
                      <a:pt x="79" y="50"/>
                    </a:lnTo>
                    <a:lnTo>
                      <a:pt x="83" y="50"/>
                    </a:lnTo>
                    <a:lnTo>
                      <a:pt x="86" y="50"/>
                    </a:lnTo>
                    <a:lnTo>
                      <a:pt x="90" y="50"/>
                    </a:lnTo>
                    <a:lnTo>
                      <a:pt x="95" y="50"/>
                    </a:lnTo>
                    <a:lnTo>
                      <a:pt x="99" y="50"/>
                    </a:lnTo>
                    <a:lnTo>
                      <a:pt x="103" y="48"/>
                    </a:lnTo>
                    <a:lnTo>
                      <a:pt x="107" y="48"/>
                    </a:lnTo>
                    <a:lnTo>
                      <a:pt x="106" y="45"/>
                    </a:lnTo>
                    <a:lnTo>
                      <a:pt x="105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99" y="31"/>
                    </a:lnTo>
                    <a:lnTo>
                      <a:pt x="97" y="28"/>
                    </a:lnTo>
                    <a:lnTo>
                      <a:pt x="96" y="25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90" y="23"/>
                    </a:lnTo>
                    <a:lnTo>
                      <a:pt x="87" y="23"/>
                    </a:lnTo>
                    <a:lnTo>
                      <a:pt x="84" y="23"/>
                    </a:lnTo>
                    <a:lnTo>
                      <a:pt x="82" y="23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4" y="24"/>
                    </a:lnTo>
                    <a:lnTo>
                      <a:pt x="74" y="0"/>
                    </a:lnTo>
                    <a:lnTo>
                      <a:pt x="69" y="1"/>
                    </a:lnTo>
                    <a:lnTo>
                      <a:pt x="63" y="1"/>
                    </a:lnTo>
                    <a:lnTo>
                      <a:pt x="57" y="3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26" y="166"/>
                    </a:lnTo>
                    <a:lnTo>
                      <a:pt x="26" y="178"/>
                    </a:lnTo>
                    <a:lnTo>
                      <a:pt x="23" y="187"/>
                    </a:lnTo>
                    <a:lnTo>
                      <a:pt x="20" y="196"/>
                    </a:lnTo>
                    <a:lnTo>
                      <a:pt x="17" y="201"/>
                    </a:lnTo>
                    <a:lnTo>
                      <a:pt x="13" y="207"/>
                    </a:lnTo>
                    <a:lnTo>
                      <a:pt x="9" y="211"/>
                    </a:lnTo>
                    <a:lnTo>
                      <a:pt x="4" y="214"/>
                    </a:lnTo>
                    <a:lnTo>
                      <a:pt x="0" y="217"/>
                    </a:lnTo>
                    <a:lnTo>
                      <a:pt x="100" y="217"/>
                    </a:lnTo>
                    <a:lnTo>
                      <a:pt x="96" y="214"/>
                    </a:lnTo>
                    <a:lnTo>
                      <a:pt x="92" y="211"/>
                    </a:lnTo>
                    <a:lnTo>
                      <a:pt x="87" y="207"/>
                    </a:lnTo>
                    <a:lnTo>
                      <a:pt x="84" y="201"/>
                    </a:lnTo>
                    <a:lnTo>
                      <a:pt x="80" y="196"/>
                    </a:lnTo>
                    <a:lnTo>
                      <a:pt x="77" y="187"/>
                    </a:lnTo>
                    <a:lnTo>
                      <a:pt x="74" y="178"/>
                    </a:lnTo>
                    <a:lnTo>
                      <a:pt x="74" y="1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4" name="Freeform 76"/>
              <p:cNvSpPr>
                <a:spLocks/>
              </p:cNvSpPr>
              <p:nvPr/>
            </p:nvSpPr>
            <p:spPr bwMode="auto">
              <a:xfrm>
                <a:off x="683" y="4084"/>
                <a:ext cx="51" cy="132"/>
              </a:xfrm>
              <a:custGeom>
                <a:avLst/>
                <a:gdLst/>
                <a:ahLst/>
                <a:cxnLst>
                  <a:cxn ang="0">
                    <a:pos x="149" y="392"/>
                  </a:cxn>
                  <a:cxn ang="0">
                    <a:pos x="142" y="385"/>
                  </a:cxn>
                  <a:cxn ang="0">
                    <a:pos x="136" y="375"/>
                  </a:cxn>
                  <a:cxn ang="0">
                    <a:pos x="130" y="360"/>
                  </a:cxn>
                  <a:cxn ang="0">
                    <a:pos x="125" y="335"/>
                  </a:cxn>
                  <a:cxn ang="0">
                    <a:pos x="113" y="297"/>
                  </a:cxn>
                  <a:cxn ang="0">
                    <a:pos x="96" y="257"/>
                  </a:cxn>
                  <a:cxn ang="0">
                    <a:pos x="72" y="219"/>
                  </a:cxn>
                  <a:cxn ang="0">
                    <a:pos x="72" y="192"/>
                  </a:cxn>
                  <a:cxn ang="0">
                    <a:pos x="96" y="170"/>
                  </a:cxn>
                  <a:cxn ang="0">
                    <a:pos x="113" y="144"/>
                  </a:cxn>
                  <a:cxn ang="0">
                    <a:pos x="122" y="116"/>
                  </a:cxn>
                  <a:cxn ang="0">
                    <a:pos x="123" y="87"/>
                  </a:cxn>
                  <a:cxn ang="0">
                    <a:pos x="117" y="64"/>
                  </a:cxn>
                  <a:cxn ang="0">
                    <a:pos x="106" y="43"/>
                  </a:cxn>
                  <a:cxn ang="0">
                    <a:pos x="89" y="24"/>
                  </a:cxn>
                  <a:cxn ang="0">
                    <a:pos x="74" y="14"/>
                  </a:cxn>
                  <a:cxn ang="0">
                    <a:pos x="64" y="9"/>
                  </a:cxn>
                  <a:cxn ang="0">
                    <a:pos x="54" y="4"/>
                  </a:cxn>
                  <a:cxn ang="0">
                    <a:pos x="43" y="1"/>
                  </a:cxn>
                  <a:cxn ang="0">
                    <a:pos x="39" y="4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7" y="36"/>
                  </a:cxn>
                  <a:cxn ang="0">
                    <a:pos x="53" y="46"/>
                  </a:cxn>
                  <a:cxn ang="0">
                    <a:pos x="63" y="59"/>
                  </a:cxn>
                  <a:cxn ang="0">
                    <a:pos x="70" y="74"/>
                  </a:cxn>
                  <a:cxn ang="0">
                    <a:pos x="73" y="91"/>
                  </a:cxn>
                  <a:cxn ang="0">
                    <a:pos x="73" y="113"/>
                  </a:cxn>
                  <a:cxn ang="0">
                    <a:pos x="66" y="137"/>
                  </a:cxn>
                  <a:cxn ang="0">
                    <a:pos x="49" y="162"/>
                  </a:cxn>
                  <a:cxn ang="0">
                    <a:pos x="29" y="177"/>
                  </a:cxn>
                  <a:cxn ang="0">
                    <a:pos x="12" y="186"/>
                  </a:cxn>
                  <a:cxn ang="0">
                    <a:pos x="3" y="193"/>
                  </a:cxn>
                  <a:cxn ang="0">
                    <a:pos x="6" y="200"/>
                  </a:cxn>
                  <a:cxn ang="0">
                    <a:pos x="10" y="207"/>
                  </a:cxn>
                  <a:cxn ang="0">
                    <a:pos x="13" y="213"/>
                  </a:cxn>
                  <a:cxn ang="0">
                    <a:pos x="16" y="216"/>
                  </a:cxn>
                  <a:cxn ang="0">
                    <a:pos x="17" y="216"/>
                  </a:cxn>
                  <a:cxn ang="0">
                    <a:pos x="20" y="216"/>
                  </a:cxn>
                  <a:cxn ang="0">
                    <a:pos x="22" y="214"/>
                  </a:cxn>
                  <a:cxn ang="0">
                    <a:pos x="33" y="227"/>
                  </a:cxn>
                  <a:cxn ang="0">
                    <a:pos x="50" y="256"/>
                  </a:cxn>
                  <a:cxn ang="0">
                    <a:pos x="64" y="287"/>
                  </a:cxn>
                  <a:cxn ang="0">
                    <a:pos x="74" y="322"/>
                  </a:cxn>
                  <a:cxn ang="0">
                    <a:pos x="79" y="350"/>
                  </a:cxn>
                  <a:cxn ang="0">
                    <a:pos x="77" y="369"/>
                  </a:cxn>
                  <a:cxn ang="0">
                    <a:pos x="72" y="383"/>
                  </a:cxn>
                  <a:cxn ang="0">
                    <a:pos x="66" y="392"/>
                  </a:cxn>
                  <a:cxn ang="0">
                    <a:pos x="152" y="396"/>
                  </a:cxn>
                </a:cxnLst>
                <a:rect l="0" t="0" r="r" b="b"/>
                <a:pathLst>
                  <a:path w="152" h="396">
                    <a:moveTo>
                      <a:pt x="152" y="396"/>
                    </a:moveTo>
                    <a:lnTo>
                      <a:pt x="149" y="392"/>
                    </a:lnTo>
                    <a:lnTo>
                      <a:pt x="146" y="389"/>
                    </a:lnTo>
                    <a:lnTo>
                      <a:pt x="142" y="385"/>
                    </a:lnTo>
                    <a:lnTo>
                      <a:pt x="139" y="380"/>
                    </a:lnTo>
                    <a:lnTo>
                      <a:pt x="136" y="375"/>
                    </a:lnTo>
                    <a:lnTo>
                      <a:pt x="133" y="367"/>
                    </a:lnTo>
                    <a:lnTo>
                      <a:pt x="130" y="360"/>
                    </a:lnTo>
                    <a:lnTo>
                      <a:pt x="129" y="352"/>
                    </a:lnTo>
                    <a:lnTo>
                      <a:pt x="125" y="335"/>
                    </a:lnTo>
                    <a:lnTo>
                      <a:pt x="119" y="316"/>
                    </a:lnTo>
                    <a:lnTo>
                      <a:pt x="113" y="297"/>
                    </a:lnTo>
                    <a:lnTo>
                      <a:pt x="105" y="277"/>
                    </a:lnTo>
                    <a:lnTo>
                      <a:pt x="96" y="257"/>
                    </a:lnTo>
                    <a:lnTo>
                      <a:pt x="85" y="237"/>
                    </a:lnTo>
                    <a:lnTo>
                      <a:pt x="72" y="219"/>
                    </a:lnTo>
                    <a:lnTo>
                      <a:pt x="57" y="200"/>
                    </a:lnTo>
                    <a:lnTo>
                      <a:pt x="72" y="192"/>
                    </a:lnTo>
                    <a:lnTo>
                      <a:pt x="85" y="182"/>
                    </a:lnTo>
                    <a:lnTo>
                      <a:pt x="96" y="170"/>
                    </a:lnTo>
                    <a:lnTo>
                      <a:pt x="106" y="157"/>
                    </a:lnTo>
                    <a:lnTo>
                      <a:pt x="113" y="144"/>
                    </a:lnTo>
                    <a:lnTo>
                      <a:pt x="119" y="130"/>
                    </a:lnTo>
                    <a:lnTo>
                      <a:pt x="122" y="116"/>
                    </a:lnTo>
                    <a:lnTo>
                      <a:pt x="123" y="100"/>
                    </a:lnTo>
                    <a:lnTo>
                      <a:pt x="123" y="87"/>
                    </a:lnTo>
                    <a:lnTo>
                      <a:pt x="120" y="76"/>
                    </a:lnTo>
                    <a:lnTo>
                      <a:pt x="117" y="64"/>
                    </a:lnTo>
                    <a:lnTo>
                      <a:pt x="112" y="54"/>
                    </a:lnTo>
                    <a:lnTo>
                      <a:pt x="106" y="43"/>
                    </a:lnTo>
                    <a:lnTo>
                      <a:pt x="99" y="33"/>
                    </a:lnTo>
                    <a:lnTo>
                      <a:pt x="89" y="24"/>
                    </a:lnTo>
                    <a:lnTo>
                      <a:pt x="79" y="17"/>
                    </a:lnTo>
                    <a:lnTo>
                      <a:pt x="74" y="14"/>
                    </a:lnTo>
                    <a:lnTo>
                      <a:pt x="70" y="11"/>
                    </a:lnTo>
                    <a:lnTo>
                      <a:pt x="64" y="9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9" y="4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3" y="20"/>
                    </a:lnTo>
                    <a:lnTo>
                      <a:pt x="44" y="24"/>
                    </a:lnTo>
                    <a:lnTo>
                      <a:pt x="46" y="30"/>
                    </a:lnTo>
                    <a:lnTo>
                      <a:pt x="47" y="36"/>
                    </a:lnTo>
                    <a:lnTo>
                      <a:pt x="47" y="40"/>
                    </a:lnTo>
                    <a:lnTo>
                      <a:pt x="53" y="46"/>
                    </a:lnTo>
                    <a:lnTo>
                      <a:pt x="59" y="51"/>
                    </a:lnTo>
                    <a:lnTo>
                      <a:pt x="63" y="59"/>
                    </a:lnTo>
                    <a:lnTo>
                      <a:pt x="67" y="66"/>
                    </a:lnTo>
                    <a:lnTo>
                      <a:pt x="70" y="74"/>
                    </a:lnTo>
                    <a:lnTo>
                      <a:pt x="73" y="81"/>
                    </a:lnTo>
                    <a:lnTo>
                      <a:pt x="73" y="91"/>
                    </a:lnTo>
                    <a:lnTo>
                      <a:pt x="74" y="100"/>
                    </a:lnTo>
                    <a:lnTo>
                      <a:pt x="73" y="113"/>
                    </a:lnTo>
                    <a:lnTo>
                      <a:pt x="70" y="124"/>
                    </a:lnTo>
                    <a:lnTo>
                      <a:pt x="66" y="137"/>
                    </a:lnTo>
                    <a:lnTo>
                      <a:pt x="59" y="150"/>
                    </a:lnTo>
                    <a:lnTo>
                      <a:pt x="49" y="162"/>
                    </a:lnTo>
                    <a:lnTo>
                      <a:pt x="36" y="172"/>
                    </a:lnTo>
                    <a:lnTo>
                      <a:pt x="29" y="177"/>
                    </a:lnTo>
                    <a:lnTo>
                      <a:pt x="20" y="182"/>
                    </a:lnTo>
                    <a:lnTo>
                      <a:pt x="12" y="186"/>
                    </a:lnTo>
                    <a:lnTo>
                      <a:pt x="0" y="190"/>
                    </a:lnTo>
                    <a:lnTo>
                      <a:pt x="3" y="193"/>
                    </a:lnTo>
                    <a:lnTo>
                      <a:pt x="4" y="196"/>
                    </a:lnTo>
                    <a:lnTo>
                      <a:pt x="6" y="200"/>
                    </a:lnTo>
                    <a:lnTo>
                      <a:pt x="7" y="203"/>
                    </a:lnTo>
                    <a:lnTo>
                      <a:pt x="10" y="207"/>
                    </a:lnTo>
                    <a:lnTo>
                      <a:pt x="12" y="210"/>
                    </a:lnTo>
                    <a:lnTo>
                      <a:pt x="13" y="213"/>
                    </a:lnTo>
                    <a:lnTo>
                      <a:pt x="14" y="217"/>
                    </a:lnTo>
                    <a:lnTo>
                      <a:pt x="16" y="216"/>
                    </a:lnTo>
                    <a:lnTo>
                      <a:pt x="16" y="216"/>
                    </a:lnTo>
                    <a:lnTo>
                      <a:pt x="17" y="216"/>
                    </a:lnTo>
                    <a:lnTo>
                      <a:pt x="19" y="216"/>
                    </a:lnTo>
                    <a:lnTo>
                      <a:pt x="20" y="216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3" y="214"/>
                    </a:lnTo>
                    <a:lnTo>
                      <a:pt x="33" y="227"/>
                    </a:lnTo>
                    <a:lnTo>
                      <a:pt x="42" y="240"/>
                    </a:lnTo>
                    <a:lnTo>
                      <a:pt x="50" y="256"/>
                    </a:lnTo>
                    <a:lnTo>
                      <a:pt x="57" y="272"/>
                    </a:lnTo>
                    <a:lnTo>
                      <a:pt x="64" y="287"/>
                    </a:lnTo>
                    <a:lnTo>
                      <a:pt x="70" y="305"/>
                    </a:lnTo>
                    <a:lnTo>
                      <a:pt x="74" y="322"/>
                    </a:lnTo>
                    <a:lnTo>
                      <a:pt x="77" y="339"/>
                    </a:lnTo>
                    <a:lnTo>
                      <a:pt x="79" y="350"/>
                    </a:lnTo>
                    <a:lnTo>
                      <a:pt x="79" y="360"/>
                    </a:lnTo>
                    <a:lnTo>
                      <a:pt x="77" y="369"/>
                    </a:lnTo>
                    <a:lnTo>
                      <a:pt x="74" y="376"/>
                    </a:lnTo>
                    <a:lnTo>
                      <a:pt x="72" y="383"/>
                    </a:lnTo>
                    <a:lnTo>
                      <a:pt x="69" y="387"/>
                    </a:lnTo>
                    <a:lnTo>
                      <a:pt x="66" y="392"/>
                    </a:lnTo>
                    <a:lnTo>
                      <a:pt x="63" y="396"/>
                    </a:lnTo>
                    <a:lnTo>
                      <a:pt x="152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5" name="Freeform 77"/>
              <p:cNvSpPr>
                <a:spLocks noEditPoints="1"/>
              </p:cNvSpPr>
              <p:nvPr/>
            </p:nvSpPr>
            <p:spPr bwMode="auto">
              <a:xfrm>
                <a:off x="602" y="4065"/>
                <a:ext cx="99" cy="133"/>
              </a:xfrm>
              <a:custGeom>
                <a:avLst/>
                <a:gdLst/>
                <a:ahLst/>
                <a:cxnLst>
                  <a:cxn ang="0">
                    <a:pos x="289" y="393"/>
                  </a:cxn>
                  <a:cxn ang="0">
                    <a:pos x="279" y="378"/>
                  </a:cxn>
                  <a:cxn ang="0">
                    <a:pos x="272" y="356"/>
                  </a:cxn>
                  <a:cxn ang="0">
                    <a:pos x="256" y="302"/>
                  </a:cxn>
                  <a:cxn ang="0">
                    <a:pos x="230" y="243"/>
                  </a:cxn>
                  <a:cxn ang="0">
                    <a:pos x="206" y="208"/>
                  </a:cxn>
                  <a:cxn ang="0">
                    <a:pos x="207" y="208"/>
                  </a:cxn>
                  <a:cxn ang="0">
                    <a:pos x="209" y="206"/>
                  </a:cxn>
                  <a:cxn ang="0">
                    <a:pos x="239" y="188"/>
                  </a:cxn>
                  <a:cxn ang="0">
                    <a:pos x="269" y="150"/>
                  </a:cxn>
                  <a:cxn ang="0">
                    <a:pos x="279" y="103"/>
                  </a:cxn>
                  <a:cxn ang="0">
                    <a:pos x="273" y="69"/>
                  </a:cxn>
                  <a:cxn ang="0">
                    <a:pos x="255" y="37"/>
                  </a:cxn>
                  <a:cxn ang="0">
                    <a:pos x="226" y="16"/>
                  </a:cxn>
                  <a:cxn ang="0">
                    <a:pos x="196" y="5"/>
                  </a:cxn>
                  <a:cxn ang="0">
                    <a:pos x="159" y="0"/>
                  </a:cxn>
                  <a:cxn ang="0">
                    <a:pos x="4" y="2"/>
                  </a:cxn>
                  <a:cxn ang="0">
                    <a:pos x="17" y="15"/>
                  </a:cxn>
                  <a:cxn ang="0">
                    <a:pos x="25" y="39"/>
                  </a:cxn>
                  <a:cxn ang="0">
                    <a:pos x="25" y="361"/>
                  </a:cxn>
                  <a:cxn ang="0">
                    <a:pos x="17" y="385"/>
                  </a:cxn>
                  <a:cxn ang="0">
                    <a:pos x="4" y="396"/>
                  </a:cxn>
                  <a:cxn ang="0">
                    <a:pos x="97" y="396"/>
                  </a:cxn>
                  <a:cxn ang="0">
                    <a:pos x="84" y="385"/>
                  </a:cxn>
                  <a:cxn ang="0">
                    <a:pos x="74" y="361"/>
                  </a:cxn>
                  <a:cxn ang="0">
                    <a:pos x="87" y="233"/>
                  </a:cxn>
                  <a:cxn ang="0">
                    <a:pos x="124" y="230"/>
                  </a:cxn>
                  <a:cxn ang="0">
                    <a:pos x="160" y="225"/>
                  </a:cxn>
                  <a:cxn ang="0">
                    <a:pos x="189" y="248"/>
                  </a:cxn>
                  <a:cxn ang="0">
                    <a:pos x="209" y="293"/>
                  </a:cxn>
                  <a:cxn ang="0">
                    <a:pos x="220" y="342"/>
                  </a:cxn>
                  <a:cxn ang="0">
                    <a:pos x="220" y="373"/>
                  </a:cxn>
                  <a:cxn ang="0">
                    <a:pos x="212" y="392"/>
                  </a:cxn>
                  <a:cxn ang="0">
                    <a:pos x="295" y="399"/>
                  </a:cxn>
                  <a:cxn ang="0">
                    <a:pos x="143" y="26"/>
                  </a:cxn>
                  <a:cxn ang="0">
                    <a:pos x="167" y="29"/>
                  </a:cxn>
                  <a:cxn ang="0">
                    <a:pos x="189" y="36"/>
                  </a:cxn>
                  <a:cxn ang="0">
                    <a:pos x="207" y="47"/>
                  </a:cxn>
                  <a:cxn ang="0">
                    <a:pos x="223" y="69"/>
                  </a:cxn>
                  <a:cxn ang="0">
                    <a:pos x="230" y="95"/>
                  </a:cxn>
                  <a:cxn ang="0">
                    <a:pos x="229" y="120"/>
                  </a:cxn>
                  <a:cxn ang="0">
                    <a:pos x="219" y="147"/>
                  </a:cxn>
                  <a:cxn ang="0">
                    <a:pos x="199" y="170"/>
                  </a:cxn>
                  <a:cxn ang="0">
                    <a:pos x="166" y="190"/>
                  </a:cxn>
                  <a:cxn ang="0">
                    <a:pos x="117" y="203"/>
                  </a:cxn>
                </a:cxnLst>
                <a:rect l="0" t="0" r="r" b="b"/>
                <a:pathLst>
                  <a:path w="295" h="399">
                    <a:moveTo>
                      <a:pt x="295" y="399"/>
                    </a:moveTo>
                    <a:lnTo>
                      <a:pt x="292" y="396"/>
                    </a:lnTo>
                    <a:lnTo>
                      <a:pt x="289" y="393"/>
                    </a:lnTo>
                    <a:lnTo>
                      <a:pt x="285" y="389"/>
                    </a:lnTo>
                    <a:lnTo>
                      <a:pt x="282" y="383"/>
                    </a:lnTo>
                    <a:lnTo>
                      <a:pt x="279" y="378"/>
                    </a:lnTo>
                    <a:lnTo>
                      <a:pt x="276" y="372"/>
                    </a:lnTo>
                    <a:lnTo>
                      <a:pt x="273" y="365"/>
                    </a:lnTo>
                    <a:lnTo>
                      <a:pt x="272" y="356"/>
                    </a:lnTo>
                    <a:lnTo>
                      <a:pt x="267" y="339"/>
                    </a:lnTo>
                    <a:lnTo>
                      <a:pt x="262" y="321"/>
                    </a:lnTo>
                    <a:lnTo>
                      <a:pt x="256" y="302"/>
                    </a:lnTo>
                    <a:lnTo>
                      <a:pt x="249" y="282"/>
                    </a:lnTo>
                    <a:lnTo>
                      <a:pt x="240" y="263"/>
                    </a:lnTo>
                    <a:lnTo>
                      <a:pt x="230" y="243"/>
                    </a:lnTo>
                    <a:lnTo>
                      <a:pt x="219" y="226"/>
                    </a:lnTo>
                    <a:lnTo>
                      <a:pt x="204" y="209"/>
                    </a:lnTo>
                    <a:lnTo>
                      <a:pt x="206" y="208"/>
                    </a:lnTo>
                    <a:lnTo>
                      <a:pt x="206" y="208"/>
                    </a:lnTo>
                    <a:lnTo>
                      <a:pt x="207" y="208"/>
                    </a:lnTo>
                    <a:lnTo>
                      <a:pt x="207" y="208"/>
                    </a:lnTo>
                    <a:lnTo>
                      <a:pt x="207" y="208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24" y="198"/>
                    </a:lnTo>
                    <a:lnTo>
                      <a:pt x="239" y="188"/>
                    </a:lnTo>
                    <a:lnTo>
                      <a:pt x="250" y="176"/>
                    </a:lnTo>
                    <a:lnTo>
                      <a:pt x="260" y="163"/>
                    </a:lnTo>
                    <a:lnTo>
                      <a:pt x="269" y="150"/>
                    </a:lnTo>
                    <a:lnTo>
                      <a:pt x="275" y="135"/>
                    </a:lnTo>
                    <a:lnTo>
                      <a:pt x="277" y="120"/>
                    </a:lnTo>
                    <a:lnTo>
                      <a:pt x="279" y="103"/>
                    </a:lnTo>
                    <a:lnTo>
                      <a:pt x="279" y="92"/>
                    </a:lnTo>
                    <a:lnTo>
                      <a:pt x="276" y="80"/>
                    </a:lnTo>
                    <a:lnTo>
                      <a:pt x="273" y="69"/>
                    </a:lnTo>
                    <a:lnTo>
                      <a:pt x="267" y="57"/>
                    </a:lnTo>
                    <a:lnTo>
                      <a:pt x="262" y="47"/>
                    </a:lnTo>
                    <a:lnTo>
                      <a:pt x="255" y="37"/>
                    </a:lnTo>
                    <a:lnTo>
                      <a:pt x="244" y="29"/>
                    </a:lnTo>
                    <a:lnTo>
                      <a:pt x="234" y="20"/>
                    </a:lnTo>
                    <a:lnTo>
                      <a:pt x="226" y="16"/>
                    </a:lnTo>
                    <a:lnTo>
                      <a:pt x="217" y="12"/>
                    </a:lnTo>
                    <a:lnTo>
                      <a:pt x="207" y="7"/>
                    </a:lnTo>
                    <a:lnTo>
                      <a:pt x="196" y="5"/>
                    </a:lnTo>
                    <a:lnTo>
                      <a:pt x="184" y="2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13" y="9"/>
                    </a:lnTo>
                    <a:lnTo>
                      <a:pt x="17" y="15"/>
                    </a:lnTo>
                    <a:lnTo>
                      <a:pt x="20" y="20"/>
                    </a:lnTo>
                    <a:lnTo>
                      <a:pt x="23" y="29"/>
                    </a:lnTo>
                    <a:lnTo>
                      <a:pt x="25" y="39"/>
                    </a:lnTo>
                    <a:lnTo>
                      <a:pt x="25" y="50"/>
                    </a:lnTo>
                    <a:lnTo>
                      <a:pt x="25" y="349"/>
                    </a:lnTo>
                    <a:lnTo>
                      <a:pt x="25" y="361"/>
                    </a:lnTo>
                    <a:lnTo>
                      <a:pt x="23" y="371"/>
                    </a:lnTo>
                    <a:lnTo>
                      <a:pt x="20" y="379"/>
                    </a:lnTo>
                    <a:lnTo>
                      <a:pt x="17" y="385"/>
                    </a:lnTo>
                    <a:lnTo>
                      <a:pt x="13" y="389"/>
                    </a:lnTo>
                    <a:lnTo>
                      <a:pt x="8" y="393"/>
                    </a:lnTo>
                    <a:lnTo>
                      <a:pt x="4" y="396"/>
                    </a:lnTo>
                    <a:lnTo>
                      <a:pt x="0" y="399"/>
                    </a:lnTo>
                    <a:lnTo>
                      <a:pt x="100" y="399"/>
                    </a:lnTo>
                    <a:lnTo>
                      <a:pt x="97" y="396"/>
                    </a:lnTo>
                    <a:lnTo>
                      <a:pt x="93" y="393"/>
                    </a:lnTo>
                    <a:lnTo>
                      <a:pt x="87" y="389"/>
                    </a:lnTo>
                    <a:lnTo>
                      <a:pt x="84" y="385"/>
                    </a:lnTo>
                    <a:lnTo>
                      <a:pt x="80" y="379"/>
                    </a:lnTo>
                    <a:lnTo>
                      <a:pt x="77" y="371"/>
                    </a:lnTo>
                    <a:lnTo>
                      <a:pt x="74" y="361"/>
                    </a:lnTo>
                    <a:lnTo>
                      <a:pt x="74" y="349"/>
                    </a:lnTo>
                    <a:lnTo>
                      <a:pt x="74" y="233"/>
                    </a:lnTo>
                    <a:lnTo>
                      <a:pt x="87" y="233"/>
                    </a:lnTo>
                    <a:lnTo>
                      <a:pt x="100" y="232"/>
                    </a:lnTo>
                    <a:lnTo>
                      <a:pt x="113" y="232"/>
                    </a:lnTo>
                    <a:lnTo>
                      <a:pt x="124" y="230"/>
                    </a:lnTo>
                    <a:lnTo>
                      <a:pt x="137" y="229"/>
                    </a:lnTo>
                    <a:lnTo>
                      <a:pt x="149" y="226"/>
                    </a:lnTo>
                    <a:lnTo>
                      <a:pt x="160" y="225"/>
                    </a:lnTo>
                    <a:lnTo>
                      <a:pt x="170" y="222"/>
                    </a:lnTo>
                    <a:lnTo>
                      <a:pt x="180" y="233"/>
                    </a:lnTo>
                    <a:lnTo>
                      <a:pt x="189" y="248"/>
                    </a:lnTo>
                    <a:lnTo>
                      <a:pt x="196" y="262"/>
                    </a:lnTo>
                    <a:lnTo>
                      <a:pt x="203" y="278"/>
                    </a:lnTo>
                    <a:lnTo>
                      <a:pt x="209" y="293"/>
                    </a:lnTo>
                    <a:lnTo>
                      <a:pt x="213" y="309"/>
                    </a:lnTo>
                    <a:lnTo>
                      <a:pt x="217" y="326"/>
                    </a:lnTo>
                    <a:lnTo>
                      <a:pt x="220" y="342"/>
                    </a:lnTo>
                    <a:lnTo>
                      <a:pt x="222" y="353"/>
                    </a:lnTo>
                    <a:lnTo>
                      <a:pt x="222" y="363"/>
                    </a:lnTo>
                    <a:lnTo>
                      <a:pt x="220" y="373"/>
                    </a:lnTo>
                    <a:lnTo>
                      <a:pt x="217" y="381"/>
                    </a:lnTo>
                    <a:lnTo>
                      <a:pt x="214" y="386"/>
                    </a:lnTo>
                    <a:lnTo>
                      <a:pt x="212" y="392"/>
                    </a:lnTo>
                    <a:lnTo>
                      <a:pt x="209" y="396"/>
                    </a:lnTo>
                    <a:lnTo>
                      <a:pt x="206" y="399"/>
                    </a:lnTo>
                    <a:lnTo>
                      <a:pt x="295" y="399"/>
                    </a:lnTo>
                    <a:close/>
                    <a:moveTo>
                      <a:pt x="74" y="206"/>
                    </a:moveTo>
                    <a:lnTo>
                      <a:pt x="74" y="26"/>
                    </a:lnTo>
                    <a:lnTo>
                      <a:pt x="143" y="26"/>
                    </a:lnTo>
                    <a:lnTo>
                      <a:pt x="151" y="26"/>
                    </a:lnTo>
                    <a:lnTo>
                      <a:pt x="160" y="27"/>
                    </a:lnTo>
                    <a:lnTo>
                      <a:pt x="167" y="29"/>
                    </a:lnTo>
                    <a:lnTo>
                      <a:pt x="176" y="30"/>
                    </a:lnTo>
                    <a:lnTo>
                      <a:pt x="182" y="33"/>
                    </a:lnTo>
                    <a:lnTo>
                      <a:pt x="189" y="36"/>
                    </a:lnTo>
                    <a:lnTo>
                      <a:pt x="194" y="39"/>
                    </a:lnTo>
                    <a:lnTo>
                      <a:pt x="200" y="42"/>
                    </a:lnTo>
                    <a:lnTo>
                      <a:pt x="207" y="47"/>
                    </a:lnTo>
                    <a:lnTo>
                      <a:pt x="213" y="55"/>
                    </a:lnTo>
                    <a:lnTo>
                      <a:pt x="219" y="60"/>
                    </a:lnTo>
                    <a:lnTo>
                      <a:pt x="223" y="69"/>
                    </a:lnTo>
                    <a:lnTo>
                      <a:pt x="226" y="76"/>
                    </a:lnTo>
                    <a:lnTo>
                      <a:pt x="229" y="85"/>
                    </a:lnTo>
                    <a:lnTo>
                      <a:pt x="230" y="95"/>
                    </a:lnTo>
                    <a:lnTo>
                      <a:pt x="230" y="105"/>
                    </a:lnTo>
                    <a:lnTo>
                      <a:pt x="230" y="112"/>
                    </a:lnTo>
                    <a:lnTo>
                      <a:pt x="229" y="120"/>
                    </a:lnTo>
                    <a:lnTo>
                      <a:pt x="226" y="129"/>
                    </a:lnTo>
                    <a:lnTo>
                      <a:pt x="223" y="139"/>
                    </a:lnTo>
                    <a:lnTo>
                      <a:pt x="219" y="147"/>
                    </a:lnTo>
                    <a:lnTo>
                      <a:pt x="213" y="155"/>
                    </a:lnTo>
                    <a:lnTo>
                      <a:pt x="207" y="163"/>
                    </a:lnTo>
                    <a:lnTo>
                      <a:pt x="199" y="170"/>
                    </a:lnTo>
                    <a:lnTo>
                      <a:pt x="190" y="178"/>
                    </a:lnTo>
                    <a:lnTo>
                      <a:pt x="179" y="185"/>
                    </a:lnTo>
                    <a:lnTo>
                      <a:pt x="166" y="190"/>
                    </a:lnTo>
                    <a:lnTo>
                      <a:pt x="151" y="196"/>
                    </a:lnTo>
                    <a:lnTo>
                      <a:pt x="134" y="200"/>
                    </a:lnTo>
                    <a:lnTo>
                      <a:pt x="117" y="203"/>
                    </a:lnTo>
                    <a:lnTo>
                      <a:pt x="97" y="205"/>
                    </a:lnTo>
                    <a:lnTo>
                      <a:pt x="74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6" name="Freeform 78"/>
              <p:cNvSpPr>
                <a:spLocks/>
              </p:cNvSpPr>
              <p:nvPr/>
            </p:nvSpPr>
            <p:spPr bwMode="auto">
              <a:xfrm>
                <a:off x="631" y="4083"/>
                <a:ext cx="43" cy="47"/>
              </a:xfrm>
              <a:custGeom>
                <a:avLst/>
                <a:gdLst/>
                <a:ahLst/>
                <a:cxnLst>
                  <a:cxn ang="0">
                    <a:pos x="74" y="128"/>
                  </a:cxn>
                  <a:cxn ang="0">
                    <a:pos x="74" y="27"/>
                  </a:cxn>
                  <a:cxn ang="0">
                    <a:pos x="129" y="27"/>
                  </a:cxn>
                  <a:cxn ang="0">
                    <a:pos x="127" y="23"/>
                  </a:cxn>
                  <a:cxn ang="0">
                    <a:pos x="125" y="20"/>
                  </a:cxn>
                  <a:cxn ang="0">
                    <a:pos x="123" y="15"/>
                  </a:cxn>
                  <a:cxn ang="0">
                    <a:pos x="120" y="13"/>
                  </a:cxn>
                  <a:cxn ang="0">
                    <a:pos x="117" y="8"/>
                  </a:cxn>
                  <a:cxn ang="0">
                    <a:pos x="115" y="5"/>
                  </a:cxn>
                  <a:cxn ang="0">
                    <a:pos x="112" y="3"/>
                  </a:cxn>
                  <a:cxn ang="0">
                    <a:pos x="109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3" y="10"/>
                  </a:cxn>
                  <a:cxn ang="0">
                    <a:pos x="17" y="14"/>
                  </a:cxn>
                  <a:cxn ang="0">
                    <a:pos x="20" y="21"/>
                  </a:cxn>
                  <a:cxn ang="0">
                    <a:pos x="23" y="28"/>
                  </a:cxn>
                  <a:cxn ang="0">
                    <a:pos x="26" y="38"/>
                  </a:cxn>
                  <a:cxn ang="0">
                    <a:pos x="26" y="51"/>
                  </a:cxn>
                  <a:cxn ang="0">
                    <a:pos x="26" y="141"/>
                  </a:cxn>
                  <a:cxn ang="0">
                    <a:pos x="33" y="140"/>
                  </a:cxn>
                  <a:cxn ang="0">
                    <a:pos x="39" y="138"/>
                  </a:cxn>
                  <a:cxn ang="0">
                    <a:pos x="46" y="137"/>
                  </a:cxn>
                  <a:cxn ang="0">
                    <a:pos x="52" y="136"/>
                  </a:cxn>
                  <a:cxn ang="0">
                    <a:pos x="57" y="134"/>
                  </a:cxn>
                  <a:cxn ang="0">
                    <a:pos x="63" y="133"/>
                  </a:cxn>
                  <a:cxn ang="0">
                    <a:pos x="69" y="131"/>
                  </a:cxn>
                  <a:cxn ang="0">
                    <a:pos x="74" y="128"/>
                  </a:cxn>
                </a:cxnLst>
                <a:rect l="0" t="0" r="r" b="b"/>
                <a:pathLst>
                  <a:path w="129" h="141">
                    <a:moveTo>
                      <a:pt x="74" y="128"/>
                    </a:moveTo>
                    <a:lnTo>
                      <a:pt x="74" y="27"/>
                    </a:lnTo>
                    <a:lnTo>
                      <a:pt x="129" y="27"/>
                    </a:lnTo>
                    <a:lnTo>
                      <a:pt x="127" y="23"/>
                    </a:lnTo>
                    <a:lnTo>
                      <a:pt x="125" y="20"/>
                    </a:lnTo>
                    <a:lnTo>
                      <a:pt x="123" y="15"/>
                    </a:lnTo>
                    <a:lnTo>
                      <a:pt x="120" y="13"/>
                    </a:lnTo>
                    <a:lnTo>
                      <a:pt x="117" y="8"/>
                    </a:lnTo>
                    <a:lnTo>
                      <a:pt x="115" y="5"/>
                    </a:lnTo>
                    <a:lnTo>
                      <a:pt x="112" y="3"/>
                    </a:lnTo>
                    <a:lnTo>
                      <a:pt x="109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5"/>
                    </a:lnTo>
                    <a:lnTo>
                      <a:pt x="13" y="10"/>
                    </a:lnTo>
                    <a:lnTo>
                      <a:pt x="17" y="14"/>
                    </a:lnTo>
                    <a:lnTo>
                      <a:pt x="20" y="21"/>
                    </a:lnTo>
                    <a:lnTo>
                      <a:pt x="23" y="28"/>
                    </a:lnTo>
                    <a:lnTo>
                      <a:pt x="26" y="38"/>
                    </a:lnTo>
                    <a:lnTo>
                      <a:pt x="26" y="51"/>
                    </a:lnTo>
                    <a:lnTo>
                      <a:pt x="26" y="141"/>
                    </a:lnTo>
                    <a:lnTo>
                      <a:pt x="33" y="140"/>
                    </a:lnTo>
                    <a:lnTo>
                      <a:pt x="39" y="138"/>
                    </a:lnTo>
                    <a:lnTo>
                      <a:pt x="46" y="137"/>
                    </a:lnTo>
                    <a:lnTo>
                      <a:pt x="52" y="136"/>
                    </a:lnTo>
                    <a:lnTo>
                      <a:pt x="57" y="134"/>
                    </a:lnTo>
                    <a:lnTo>
                      <a:pt x="63" y="133"/>
                    </a:lnTo>
                    <a:lnTo>
                      <a:pt x="69" y="131"/>
                    </a:lnTo>
                    <a:lnTo>
                      <a:pt x="74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7" name="Freeform 79"/>
              <p:cNvSpPr>
                <a:spLocks/>
              </p:cNvSpPr>
              <p:nvPr/>
            </p:nvSpPr>
            <p:spPr bwMode="auto">
              <a:xfrm>
                <a:off x="683" y="4240"/>
                <a:ext cx="22" cy="26"/>
              </a:xfrm>
              <a:custGeom>
                <a:avLst/>
                <a:gdLst/>
                <a:ahLst/>
                <a:cxnLst>
                  <a:cxn ang="0">
                    <a:pos x="17" y="43"/>
                  </a:cxn>
                  <a:cxn ang="0">
                    <a:pos x="20" y="53"/>
                  </a:cxn>
                  <a:cxn ang="0">
                    <a:pos x="26" y="59"/>
                  </a:cxn>
                  <a:cxn ang="0">
                    <a:pos x="34" y="63"/>
                  </a:cxn>
                  <a:cxn ang="0">
                    <a:pos x="44" y="63"/>
                  </a:cxn>
                  <a:cxn ang="0">
                    <a:pos x="52" y="63"/>
                  </a:cxn>
                  <a:cxn ang="0">
                    <a:pos x="59" y="60"/>
                  </a:cxn>
                  <a:cxn ang="0">
                    <a:pos x="63" y="57"/>
                  </a:cxn>
                  <a:cxn ang="0">
                    <a:pos x="63" y="73"/>
                  </a:cxn>
                  <a:cxn ang="0">
                    <a:pos x="59" y="73"/>
                  </a:cxn>
                  <a:cxn ang="0">
                    <a:pos x="54" y="74"/>
                  </a:cxn>
                  <a:cxn ang="0">
                    <a:pos x="49" y="76"/>
                  </a:cxn>
                  <a:cxn ang="0">
                    <a:pos x="40" y="76"/>
                  </a:cxn>
                  <a:cxn ang="0">
                    <a:pos x="24" y="73"/>
                  </a:cxn>
                  <a:cxn ang="0">
                    <a:pos x="12" y="66"/>
                  </a:cxn>
                  <a:cxn ang="0">
                    <a:pos x="3" y="54"/>
                  </a:cxn>
                  <a:cxn ang="0">
                    <a:pos x="0" y="39"/>
                  </a:cxn>
                  <a:cxn ang="0">
                    <a:pos x="1" y="29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3" y="9"/>
                  </a:cxn>
                  <a:cxn ang="0">
                    <a:pos x="19" y="4"/>
                  </a:cxn>
                  <a:cxn ang="0">
                    <a:pos x="24" y="1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9" y="0"/>
                  </a:cxn>
                  <a:cxn ang="0">
                    <a:pos x="54" y="0"/>
                  </a:cxn>
                  <a:cxn ang="0">
                    <a:pos x="59" y="1"/>
                  </a:cxn>
                  <a:cxn ang="0">
                    <a:pos x="63" y="4"/>
                  </a:cxn>
                  <a:cxn ang="0">
                    <a:pos x="60" y="17"/>
                  </a:cxn>
                  <a:cxn ang="0">
                    <a:pos x="56" y="14"/>
                  </a:cxn>
                  <a:cxn ang="0">
                    <a:pos x="50" y="13"/>
                  </a:cxn>
                  <a:cxn ang="0">
                    <a:pos x="44" y="11"/>
                  </a:cxn>
                  <a:cxn ang="0">
                    <a:pos x="34" y="13"/>
                  </a:cxn>
                  <a:cxn ang="0">
                    <a:pos x="26" y="16"/>
                  </a:cxn>
                  <a:cxn ang="0">
                    <a:pos x="20" y="23"/>
                  </a:cxn>
                  <a:cxn ang="0">
                    <a:pos x="17" y="33"/>
                  </a:cxn>
                </a:cxnLst>
                <a:rect l="0" t="0" r="r" b="b"/>
                <a:pathLst>
                  <a:path w="66" h="76">
                    <a:moveTo>
                      <a:pt x="17" y="39"/>
                    </a:moveTo>
                    <a:lnTo>
                      <a:pt x="17" y="43"/>
                    </a:lnTo>
                    <a:lnTo>
                      <a:pt x="19" y="49"/>
                    </a:lnTo>
                    <a:lnTo>
                      <a:pt x="20" y="53"/>
                    </a:lnTo>
                    <a:lnTo>
                      <a:pt x="23" y="56"/>
                    </a:lnTo>
                    <a:lnTo>
                      <a:pt x="26" y="59"/>
                    </a:lnTo>
                    <a:lnTo>
                      <a:pt x="30" y="61"/>
                    </a:lnTo>
                    <a:lnTo>
                      <a:pt x="34" y="63"/>
                    </a:lnTo>
                    <a:lnTo>
                      <a:pt x="40" y="64"/>
                    </a:lnTo>
                    <a:lnTo>
                      <a:pt x="44" y="63"/>
                    </a:lnTo>
                    <a:lnTo>
                      <a:pt x="49" y="63"/>
                    </a:lnTo>
                    <a:lnTo>
                      <a:pt x="52" y="63"/>
                    </a:lnTo>
                    <a:lnTo>
                      <a:pt x="54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3" y="57"/>
                    </a:lnTo>
                    <a:lnTo>
                      <a:pt x="66" y="56"/>
                    </a:lnTo>
                    <a:lnTo>
                      <a:pt x="63" y="73"/>
                    </a:lnTo>
                    <a:lnTo>
                      <a:pt x="62" y="73"/>
                    </a:lnTo>
                    <a:lnTo>
                      <a:pt x="59" y="73"/>
                    </a:lnTo>
                    <a:lnTo>
                      <a:pt x="57" y="74"/>
                    </a:lnTo>
                    <a:lnTo>
                      <a:pt x="54" y="74"/>
                    </a:lnTo>
                    <a:lnTo>
                      <a:pt x="52" y="76"/>
                    </a:lnTo>
                    <a:lnTo>
                      <a:pt x="49" y="76"/>
                    </a:lnTo>
                    <a:lnTo>
                      <a:pt x="44" y="76"/>
                    </a:lnTo>
                    <a:lnTo>
                      <a:pt x="40" y="76"/>
                    </a:lnTo>
                    <a:lnTo>
                      <a:pt x="32" y="76"/>
                    </a:lnTo>
                    <a:lnTo>
                      <a:pt x="24" y="73"/>
                    </a:lnTo>
                    <a:lnTo>
                      <a:pt x="17" y="70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3" y="54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1" y="24"/>
                    </a:lnTo>
                    <a:lnTo>
                      <a:pt x="3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20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56" y="14"/>
                    </a:lnTo>
                    <a:lnTo>
                      <a:pt x="53" y="14"/>
                    </a:lnTo>
                    <a:lnTo>
                      <a:pt x="50" y="13"/>
                    </a:lnTo>
                    <a:lnTo>
                      <a:pt x="47" y="13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4" y="13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3" y="19"/>
                    </a:lnTo>
                    <a:lnTo>
                      <a:pt x="20" y="23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8" name="Freeform 80"/>
              <p:cNvSpPr>
                <a:spLocks noEditPoints="1"/>
              </p:cNvSpPr>
              <p:nvPr/>
            </p:nvSpPr>
            <p:spPr bwMode="auto">
              <a:xfrm>
                <a:off x="603" y="4241"/>
                <a:ext cx="25" cy="24"/>
              </a:xfrm>
              <a:custGeom>
                <a:avLst/>
                <a:gdLst/>
                <a:ahLst/>
                <a:cxnLst>
                  <a:cxn ang="0">
                    <a:pos x="63" y="52"/>
                  </a:cxn>
                  <a:cxn ang="0">
                    <a:pos x="60" y="48"/>
                  </a:cxn>
                  <a:cxn ang="0">
                    <a:pos x="57" y="45"/>
                  </a:cxn>
                  <a:cxn ang="0">
                    <a:pos x="55" y="42"/>
                  </a:cxn>
                  <a:cxn ang="0">
                    <a:pos x="56" y="39"/>
                  </a:cxn>
                  <a:cxn ang="0">
                    <a:pos x="63" y="36"/>
                  </a:cxn>
                  <a:cxn ang="0">
                    <a:pos x="67" y="32"/>
                  </a:cxn>
                  <a:cxn ang="0">
                    <a:pos x="69" y="25"/>
                  </a:cxn>
                  <a:cxn ang="0">
                    <a:pos x="69" y="19"/>
                  </a:cxn>
                  <a:cxn ang="0">
                    <a:pos x="67" y="12"/>
                  </a:cxn>
                  <a:cxn ang="0">
                    <a:pos x="65" y="6"/>
                  </a:cxn>
                  <a:cxn ang="0">
                    <a:pos x="60" y="3"/>
                  </a:cxn>
                  <a:cxn ang="0">
                    <a:pos x="56" y="2"/>
                  </a:cxn>
                  <a:cxn ang="0">
                    <a:pos x="52" y="0"/>
                  </a:cxn>
                  <a:cxn ang="0">
                    <a:pos x="46" y="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6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4" y="60"/>
                  </a:cxn>
                  <a:cxn ang="0">
                    <a:pos x="4" y="65"/>
                  </a:cxn>
                  <a:cxn ang="0">
                    <a:pos x="3" y="69"/>
                  </a:cxn>
                  <a:cxn ang="0">
                    <a:pos x="0" y="72"/>
                  </a:cxn>
                  <a:cxn ang="0">
                    <a:pos x="26" y="73"/>
                  </a:cxn>
                  <a:cxn ang="0">
                    <a:pos x="24" y="71"/>
                  </a:cxn>
                  <a:cxn ang="0">
                    <a:pos x="22" y="68"/>
                  </a:cxn>
                  <a:cxn ang="0">
                    <a:pos x="22" y="62"/>
                  </a:cxn>
                  <a:cxn ang="0">
                    <a:pos x="20" y="58"/>
                  </a:cxn>
                  <a:cxn ang="0">
                    <a:pos x="32" y="45"/>
                  </a:cxn>
                  <a:cxn ang="0">
                    <a:pos x="36" y="45"/>
                  </a:cxn>
                  <a:cxn ang="0">
                    <a:pos x="39" y="46"/>
                  </a:cxn>
                  <a:cxn ang="0">
                    <a:pos x="42" y="48"/>
                  </a:cxn>
                  <a:cxn ang="0">
                    <a:pos x="43" y="50"/>
                  </a:cxn>
                  <a:cxn ang="0">
                    <a:pos x="46" y="56"/>
                  </a:cxn>
                  <a:cxn ang="0">
                    <a:pos x="49" y="62"/>
                  </a:cxn>
                  <a:cxn ang="0">
                    <a:pos x="52" y="68"/>
                  </a:cxn>
                  <a:cxn ang="0">
                    <a:pos x="56" y="73"/>
                  </a:cxn>
                  <a:cxn ang="0">
                    <a:pos x="75" y="72"/>
                  </a:cxn>
                  <a:cxn ang="0">
                    <a:pos x="70" y="68"/>
                  </a:cxn>
                  <a:cxn ang="0">
                    <a:pos x="67" y="63"/>
                  </a:cxn>
                  <a:cxn ang="0">
                    <a:pos x="65" y="58"/>
                  </a:cxn>
                  <a:cxn ang="0">
                    <a:pos x="53" y="22"/>
                  </a:cxn>
                  <a:cxn ang="0">
                    <a:pos x="52" y="28"/>
                  </a:cxn>
                  <a:cxn ang="0">
                    <a:pos x="49" y="30"/>
                  </a:cxn>
                  <a:cxn ang="0">
                    <a:pos x="45" y="32"/>
                  </a:cxn>
                  <a:cxn ang="0">
                    <a:pos x="37" y="33"/>
                  </a:cxn>
                  <a:cxn ang="0">
                    <a:pos x="20" y="12"/>
                  </a:cxn>
                  <a:cxn ang="0">
                    <a:pos x="42" y="12"/>
                  </a:cxn>
                  <a:cxn ang="0">
                    <a:pos x="47" y="13"/>
                  </a:cxn>
                  <a:cxn ang="0">
                    <a:pos x="50" y="16"/>
                  </a:cxn>
                  <a:cxn ang="0">
                    <a:pos x="53" y="19"/>
                  </a:cxn>
                </a:cxnLst>
                <a:rect l="0" t="0" r="r" b="b"/>
                <a:pathLst>
                  <a:path w="77" h="73">
                    <a:moveTo>
                      <a:pt x="65" y="55"/>
                    </a:moveTo>
                    <a:lnTo>
                      <a:pt x="63" y="52"/>
                    </a:lnTo>
                    <a:lnTo>
                      <a:pt x="62" y="50"/>
                    </a:lnTo>
                    <a:lnTo>
                      <a:pt x="60" y="48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0"/>
                    </a:lnTo>
                    <a:lnTo>
                      <a:pt x="56" y="39"/>
                    </a:lnTo>
                    <a:lnTo>
                      <a:pt x="60" y="38"/>
                    </a:lnTo>
                    <a:lnTo>
                      <a:pt x="63" y="36"/>
                    </a:lnTo>
                    <a:lnTo>
                      <a:pt x="65" y="33"/>
                    </a:lnTo>
                    <a:lnTo>
                      <a:pt x="67" y="32"/>
                    </a:lnTo>
                    <a:lnTo>
                      <a:pt x="69" y="29"/>
                    </a:lnTo>
                    <a:lnTo>
                      <a:pt x="69" y="25"/>
                    </a:lnTo>
                    <a:lnTo>
                      <a:pt x="69" y="22"/>
                    </a:lnTo>
                    <a:lnTo>
                      <a:pt x="69" y="19"/>
                    </a:lnTo>
                    <a:lnTo>
                      <a:pt x="69" y="15"/>
                    </a:lnTo>
                    <a:lnTo>
                      <a:pt x="67" y="12"/>
                    </a:lnTo>
                    <a:lnTo>
                      <a:pt x="66" y="9"/>
                    </a:lnTo>
                    <a:lnTo>
                      <a:pt x="65" y="6"/>
                    </a:lnTo>
                    <a:lnTo>
                      <a:pt x="63" y="5"/>
                    </a:lnTo>
                    <a:lnTo>
                      <a:pt x="60" y="3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6" y="73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3" y="69"/>
                    </a:lnTo>
                    <a:lnTo>
                      <a:pt x="22" y="68"/>
                    </a:lnTo>
                    <a:lnTo>
                      <a:pt x="22" y="65"/>
                    </a:lnTo>
                    <a:lnTo>
                      <a:pt x="22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45"/>
                    </a:lnTo>
                    <a:lnTo>
                      <a:pt x="32" y="45"/>
                    </a:lnTo>
                    <a:lnTo>
                      <a:pt x="35" y="45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3" y="49"/>
                    </a:lnTo>
                    <a:lnTo>
                      <a:pt x="43" y="50"/>
                    </a:lnTo>
                    <a:lnTo>
                      <a:pt x="45" y="53"/>
                    </a:lnTo>
                    <a:lnTo>
                      <a:pt x="46" y="56"/>
                    </a:lnTo>
                    <a:lnTo>
                      <a:pt x="47" y="59"/>
                    </a:lnTo>
                    <a:lnTo>
                      <a:pt x="49" y="62"/>
                    </a:lnTo>
                    <a:lnTo>
                      <a:pt x="50" y="65"/>
                    </a:lnTo>
                    <a:lnTo>
                      <a:pt x="52" y="68"/>
                    </a:lnTo>
                    <a:lnTo>
                      <a:pt x="53" y="71"/>
                    </a:lnTo>
                    <a:lnTo>
                      <a:pt x="56" y="73"/>
                    </a:lnTo>
                    <a:lnTo>
                      <a:pt x="77" y="73"/>
                    </a:lnTo>
                    <a:lnTo>
                      <a:pt x="75" y="72"/>
                    </a:lnTo>
                    <a:lnTo>
                      <a:pt x="73" y="69"/>
                    </a:lnTo>
                    <a:lnTo>
                      <a:pt x="70" y="68"/>
                    </a:lnTo>
                    <a:lnTo>
                      <a:pt x="69" y="65"/>
                    </a:lnTo>
                    <a:lnTo>
                      <a:pt x="67" y="63"/>
                    </a:lnTo>
                    <a:lnTo>
                      <a:pt x="66" y="60"/>
                    </a:lnTo>
                    <a:lnTo>
                      <a:pt x="65" y="58"/>
                    </a:lnTo>
                    <a:lnTo>
                      <a:pt x="65" y="55"/>
                    </a:lnTo>
                    <a:close/>
                    <a:moveTo>
                      <a:pt x="53" y="22"/>
                    </a:moveTo>
                    <a:lnTo>
                      <a:pt x="53" y="25"/>
                    </a:lnTo>
                    <a:lnTo>
                      <a:pt x="52" y="28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2" y="32"/>
                    </a:lnTo>
                    <a:lnTo>
                      <a:pt x="37" y="33"/>
                    </a:lnTo>
                    <a:lnTo>
                      <a:pt x="20" y="33"/>
                    </a:lnTo>
                    <a:lnTo>
                      <a:pt x="20" y="12"/>
                    </a:lnTo>
                    <a:lnTo>
                      <a:pt x="37" y="12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3"/>
                    </a:lnTo>
                    <a:lnTo>
                      <a:pt x="49" y="15"/>
                    </a:lnTo>
                    <a:lnTo>
                      <a:pt x="50" y="16"/>
                    </a:lnTo>
                    <a:lnTo>
                      <a:pt x="52" y="18"/>
                    </a:lnTo>
                    <a:lnTo>
                      <a:pt x="53" y="19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49" name="Freeform 81"/>
              <p:cNvSpPr>
                <a:spLocks noEditPoints="1"/>
              </p:cNvSpPr>
              <p:nvPr/>
            </p:nvSpPr>
            <p:spPr bwMode="auto">
              <a:xfrm>
                <a:off x="630" y="4240"/>
                <a:ext cx="26" cy="26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17" y="47"/>
                  </a:cxn>
                  <a:cxn ang="0">
                    <a:pos x="16" y="39"/>
                  </a:cxn>
                  <a:cxn ang="0">
                    <a:pos x="17" y="29"/>
                  </a:cxn>
                  <a:cxn ang="0">
                    <a:pos x="20" y="21"/>
                  </a:cxn>
                  <a:cxn ang="0">
                    <a:pos x="25" y="17"/>
                  </a:cxn>
                  <a:cxn ang="0">
                    <a:pos x="29" y="14"/>
                  </a:cxn>
                  <a:cxn ang="0">
                    <a:pos x="36" y="13"/>
                  </a:cxn>
                  <a:cxn ang="0">
                    <a:pos x="43" y="13"/>
                  </a:cxn>
                  <a:cxn ang="0">
                    <a:pos x="49" y="14"/>
                  </a:cxn>
                  <a:cxn ang="0">
                    <a:pos x="55" y="19"/>
                  </a:cxn>
                  <a:cxn ang="0">
                    <a:pos x="57" y="24"/>
                  </a:cxn>
                  <a:cxn ang="0">
                    <a:pos x="60" y="31"/>
                  </a:cxn>
                  <a:cxn ang="0">
                    <a:pos x="60" y="41"/>
                  </a:cxn>
                  <a:cxn ang="0">
                    <a:pos x="59" y="50"/>
                  </a:cxn>
                  <a:cxn ang="0">
                    <a:pos x="56" y="56"/>
                  </a:cxn>
                  <a:cxn ang="0">
                    <a:pos x="50" y="60"/>
                  </a:cxn>
                  <a:cxn ang="0">
                    <a:pos x="45" y="63"/>
                  </a:cxn>
                  <a:cxn ang="0">
                    <a:pos x="39" y="64"/>
                  </a:cxn>
                  <a:cxn ang="0">
                    <a:pos x="32" y="63"/>
                  </a:cxn>
                  <a:cxn ang="0">
                    <a:pos x="26" y="60"/>
                  </a:cxn>
                  <a:cxn ang="0">
                    <a:pos x="39" y="77"/>
                  </a:cxn>
                  <a:cxn ang="0">
                    <a:pos x="49" y="76"/>
                  </a:cxn>
                  <a:cxn ang="0">
                    <a:pos x="59" y="72"/>
                  </a:cxn>
                  <a:cxn ang="0">
                    <a:pos x="66" y="66"/>
                  </a:cxn>
                  <a:cxn ang="0">
                    <a:pos x="73" y="56"/>
                  </a:cxn>
                  <a:cxn ang="0">
                    <a:pos x="76" y="43"/>
                  </a:cxn>
                  <a:cxn ang="0">
                    <a:pos x="76" y="29"/>
                  </a:cxn>
                  <a:cxn ang="0">
                    <a:pos x="72" y="17"/>
                  </a:cxn>
                  <a:cxn ang="0">
                    <a:pos x="63" y="7"/>
                  </a:cxn>
                  <a:cxn ang="0">
                    <a:pos x="56" y="3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25" y="1"/>
                  </a:cxn>
                  <a:cxn ang="0">
                    <a:pos x="16" y="6"/>
                  </a:cxn>
                  <a:cxn ang="0">
                    <a:pos x="7" y="13"/>
                  </a:cxn>
                  <a:cxn ang="0">
                    <a:pos x="2" y="24"/>
                  </a:cxn>
                  <a:cxn ang="0">
                    <a:pos x="0" y="39"/>
                  </a:cxn>
                  <a:cxn ang="0">
                    <a:pos x="2" y="51"/>
                  </a:cxn>
                  <a:cxn ang="0">
                    <a:pos x="7" y="63"/>
                  </a:cxn>
                  <a:cxn ang="0">
                    <a:pos x="16" y="70"/>
                  </a:cxn>
                  <a:cxn ang="0">
                    <a:pos x="25" y="74"/>
                  </a:cxn>
                  <a:cxn ang="0">
                    <a:pos x="35" y="76"/>
                  </a:cxn>
                </a:cxnLst>
                <a:rect l="0" t="0" r="r" b="b"/>
                <a:pathLst>
                  <a:path w="77" h="77">
                    <a:moveTo>
                      <a:pt x="23" y="57"/>
                    </a:moveTo>
                    <a:lnTo>
                      <a:pt x="22" y="56"/>
                    </a:lnTo>
                    <a:lnTo>
                      <a:pt x="20" y="54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7" y="47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4"/>
                    </a:lnTo>
                    <a:lnTo>
                      <a:pt x="16" y="31"/>
                    </a:lnTo>
                    <a:lnTo>
                      <a:pt x="17" y="29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20" y="21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0" y="16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6" y="20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9" y="26"/>
                    </a:lnTo>
                    <a:lnTo>
                      <a:pt x="59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4"/>
                    </a:lnTo>
                    <a:lnTo>
                      <a:pt x="59" y="47"/>
                    </a:lnTo>
                    <a:lnTo>
                      <a:pt x="59" y="50"/>
                    </a:lnTo>
                    <a:lnTo>
                      <a:pt x="57" y="51"/>
                    </a:lnTo>
                    <a:lnTo>
                      <a:pt x="57" y="54"/>
                    </a:lnTo>
                    <a:lnTo>
                      <a:pt x="56" y="56"/>
                    </a:lnTo>
                    <a:lnTo>
                      <a:pt x="55" y="57"/>
                    </a:lnTo>
                    <a:lnTo>
                      <a:pt x="53" y="59"/>
                    </a:lnTo>
                    <a:lnTo>
                      <a:pt x="50" y="60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0" y="63"/>
                    </a:lnTo>
                    <a:lnTo>
                      <a:pt x="39" y="64"/>
                    </a:lnTo>
                    <a:lnTo>
                      <a:pt x="36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3" y="57"/>
                    </a:lnTo>
                    <a:close/>
                    <a:moveTo>
                      <a:pt x="39" y="77"/>
                    </a:moveTo>
                    <a:lnTo>
                      <a:pt x="42" y="76"/>
                    </a:lnTo>
                    <a:lnTo>
                      <a:pt x="46" y="76"/>
                    </a:lnTo>
                    <a:lnTo>
                      <a:pt x="49" y="76"/>
                    </a:lnTo>
                    <a:lnTo>
                      <a:pt x="52" y="74"/>
                    </a:lnTo>
                    <a:lnTo>
                      <a:pt x="56" y="73"/>
                    </a:lnTo>
                    <a:lnTo>
                      <a:pt x="59" y="72"/>
                    </a:lnTo>
                    <a:lnTo>
                      <a:pt x="60" y="70"/>
                    </a:lnTo>
                    <a:lnTo>
                      <a:pt x="63" y="69"/>
                    </a:lnTo>
                    <a:lnTo>
                      <a:pt x="66" y="66"/>
                    </a:lnTo>
                    <a:lnTo>
                      <a:pt x="69" y="63"/>
                    </a:lnTo>
                    <a:lnTo>
                      <a:pt x="72" y="59"/>
                    </a:lnTo>
                    <a:lnTo>
                      <a:pt x="73" y="56"/>
                    </a:lnTo>
                    <a:lnTo>
                      <a:pt x="75" y="51"/>
                    </a:lnTo>
                    <a:lnTo>
                      <a:pt x="76" y="47"/>
                    </a:lnTo>
                    <a:lnTo>
                      <a:pt x="76" y="43"/>
                    </a:lnTo>
                    <a:lnTo>
                      <a:pt x="77" y="39"/>
                    </a:lnTo>
                    <a:lnTo>
                      <a:pt x="76" y="33"/>
                    </a:lnTo>
                    <a:lnTo>
                      <a:pt x="76" y="29"/>
                    </a:lnTo>
                    <a:lnTo>
                      <a:pt x="75" y="24"/>
                    </a:lnTo>
                    <a:lnTo>
                      <a:pt x="73" y="20"/>
                    </a:lnTo>
                    <a:lnTo>
                      <a:pt x="72" y="17"/>
                    </a:lnTo>
                    <a:lnTo>
                      <a:pt x="69" y="13"/>
                    </a:lnTo>
                    <a:lnTo>
                      <a:pt x="66" y="10"/>
                    </a:lnTo>
                    <a:lnTo>
                      <a:pt x="63" y="7"/>
                    </a:lnTo>
                    <a:lnTo>
                      <a:pt x="60" y="6"/>
                    </a:lnTo>
                    <a:lnTo>
                      <a:pt x="59" y="4"/>
                    </a:lnTo>
                    <a:lnTo>
                      <a:pt x="56" y="3"/>
                    </a:lnTo>
                    <a:lnTo>
                      <a:pt x="52" y="1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3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6" y="17"/>
                    </a:lnTo>
                    <a:lnTo>
                      <a:pt x="3" y="20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3" y="56"/>
                    </a:lnTo>
                    <a:lnTo>
                      <a:pt x="6" y="59"/>
                    </a:lnTo>
                    <a:lnTo>
                      <a:pt x="7" y="63"/>
                    </a:lnTo>
                    <a:lnTo>
                      <a:pt x="10" y="66"/>
                    </a:lnTo>
                    <a:lnTo>
                      <a:pt x="13" y="69"/>
                    </a:lnTo>
                    <a:lnTo>
                      <a:pt x="16" y="70"/>
                    </a:lnTo>
                    <a:lnTo>
                      <a:pt x="19" y="72"/>
                    </a:lnTo>
                    <a:lnTo>
                      <a:pt x="22" y="73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2" y="76"/>
                    </a:lnTo>
                    <a:lnTo>
                      <a:pt x="35" y="76"/>
                    </a:lnTo>
                    <a:lnTo>
                      <a:pt x="39" y="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50" name="Freeform 82"/>
              <p:cNvSpPr>
                <a:spLocks/>
              </p:cNvSpPr>
              <p:nvPr/>
            </p:nvSpPr>
            <p:spPr bwMode="auto">
              <a:xfrm>
                <a:off x="655" y="4241"/>
                <a:ext cx="29" cy="2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1" y="2"/>
                  </a:cxn>
                  <a:cxn ang="0">
                    <a:pos x="61" y="2"/>
                  </a:cxn>
                  <a:cxn ang="0">
                    <a:pos x="61" y="3"/>
                  </a:cxn>
                  <a:cxn ang="0">
                    <a:pos x="61" y="5"/>
                  </a:cxn>
                  <a:cxn ang="0">
                    <a:pos x="61" y="6"/>
                  </a:cxn>
                  <a:cxn ang="0">
                    <a:pos x="61" y="9"/>
                  </a:cxn>
                  <a:cxn ang="0">
                    <a:pos x="60" y="10"/>
                  </a:cxn>
                  <a:cxn ang="0">
                    <a:pos x="44" y="32"/>
                  </a:cxn>
                  <a:cxn ang="0">
                    <a:pos x="30" y="10"/>
                  </a:cxn>
                  <a:cxn ang="0">
                    <a:pos x="28" y="8"/>
                  </a:cxn>
                  <a:cxn ang="0">
                    <a:pos x="27" y="6"/>
                  </a:cxn>
                  <a:cxn ang="0">
                    <a:pos x="27" y="5"/>
                  </a:cxn>
                  <a:cxn ang="0">
                    <a:pos x="27" y="3"/>
                  </a:cxn>
                  <a:cxn ang="0">
                    <a:pos x="27" y="2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8" y="8"/>
                  </a:cxn>
                  <a:cxn ang="0">
                    <a:pos x="11" y="12"/>
                  </a:cxn>
                  <a:cxn ang="0">
                    <a:pos x="35" y="58"/>
                  </a:cxn>
                  <a:cxn ang="0">
                    <a:pos x="35" y="62"/>
                  </a:cxn>
                  <a:cxn ang="0">
                    <a:pos x="34" y="66"/>
                  </a:cxn>
                  <a:cxn ang="0">
                    <a:pos x="33" y="71"/>
                  </a:cxn>
                  <a:cxn ang="0">
                    <a:pos x="30" y="73"/>
                  </a:cxn>
                  <a:cxn ang="0">
                    <a:pos x="55" y="72"/>
                  </a:cxn>
                  <a:cxn ang="0">
                    <a:pos x="53" y="69"/>
                  </a:cxn>
                  <a:cxn ang="0">
                    <a:pos x="51" y="65"/>
                  </a:cxn>
                  <a:cxn ang="0">
                    <a:pos x="51" y="60"/>
                  </a:cxn>
                  <a:cxn ang="0">
                    <a:pos x="51" y="46"/>
                  </a:cxn>
                  <a:cxn ang="0">
                    <a:pos x="74" y="13"/>
                  </a:cxn>
                  <a:cxn ang="0">
                    <a:pos x="77" y="9"/>
                  </a:cxn>
                  <a:cxn ang="0">
                    <a:pos x="80" y="5"/>
                  </a:cxn>
                  <a:cxn ang="0">
                    <a:pos x="84" y="2"/>
                  </a:cxn>
                  <a:cxn ang="0">
                    <a:pos x="60" y="0"/>
                  </a:cxn>
                </a:cxnLst>
                <a:rect l="0" t="0" r="r" b="b"/>
                <a:pathLst>
                  <a:path w="85" h="73">
                    <a:moveTo>
                      <a:pt x="60" y="0"/>
                    </a:move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58" y="12"/>
                    </a:lnTo>
                    <a:lnTo>
                      <a:pt x="44" y="3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35" y="46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5" y="62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30" y="73"/>
                    </a:lnTo>
                    <a:lnTo>
                      <a:pt x="57" y="73"/>
                    </a:lnTo>
                    <a:lnTo>
                      <a:pt x="55" y="72"/>
                    </a:lnTo>
                    <a:lnTo>
                      <a:pt x="54" y="71"/>
                    </a:lnTo>
                    <a:lnTo>
                      <a:pt x="53" y="69"/>
                    </a:lnTo>
                    <a:lnTo>
                      <a:pt x="53" y="66"/>
                    </a:lnTo>
                    <a:lnTo>
                      <a:pt x="51" y="65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51" y="46"/>
                    </a:lnTo>
                    <a:lnTo>
                      <a:pt x="73" y="15"/>
                    </a:lnTo>
                    <a:lnTo>
                      <a:pt x="74" y="13"/>
                    </a:lnTo>
                    <a:lnTo>
                      <a:pt x="75" y="10"/>
                    </a:lnTo>
                    <a:lnTo>
                      <a:pt x="77" y="9"/>
                    </a:lnTo>
                    <a:lnTo>
                      <a:pt x="78" y="6"/>
                    </a:lnTo>
                    <a:lnTo>
                      <a:pt x="80" y="5"/>
                    </a:lnTo>
                    <a:lnTo>
                      <a:pt x="83" y="3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36051" name="Freeform 83"/>
              <p:cNvSpPr>
                <a:spLocks/>
              </p:cNvSpPr>
              <p:nvPr/>
            </p:nvSpPr>
            <p:spPr bwMode="auto">
              <a:xfrm>
                <a:off x="710" y="4241"/>
                <a:ext cx="20" cy="24"/>
              </a:xfrm>
              <a:custGeom>
                <a:avLst/>
                <a:gdLst/>
                <a:ahLst/>
                <a:cxnLst>
                  <a:cxn ang="0">
                    <a:pos x="38" y="62"/>
                  </a:cxn>
                  <a:cxn ang="0">
                    <a:pos x="20" y="62"/>
                  </a:cxn>
                  <a:cxn ang="0">
                    <a:pos x="20" y="42"/>
                  </a:cxn>
                  <a:cxn ang="0">
                    <a:pos x="48" y="42"/>
                  </a:cxn>
                  <a:cxn ang="0">
                    <a:pos x="50" y="30"/>
                  </a:cxn>
                  <a:cxn ang="0">
                    <a:pos x="20" y="30"/>
                  </a:cxn>
                  <a:cxn ang="0">
                    <a:pos x="20" y="12"/>
                  </a:cxn>
                  <a:cxn ang="0">
                    <a:pos x="37" y="12"/>
                  </a:cxn>
                  <a:cxn ang="0">
                    <a:pos x="40" y="12"/>
                  </a:cxn>
                  <a:cxn ang="0">
                    <a:pos x="44" y="12"/>
                  </a:cxn>
                  <a:cxn ang="0">
                    <a:pos x="47" y="12"/>
                  </a:cxn>
                  <a:cxn ang="0">
                    <a:pos x="50" y="13"/>
                  </a:cxn>
                  <a:cxn ang="0">
                    <a:pos x="53" y="13"/>
                  </a:cxn>
                  <a:cxn ang="0">
                    <a:pos x="54" y="13"/>
                  </a:cxn>
                  <a:cxn ang="0">
                    <a:pos x="57" y="15"/>
                  </a:cxn>
                  <a:cxn ang="0">
                    <a:pos x="58" y="16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6"/>
                  </a:cxn>
                  <a:cxn ang="0">
                    <a:pos x="4" y="58"/>
                  </a:cxn>
                  <a:cxn ang="0">
                    <a:pos x="4" y="60"/>
                  </a:cxn>
                  <a:cxn ang="0">
                    <a:pos x="4" y="62"/>
                  </a:cxn>
                  <a:cxn ang="0">
                    <a:pos x="4" y="65"/>
                  </a:cxn>
                  <a:cxn ang="0">
                    <a:pos x="3" y="68"/>
                  </a:cxn>
                  <a:cxn ang="0">
                    <a:pos x="3" y="69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58" y="73"/>
                  </a:cxn>
                  <a:cxn ang="0">
                    <a:pos x="61" y="56"/>
                  </a:cxn>
                  <a:cxn ang="0">
                    <a:pos x="58" y="58"/>
                  </a:cxn>
                  <a:cxn ang="0">
                    <a:pos x="57" y="59"/>
                  </a:cxn>
                  <a:cxn ang="0">
                    <a:pos x="54" y="60"/>
                  </a:cxn>
                  <a:cxn ang="0">
                    <a:pos x="51" y="60"/>
                  </a:cxn>
                  <a:cxn ang="0">
                    <a:pos x="48" y="62"/>
                  </a:cxn>
                  <a:cxn ang="0">
                    <a:pos x="46" y="62"/>
                  </a:cxn>
                  <a:cxn ang="0">
                    <a:pos x="43" y="62"/>
                  </a:cxn>
                  <a:cxn ang="0">
                    <a:pos x="38" y="62"/>
                  </a:cxn>
                </a:cxnLst>
                <a:rect l="0" t="0" r="r" b="b"/>
                <a:pathLst>
                  <a:path w="61" h="73">
                    <a:moveTo>
                      <a:pt x="38" y="62"/>
                    </a:moveTo>
                    <a:lnTo>
                      <a:pt x="20" y="62"/>
                    </a:lnTo>
                    <a:lnTo>
                      <a:pt x="20" y="42"/>
                    </a:lnTo>
                    <a:lnTo>
                      <a:pt x="48" y="42"/>
                    </a:lnTo>
                    <a:lnTo>
                      <a:pt x="50" y="30"/>
                    </a:lnTo>
                    <a:lnTo>
                      <a:pt x="20" y="30"/>
                    </a:lnTo>
                    <a:lnTo>
                      <a:pt x="20" y="12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4" y="12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5"/>
                    </a:lnTo>
                    <a:lnTo>
                      <a:pt x="3" y="68"/>
                    </a:lnTo>
                    <a:lnTo>
                      <a:pt x="3" y="69"/>
                    </a:lnTo>
                    <a:lnTo>
                      <a:pt x="1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58" y="73"/>
                    </a:lnTo>
                    <a:lnTo>
                      <a:pt x="61" y="56"/>
                    </a:lnTo>
                    <a:lnTo>
                      <a:pt x="58" y="58"/>
                    </a:lnTo>
                    <a:lnTo>
                      <a:pt x="57" y="59"/>
                    </a:lnTo>
                    <a:lnTo>
                      <a:pt x="54" y="60"/>
                    </a:lnTo>
                    <a:lnTo>
                      <a:pt x="51" y="60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3" y="62"/>
                    </a:lnTo>
                    <a:lnTo>
                      <a:pt x="38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</p:grp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2622550" y="5432425"/>
            <a:ext cx="1439863" cy="900113"/>
            <a:chOff x="1652" y="3422"/>
            <a:chExt cx="907" cy="567"/>
          </a:xfrm>
        </p:grpSpPr>
        <p:sp>
          <p:nvSpPr>
            <p:cNvPr id="1236012" name="Rectangle à coins arrondis 11"/>
            <p:cNvSpPr>
              <a:spLocks noChangeArrowheads="1"/>
            </p:cNvSpPr>
            <p:nvPr/>
          </p:nvSpPr>
          <p:spPr bwMode="auto">
            <a:xfrm>
              <a:off x="1652" y="3422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53" name="Picture 85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764" y="3540"/>
              <a:ext cx="657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4257675" y="5432425"/>
            <a:ext cx="1439863" cy="900113"/>
            <a:chOff x="2708" y="3433"/>
            <a:chExt cx="907" cy="567"/>
          </a:xfrm>
        </p:grpSpPr>
        <p:sp>
          <p:nvSpPr>
            <p:cNvPr id="1236016" name="Rectangle à coins arrondis 11"/>
            <p:cNvSpPr>
              <a:spLocks noChangeArrowheads="1"/>
            </p:cNvSpPr>
            <p:nvPr/>
          </p:nvSpPr>
          <p:spPr bwMode="auto">
            <a:xfrm>
              <a:off x="2708" y="3433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54" name="Picture 86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754" y="3595"/>
              <a:ext cx="785" cy="252"/>
            </a:xfrm>
            <a:prstGeom prst="rect">
              <a:avLst/>
            </a:prstGeom>
            <a:noFill/>
            <a:ln w="25399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grpSp>
        <p:nvGrpSpPr>
          <p:cNvPr id="20" name="Group 95"/>
          <p:cNvGrpSpPr>
            <a:grpSpLocks/>
          </p:cNvGrpSpPr>
          <p:nvPr/>
        </p:nvGrpSpPr>
        <p:grpSpPr bwMode="auto">
          <a:xfrm>
            <a:off x="5846763" y="5432425"/>
            <a:ext cx="1439862" cy="900113"/>
            <a:chOff x="3796" y="3449"/>
            <a:chExt cx="907" cy="567"/>
          </a:xfrm>
        </p:grpSpPr>
        <p:sp>
          <p:nvSpPr>
            <p:cNvPr id="1236017" name="Rectangle à coins arrondis 11"/>
            <p:cNvSpPr>
              <a:spLocks noChangeArrowheads="1"/>
            </p:cNvSpPr>
            <p:nvPr/>
          </p:nvSpPr>
          <p:spPr bwMode="auto">
            <a:xfrm>
              <a:off x="3796" y="3449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55" name="Picture 87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857" y="3561"/>
              <a:ext cx="787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7435850" y="5432425"/>
            <a:ext cx="1439863" cy="900113"/>
            <a:chOff x="4853" y="3449"/>
            <a:chExt cx="907" cy="567"/>
          </a:xfrm>
        </p:grpSpPr>
        <p:sp>
          <p:nvSpPr>
            <p:cNvPr id="1236018" name="Rectangle à coins arrondis 11"/>
            <p:cNvSpPr>
              <a:spLocks noChangeArrowheads="1"/>
            </p:cNvSpPr>
            <p:nvPr/>
          </p:nvSpPr>
          <p:spPr bwMode="auto">
            <a:xfrm>
              <a:off x="4853" y="3449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56" name="Picture 8" descr="pfizer_logo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995" y="3539"/>
              <a:ext cx="648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7435850" y="4421188"/>
            <a:ext cx="1439863" cy="900112"/>
            <a:chOff x="4868" y="2833"/>
            <a:chExt cx="907" cy="567"/>
          </a:xfrm>
        </p:grpSpPr>
        <p:sp>
          <p:nvSpPr>
            <p:cNvPr id="1236015" name="Rectangle à coins arrondis 11"/>
            <p:cNvSpPr>
              <a:spLocks noChangeArrowheads="1"/>
            </p:cNvSpPr>
            <p:nvPr/>
          </p:nvSpPr>
          <p:spPr bwMode="auto">
            <a:xfrm>
              <a:off x="4868" y="2833"/>
              <a:ext cx="907" cy="56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76213" indent="-176213" eaLnBrk="1" hangingPunct="1"/>
              <a:endParaRPr lang="fr-CA" sz="1400">
                <a:solidFill>
                  <a:schemeClr val="tx1"/>
                </a:solidFill>
              </a:endParaRPr>
            </a:p>
          </p:txBody>
        </p:sp>
        <p:pic>
          <p:nvPicPr>
            <p:cNvPr id="1236057" name="Picture 89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5038" y="2945"/>
              <a:ext cx="55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E71D0-8EFC-4B34-B4A6-55AE4A72EE5F}" type="slidenum">
              <a:rPr lang="en-US"/>
              <a:pPr/>
              <a:t>7</a:t>
            </a:fld>
            <a:endParaRPr 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 Lean </a:t>
            </a:r>
            <a:r>
              <a:rPr lang="fr-CA" dirty="0" err="1"/>
              <a:t>Thinking</a:t>
            </a:r>
            <a:r>
              <a:rPr lang="fr-CA" dirty="0"/>
              <a:t> =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Satisfaction </a:t>
            </a:r>
            <a:r>
              <a:rPr lang="fr-CA" dirty="0"/>
              <a:t>du client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Lean </a:t>
            </a:r>
            <a:r>
              <a:rPr lang="fr-CA" b="1" dirty="0" err="1"/>
              <a:t>Thinking</a:t>
            </a:r>
            <a:r>
              <a:rPr lang="fr-CA" dirty="0"/>
              <a:t> est une philosophie de gestion dérivée principalement du Système de Production de Toyota (Toyota Production System - TPS) et aussi d'autres sources. Il est renommé pour la réduction des sept gaspillages selon Toyota et pour l’améliorer de la valeur pour le client. </a:t>
            </a:r>
            <a:endParaRPr lang="en-CA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08EFE-7F7D-4379-9CE4-F023B9E7199A}" type="slidenum">
              <a:rPr lang="en-US"/>
              <a:pPr/>
              <a:t>8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La stratégie Lean de Toyota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3388"/>
            <a:ext cx="4413250" cy="41814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CA" sz="2000" b="1"/>
              <a:t>« La gestion brillante des processus est notre stratégie. 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CA" sz="20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CA" sz="2000"/>
              <a:t>« Nous obtenons des résultats brillants de gens moyens qui dirigent des processus brillants. 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fr-CA" sz="20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fr-CA" sz="2000"/>
              <a:t>« Nous avons observés que nos concurrents obtiennent souvent des résultats moyens (ou pire) de gens brillants qui dirigent des processus défectueux 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CA" sz="1600"/>
          </a:p>
        </p:txBody>
      </p:sp>
      <p:pic>
        <p:nvPicPr>
          <p:cNvPr id="944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2087563"/>
            <a:ext cx="3521075" cy="2738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5472113" y="4949825"/>
            <a:ext cx="3070225" cy="7762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fr-CA" sz="1700">
                <a:latin typeface="Arial Narrow" pitchFamily="34" charset="0"/>
              </a:rPr>
              <a:t>Fujio Cho</a:t>
            </a:r>
            <a:br>
              <a:rPr lang="fr-CA" sz="1700">
                <a:latin typeface="Arial Narrow" pitchFamily="34" charset="0"/>
              </a:rPr>
            </a:br>
            <a:r>
              <a:rPr lang="fr-CA" sz="1700">
                <a:latin typeface="Arial Narrow" pitchFamily="34" charset="0"/>
              </a:rPr>
              <a:t>Président du conseil d’administration </a:t>
            </a:r>
            <a:br>
              <a:rPr lang="fr-CA" sz="1700">
                <a:latin typeface="Arial Narrow" pitchFamily="34" charset="0"/>
              </a:rPr>
            </a:br>
            <a:r>
              <a:rPr lang="fr-CA" sz="1700">
                <a:latin typeface="Arial Narrow" pitchFamily="34" charset="0"/>
              </a:rPr>
              <a:t>de la Toyota Motors Corporation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4407-1E78-45B0-AE51-2ECE7CDC64B4}" type="slidenum">
              <a:rPr lang="en-US"/>
              <a:pPr/>
              <a:t>9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Le Lean Thinking est très ancien et il n’est pas japonais</a:t>
            </a:r>
          </a:p>
        </p:txBody>
      </p:sp>
      <p:pic>
        <p:nvPicPr>
          <p:cNvPr id="940036" name="Picture 4" descr="Logonov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30325"/>
            <a:ext cx="2628900" cy="1766888"/>
          </a:xfrm>
          <a:prstGeom prst="rect">
            <a:avLst/>
          </a:prstGeom>
          <a:noFill/>
        </p:spPr>
      </p:pic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2403475" y="1725613"/>
            <a:ext cx="572135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588" indent="-1588" algn="l" defTabSz="820738"/>
            <a:r>
              <a:rPr lang="fr-CA" sz="2000">
                <a:solidFill>
                  <a:schemeClr val="tx1"/>
                </a:solidFill>
              </a:rPr>
              <a:t>Les Vénitiens comprenaient la production en « flot continu » vers 1400, ils fabriquaient un bateau par jour (les Chinois aussi!)</a:t>
            </a:r>
          </a:p>
        </p:txBody>
      </p:sp>
      <p:pic>
        <p:nvPicPr>
          <p:cNvPr id="940039" name="Picture 7" descr="ma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013" y="2978150"/>
            <a:ext cx="1563687" cy="1495425"/>
          </a:xfrm>
          <a:prstGeom prst="rect">
            <a:avLst/>
          </a:prstGeom>
          <a:noFill/>
        </p:spPr>
      </p:pic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782638" y="3338513"/>
            <a:ext cx="5127625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588" indent="-1588" algn="l" defTabSz="820738"/>
            <a:r>
              <a:rPr lang="fr-CA" sz="2000">
                <a:solidFill>
                  <a:schemeClr val="tx1"/>
                </a:solidFill>
              </a:rPr>
              <a:t>Marc Isambard Brunel faisait des pièces standardisées dans un processus séquentiel pour la marine britannique en 1807</a:t>
            </a:r>
          </a:p>
        </p:txBody>
      </p:sp>
      <p:pic>
        <p:nvPicPr>
          <p:cNvPr id="940042" name="Picture 10" descr="photo of Thomas Blanchard, c1850's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9350" y="4514850"/>
            <a:ext cx="1193800" cy="1824038"/>
          </a:xfrm>
          <a:prstGeom prst="rect">
            <a:avLst/>
          </a:prstGeom>
          <a:noFill/>
        </p:spPr>
      </p:pic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2498725" y="4932363"/>
            <a:ext cx="5681663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588" indent="-1588" algn="l" defTabSz="820738"/>
            <a:r>
              <a:rPr lang="fr-CA" sz="2000">
                <a:solidFill>
                  <a:schemeClr val="tx1"/>
                </a:solidFill>
              </a:rPr>
              <a:t>Thomas Blanchard fabriquait des fusils sur des machines automatiques arrangé en cellules à Sprinfield en 1818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1682</Words>
  <Application>Microsoft Office PowerPoint</Application>
  <PresentationFormat>Affichage à l'écran (4:3)</PresentationFormat>
  <Paragraphs>413</Paragraphs>
  <Slides>26</Slides>
  <Notes>24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Rotonde</vt:lpstr>
      <vt:lpstr>Le Lean Thinking   Une approche simple et efficace qui améliore la productivité et renforce la culture d’amélioration continu</vt:lpstr>
      <vt:lpstr>Ordre du jour</vt:lpstr>
      <vt:lpstr>Le Lean Thinking</vt:lpstr>
      <vt:lpstr>Le Lean Thinking</vt:lpstr>
      <vt:lpstr>Les résultats du Lean Thinking</vt:lpstr>
      <vt:lpstr>Le Lean Thinking</vt:lpstr>
      <vt:lpstr>Le Lean Thinking =  Satisfaction du client</vt:lpstr>
      <vt:lpstr>La stratégie Lean de Toyota</vt:lpstr>
      <vt:lpstr>Le Lean Thinking est très ancien et il n’est pas japonais</vt:lpstr>
      <vt:lpstr>Les origines du Lean</vt:lpstr>
      <vt:lpstr>Quelles fonctions peuvent utiliser le Lean Thinking ?</vt:lpstr>
      <vt:lpstr>Le Lean Thinking</vt:lpstr>
      <vt:lpstr>Le Lean Thinking</vt:lpstr>
      <vt:lpstr>Le Lean Thinking</vt:lpstr>
      <vt:lpstr>Le Lean Thinking</vt:lpstr>
      <vt:lpstr>Le Lean Six Sigma La méthodologie de transformation d’affaires la plus respectée</vt:lpstr>
      <vt:lpstr>L’évolution du Lean Thinking</vt:lpstr>
      <vt:lpstr>Le Lean Thinking</vt:lpstr>
      <vt:lpstr>Le Lean Thinking – les outils</vt:lpstr>
      <vt:lpstr>Le Lean Thinking – les outils</vt:lpstr>
      <vt:lpstr>Le Lean Thinking – les outils</vt:lpstr>
      <vt:lpstr>Le Lean Thinking – les outils</vt:lpstr>
      <vt:lpstr>Le Lean Thinking – les outils</vt:lpstr>
      <vt:lpstr>Lean Software Development</vt:lpstr>
      <vt:lpstr>Étude de cas - PatientKeeper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Charpentier</dc:creator>
  <cp:lastModifiedBy>Alain Charpentier</cp:lastModifiedBy>
  <cp:revision>28</cp:revision>
  <dcterms:created xsi:type="dcterms:W3CDTF">2009-11-24T19:49:39Z</dcterms:created>
  <dcterms:modified xsi:type="dcterms:W3CDTF">2009-12-11T00:49:27Z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TC300072611036</vt:lpwstr>
  </property>
</Properties>
</file>