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2.xml.rels" ContentType="application/vnd.openxmlformats-package.relationships+xml"/>
  <Override PartName="/ppt/notesSlides/notesSlide25.xml" ContentType="application/vnd.openxmlformats-officedocument.presentationml.notesSlide+xml"/>
  <Override PartName="/ppt/_rels/presentation.xml.rels" ContentType="application/vnd.openxmlformats-package.relationships+xml"/>
  <Override PartName="/ppt/media/image48.wmf" ContentType="image/x-wmf"/>
  <Override PartName="/ppt/media/image7.jpeg" ContentType="image/jpeg"/>
  <Override PartName="/ppt/media/image8.png" ContentType="image/png"/>
  <Override PartName="/ppt/media/image10.png" ContentType="image/png"/>
  <Override PartName="/ppt/media/image12.png" ContentType="image/png"/>
  <Override PartName="/ppt/media/image21.png" ContentType="image/png"/>
  <Override PartName="/ppt/media/image30.png" ContentType="image/png"/>
  <Override PartName="/ppt/media/image11.jpeg" ContentType="image/jpeg"/>
  <Override PartName="/ppt/media/image14.png" ContentType="image/png"/>
  <Override PartName="/ppt/media/image25.png" ContentType="image/png"/>
  <Override PartName="/ppt/media/image34.png" ContentType="image/png"/>
  <Override PartName="/ppt/media/image2.jpeg" ContentType="image/jpeg"/>
  <Override PartName="/ppt/media/image18.png" ContentType="image/png"/>
  <Override PartName="/ppt/media/image23.wmf" ContentType="image/x-wmf"/>
  <Override PartName="/ppt/media/image32.wmf" ContentType="image/x-wmf"/>
  <Override PartName="/ppt/media/image41.wmf" ContentType="image/x-wmf"/>
  <Override PartName="/ppt/media/image36.png" ContentType="image/png"/>
  <Override PartName="/ppt/media/image45.png" ContentType="image/png"/>
  <Override PartName="/ppt/media/image26.jpeg" ContentType="image/jpeg"/>
  <Override PartName="/ppt/media/image15.jpeg" ContentType="image/jpeg"/>
  <Override PartName="/ppt/media/image29.png" ContentType="image/png"/>
  <Override PartName="/ppt/media/image43.wmf" ContentType="image/x-wmf"/>
  <Override PartName="/ppt/media/image38.png" ContentType="image/png"/>
  <Override PartName="/ppt/media/image4.jpeg" ContentType="image/jpeg"/>
  <Override PartName="/ppt/media/image28.jpeg" ContentType="image/jpeg"/>
  <Override PartName="/ppt/media/image5.png" ContentType="image/png"/>
  <Override PartName="/ppt/media/image6.jpeg" ContentType="image/jpeg"/>
  <Override PartName="/ppt/media/image47.wmf" ContentType="image/x-wmf"/>
  <Override PartName="/ppt/media/image9.png" ContentType="image/png"/>
  <Override PartName="/ppt/media/image20.png" ContentType="image/png"/>
  <Override PartName="/ppt/media/image13.png" ContentType="image/png"/>
  <Override PartName="/ppt/media/image22.png" ContentType="image/png"/>
  <Override PartName="/ppt/media/image49.jpeg" ContentType="image/jpeg"/>
  <Override PartName="/ppt/media/image31.png" ContentType="image/png"/>
  <Override PartName="/ppt/media/image24.png" ContentType="image/png"/>
  <Override PartName="/ppt/media/image33.png" ContentType="image/png"/>
  <Override PartName="/ppt/media/image1.jpeg" ContentType="image/jpeg"/>
  <Override PartName="/ppt/media/image17.png" ContentType="image/png"/>
  <Override PartName="/ppt/media/image40.wmf" ContentType="image/x-wmf"/>
  <Override PartName="/ppt/media/image35.png" ContentType="image/png"/>
  <Override PartName="/ppt/media/image3.jpeg" ContentType="image/jpeg"/>
  <Override PartName="/ppt/media/image42.wmf" ContentType="image/x-wmf"/>
  <Override PartName="/ppt/media/image37.png" ContentType="image/png"/>
  <Override PartName="/ppt/media/image46.png" ContentType="image/png"/>
  <Override PartName="/ppt/media/image16.jpeg" ContentType="image/jpeg"/>
  <Override PartName="/ppt/media/image27.jpeg" ContentType="image/jpeg"/>
  <Override PartName="/ppt/media/image44.wmf" ContentType="image/x-wmf"/>
  <Override PartName="/ppt/media/image39.png" ContentType="image/png"/>
  <Override PartName="/ppt/media/image19.wmf" ContentType="image/x-wmf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
</Relationships>
</file>

<file path=ppt/charts/chart1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Ouest</c:v>
                </c:pt>
              </c:strCache>
            </c:strRef>
          </c:tx>
          <c:spPr>
            <a:solidFill>
              <a:srgbClr val="ccffff"/>
            </a:solidFill>
            <a:ln w="12600">
              <a:solidFill>
                <a:srgbClr val="000000"/>
              </a:solidFill>
              <a:round/>
            </a:ln>
          </c:spPr>
          <c:val>
            <c:numRef>
              <c:f>0</c:f>
              <c:numCache>
                <c:formatCode>General</c:formatCode>
                <c:ptCount val="9"/>
                <c:pt idx="0">
                  <c:v>-0.99</c:v>
                </c:pt>
                <c:pt idx="1">
                  <c:v>-0.98</c:v>
                </c:pt>
                <c:pt idx="2">
                  <c:v>-0.75</c:v>
                </c:pt>
                <c:pt idx="3">
                  <c:v>-0.75</c:v>
                </c:pt>
                <c:pt idx="4">
                  <c:v>-0.57</c:v>
                </c:pt>
                <c:pt idx="5">
                  <c:v>0.5</c:v>
                </c:pt>
                <c:pt idx="6">
                  <c:v>0.5</c:v>
                </c:pt>
                <c:pt idx="7">
                  <c:v>1.5</c:v>
                </c:pt>
                <c:pt idx="8">
                  <c:v>4</c:v>
                </c:pt>
              </c:numCache>
            </c:numRef>
          </c:val>
        </c:ser>
        <c:overlap val="50"/>
        <c:gapWidth val="150"/>
        <c:axId val="78827043"/>
        <c:axId val="48420980"/>
      </c:barChart>
      <c:catAx>
        <c:axId val="78827043"/>
        <c:scaling>
          <c:orientation val="minMax"/>
        </c:scaling>
        <c:axPos val="b"/>
        <c:majorGridlines>
          <c:spPr>
            <a:ln w="3240">
              <a:solidFill>
                <a:srgbClr val="000000"/>
              </a:solidFill>
              <a:round/>
            </a:ln>
          </c:spPr>
        </c:majorGridlines>
        <c:majorTickMark val="out"/>
        <c:minorTickMark val="none"/>
        <c:tickLblPos val="nextTo"/>
        <c:crossAx val="48420980"/>
        <c:crossesAt val="0"/>
        <c:lblAlgn val="ctr"/>
        <c:auto val="1"/>
        <c:lblOffset val="100"/>
        <c:spPr>
          <a:ln w="3240">
            <a:solidFill>
              <a:srgbClr val="000000"/>
            </a:solidFill>
            <a:round/>
          </a:ln>
        </c:spPr>
      </c:catAx>
      <c:valAx>
        <c:axId val="48420980"/>
        <c:scaling>
          <c:orientation val="minMax"/>
        </c:scaling>
        <c:axPos val="l"/>
        <c:majorGridlines>
          <c:spPr>
            <a:ln w="3240">
              <a:solidFill>
                <a:srgbClr val="000000"/>
              </a:solidFill>
              <a:round/>
            </a:ln>
          </c:spPr>
        </c:majorGridlines>
        <c:majorTickMark val="out"/>
        <c:minorTickMark val="none"/>
        <c:tickLblPos val="nextTo"/>
        <c:crossAx val="78827043"/>
        <c:crossesAt val="0"/>
        <c:spPr>
          <a:ln w="3240">
            <a:solidFill>
              <a:srgbClr val="000000"/>
            </a:solidFill>
            <a:round/>
          </a:ln>
        </c:spPr>
      </c:valAx>
      <c:spPr>
        <a:ln w="12600">
          <a:solidFill>
            <a:srgbClr val="000000"/>
          </a:solidFill>
          <a:round/>
        </a:ln>
      </c:spPr>
    </c:plotArea>
    <c:plotVisOnly val="1"/>
  </c:chart>
  <c:spPr/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Cliquez pour modifier le format des notes</a:t>
            </a:r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&lt;en-tête&gt;</a:t>
            </a:r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r-FR"/>
              <a:t>&lt;date/heure&gt;</a:t>
            </a:r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r-FR"/>
              <a:t>&lt;pied de page&gt;</a:t>
            </a:r>
            <a:endParaRPr/>
          </a:p>
        </p:txBody>
      </p:sp>
      <p:sp>
        <p:nvSpPr>
          <p:cNvPr id="132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41C17181-3101-4181-B1E1-F1012141B141}" type="slidenum">
              <a:rPr lang="fr-FR"/>
              <a:t>&lt;numéro&gt;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51C1A1A1-C1F1-41C1-9131-D1F12121413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Confidentiel</a:t>
            </a:r>
            <a:endParaRPr/>
          </a:p>
        </p:txBody>
      </p:sp>
      <p:sp>
        <p:nvSpPr>
          <p:cNvPr id="65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D101E1-5111-41C1-B1F1-11C181B1B11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60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Confidentiel</a:t>
            </a:r>
            <a:endParaRPr/>
          </a:p>
        </p:txBody>
      </p:sp>
      <p:sp>
        <p:nvSpPr>
          <p:cNvPr id="662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81F121F1-6131-4121-A131-F131513131F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63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Confidentiel</a:t>
            </a:r>
            <a:endParaRPr/>
          </a:p>
        </p:txBody>
      </p:sp>
      <p:sp>
        <p:nvSpPr>
          <p:cNvPr id="66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E131B171-4151-4111-B141-8161E111D15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66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Confidentiel</a:t>
            </a:r>
            <a:endParaRPr/>
          </a:p>
        </p:txBody>
      </p:sp>
      <p:sp>
        <p:nvSpPr>
          <p:cNvPr id="668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2161A121-3171-41D1-B100-51812101F11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69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Confidentiel</a:t>
            </a:r>
            <a:endParaRPr/>
          </a:p>
        </p:txBody>
      </p:sp>
      <p:sp>
        <p:nvSpPr>
          <p:cNvPr id="67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81F1B1F1-8141-4151-81B1-91D1E141C14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72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Confidentiel</a:t>
            </a:r>
            <a:endParaRPr/>
          </a:p>
        </p:txBody>
      </p:sp>
      <p:sp>
        <p:nvSpPr>
          <p:cNvPr id="674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81E1F1-1121-4161-81A1-91714161B15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75" name="CustomShape 3"/>
          <p:cNvSpPr/>
          <p:nvPr/>
        </p:nvSpPr>
        <p:spPr>
          <a:xfrm>
            <a:off x="3884040" y="8685000"/>
            <a:ext cx="2972160" cy="457200"/>
          </a:xfrm>
          <a:prstGeom prst="rect">
            <a:avLst/>
          </a:prstGeom>
        </p:spPr>
        <p:txBody>
          <a:bodyPr anchor="b"/>
          <a:p>
            <a:pPr algn="r"/>
            <a:fld id="{D1008121-C1F1-4171-B111-713191F1F13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76" name="PlaceHolder 4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Confidentiel</a:t>
            </a:r>
            <a:endParaRPr/>
          </a:p>
        </p:txBody>
      </p:sp>
      <p:sp>
        <p:nvSpPr>
          <p:cNvPr id="678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512161C1-F111-4101-A161-7161C17181D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79" name="CustomShape 3"/>
          <p:cNvSpPr/>
          <p:nvPr/>
        </p:nvSpPr>
        <p:spPr>
          <a:xfrm>
            <a:off x="3884040" y="8685000"/>
            <a:ext cx="2972160" cy="457200"/>
          </a:xfrm>
          <a:prstGeom prst="rect">
            <a:avLst/>
          </a:prstGeom>
        </p:spPr>
        <p:txBody>
          <a:bodyPr anchor="b"/>
          <a:p>
            <a:pPr algn="r"/>
            <a:fld id="{2171A121-8151-4161-A121-917151C1F12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80" name="PlaceHolder 4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Confidentiel</a:t>
            </a:r>
            <a:endParaRPr/>
          </a:p>
        </p:txBody>
      </p:sp>
      <p:sp>
        <p:nvSpPr>
          <p:cNvPr id="682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913131-3121-41F1-81C1-A1C181A1F19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83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Confidentiel</a:t>
            </a:r>
            <a:endParaRPr/>
          </a:p>
        </p:txBody>
      </p:sp>
      <p:sp>
        <p:nvSpPr>
          <p:cNvPr id="68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918181-C151-4181-8171-71E18161912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86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Confidentiel</a:t>
            </a:r>
            <a:endParaRPr/>
          </a:p>
        </p:txBody>
      </p:sp>
      <p:sp>
        <p:nvSpPr>
          <p:cNvPr id="63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D1F1D131-D1F1-4131-B141-91B1A121314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36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Confidentiel</a:t>
            </a:r>
            <a:endParaRPr/>
          </a:p>
        </p:txBody>
      </p:sp>
      <p:sp>
        <p:nvSpPr>
          <p:cNvPr id="688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2171C1-5151-41E1-A171-A10191B1C12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89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Confidentiel</a:t>
            </a:r>
            <a:endParaRPr/>
          </a:p>
        </p:txBody>
      </p:sp>
      <p:sp>
        <p:nvSpPr>
          <p:cNvPr id="69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41111141-5161-4181-A181-C1F111E1319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92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Confidentiel</a:t>
            </a:r>
            <a:endParaRPr/>
          </a:p>
        </p:txBody>
      </p:sp>
      <p:sp>
        <p:nvSpPr>
          <p:cNvPr id="694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E1D1F161-D141-4141-9121-B171A1F101D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95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Confidentiel</a:t>
            </a:r>
            <a:endParaRPr/>
          </a:p>
        </p:txBody>
      </p:sp>
      <p:sp>
        <p:nvSpPr>
          <p:cNvPr id="69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7171E1-6171-4151-8101-A171F1B141E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98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Confidentiel</a:t>
            </a:r>
            <a:endParaRPr/>
          </a:p>
        </p:txBody>
      </p:sp>
      <p:sp>
        <p:nvSpPr>
          <p:cNvPr id="700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5111F171-B131-4111-81F1-E191F161414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701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Being fast is a good thing.  </a:t>
            </a:r>
            <a:endParaRPr/>
          </a:p>
          <a:p>
            <a:endParaRPr/>
          </a:p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Everybody understands Time to Market, but somewhere in in the development of traditional waterfall, we lost the concept of speed.  Rather we use the 3 constraints scope, budget, schedule interchangeably.</a:t>
            </a:r>
            <a:endParaRPr/>
          </a:p>
          <a:p>
            <a:endParaRPr/>
          </a:p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Speed means </a:t>
            </a:r>
            <a:endParaRPr/>
          </a:p>
          <a:p>
            <a:pPr>
              <a:buFont typeface="StarSymbol"/>
              <a:buAutoNum type="arabicPeriod"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Beating your competition</a:t>
            </a:r>
            <a:endParaRPr/>
          </a:p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	</a:t>
            </a: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Microsoft Office Suite example</a:t>
            </a:r>
            <a:endParaRPr/>
          </a:p>
          <a:p>
            <a:pPr>
              <a:buFont typeface="StarSymbol"/>
              <a:buAutoNum type="arabicPeriod"/>
            </a:pP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Forces Quality by making incremental advances by taking many small risks rather than 1 large one.</a:t>
            </a:r>
            <a:endParaRPr/>
          </a:p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	</a:t>
            </a:r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Stock example.  Diversify</a:t>
            </a:r>
            <a:endParaRPr/>
          </a:p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3. Experiment, prototype, expand knowledge and possibilities.</a:t>
            </a:r>
            <a:endParaRPr/>
          </a:p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4.  Value quickly delivered is value quickly realized</a:t>
            </a:r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Confidentiel</a:t>
            </a:r>
            <a:endParaRPr/>
          </a:p>
        </p:txBody>
      </p:sp>
      <p:sp>
        <p:nvSpPr>
          <p:cNvPr id="70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215141C1-9191-4111-A151-A1B1B1F1818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704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Confidentiel</a:t>
            </a:r>
            <a:endParaRPr/>
          </a:p>
        </p:txBody>
      </p:sp>
      <p:sp>
        <p:nvSpPr>
          <p:cNvPr id="638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215131-D1F1-41C1-81A1-C1717141816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39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Confidentiel</a:t>
            </a:r>
            <a:endParaRPr/>
          </a:p>
        </p:txBody>
      </p:sp>
      <p:sp>
        <p:nvSpPr>
          <p:cNvPr id="64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012131-D141-41A1-8181-D1D14181C1C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42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Confidentiel</a:t>
            </a:r>
            <a:endParaRPr/>
          </a:p>
        </p:txBody>
      </p:sp>
      <p:sp>
        <p:nvSpPr>
          <p:cNvPr id="644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918111-F151-4161-91C1-71B1A16181F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45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Confidentiel</a:t>
            </a:r>
            <a:endParaRPr/>
          </a:p>
        </p:txBody>
      </p:sp>
      <p:sp>
        <p:nvSpPr>
          <p:cNvPr id="64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11F101-6191-4171-81C1-A121B19181E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48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Confidentiel</a:t>
            </a:r>
            <a:endParaRPr/>
          </a:p>
        </p:txBody>
      </p:sp>
      <p:sp>
        <p:nvSpPr>
          <p:cNvPr id="650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8191C171-71B1-4141-A181-01E1B19131F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51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Confidentiel</a:t>
            </a:r>
            <a:endParaRPr/>
          </a:p>
        </p:txBody>
      </p:sp>
      <p:sp>
        <p:nvSpPr>
          <p:cNvPr id="65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41F16141-F1B1-41A1-81D1-31B111D1613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54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+mn-lt"/>
                <a:ea typeface="+mn-ea"/>
              </a:rPr>
              <a:t>Confidentiel</a:t>
            </a:r>
            <a:endParaRPr/>
          </a:p>
        </p:txBody>
      </p:sp>
      <p:sp>
        <p:nvSpPr>
          <p:cNvPr id="656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A171C1-7121-41B1-B131-31710151A1F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  <p:sp>
        <p:nvSpPr>
          <p:cNvPr id="657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38448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352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73520" y="38448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8448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352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4814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732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8448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3520" y="14814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8448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352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8448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38448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352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673520" y="38448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8448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352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3520" y="14814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732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8448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3520" y="14814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352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3520" y="38448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352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38448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38448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352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3520" y="38448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57200" y="38448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352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4814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732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8448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3520" y="14814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352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3520" y="38448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4814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8448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99320" y="5945040"/>
            <a:ext cx="4940280" cy="92088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solidFill>
            <a:srgbClr val="9fcbdc"/>
          </a:solidFill>
        </p:spPr>
      </p:sp>
      <p:sp>
        <p:nvSpPr>
          <p:cNvPr id="1" name="CustomShape 2"/>
          <p:cNvSpPr/>
          <p:nvPr/>
        </p:nvSpPr>
        <p:spPr>
          <a:xfrm>
            <a:off x="485640" y="5938920"/>
            <a:ext cx="3690000" cy="93312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solidFill>
            <a:srgbClr val="000000"/>
          </a:solidFill>
        </p:spPr>
      </p:sp>
      <p:sp>
        <p:nvSpPr>
          <p:cNvPr id="2" name="CustomShape 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>
            <a:blip r:embed="rId2"/>
            <a:tile/>
          </a:blipFill>
        </p:spPr>
      </p:sp>
      <p:sp>
        <p:nvSpPr>
          <p:cNvPr id="3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</p:sp>
      <p:sp>
        <p:nvSpPr>
          <p:cNvPr id="4" name="CustomShape 5"/>
          <p:cNvSpPr/>
          <p:nvPr/>
        </p:nvSpPr>
        <p:spPr>
          <a:xfrm>
            <a:off x="0" y="4664160"/>
            <a:ext cx="9150840" cy="360"/>
          </a:xfrm>
          <a:prstGeom prst="rtTriangle">
            <a:avLst/>
          </a:prstGeom>
          <a:gradFill>
            <a:gsLst>
              <a:gs pos="0">
                <a:srgbClr val="007795"/>
              </a:gs>
              <a:gs pos="50000">
                <a:srgbClr val="4bbade"/>
              </a:gs>
              <a:gs pos="100000">
                <a:srgbClr val="007795"/>
              </a:gs>
            </a:gsLst>
            <a:lin ang="3000000"/>
          </a:gradFill>
        </p:spPr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b="1" lang="fr-FR" sz="4800">
                <a:solidFill>
                  <a:srgbClr val="464646"/>
                </a:solidFill>
                <a:latin typeface="Lucida Sans Unicode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6" name="CustomShape 7"/>
          <p:cNvSpPr/>
          <p:nvPr/>
        </p:nvSpPr>
        <p:spPr>
          <a:xfrm>
            <a:off x="1687680" y="4952880"/>
            <a:ext cx="7455960" cy="48780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solidFill>
            <a:srgbClr val="9fcbdc"/>
          </a:solidFill>
        </p:spPr>
      </p:sp>
      <p:sp>
        <p:nvSpPr>
          <p:cNvPr id="7" name="CustomShape 8"/>
          <p:cNvSpPr/>
          <p:nvPr/>
        </p:nvSpPr>
        <p:spPr>
          <a:xfrm>
            <a:off x="35280" y="5237640"/>
            <a:ext cx="9108360" cy="78840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solidFill>
            <a:srgbClr val="000000"/>
          </a:solidFill>
        </p:spPr>
      </p:sp>
      <p:sp>
        <p:nvSpPr>
          <p:cNvPr id="8" name="CustomShape 9"/>
          <p:cNvSpPr/>
          <p:nvPr/>
        </p:nvSpPr>
        <p:spPr>
          <a:xfrm>
            <a:off x="0" y="5001120"/>
            <a:ext cx="9143640" cy="186372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blipFill>
            <a:blip r:embed="rId3"/>
            <a:tile/>
          </a:blipFill>
        </p:spPr>
      </p:sp>
      <p:sp>
        <p:nvSpPr>
          <p:cNvPr id="9" name="Line 10"/>
          <p:cNvSpPr/>
          <p:nvPr/>
        </p:nvSpPr>
        <p:spPr>
          <a:xfrm>
            <a:off x="-3600" y="4997520"/>
            <a:ext cx="9147600" cy="79020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</p:sp>
      <p:sp>
        <p:nvSpPr>
          <p:cNvPr id="10" name="PlaceHolder 11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ffffff"/>
                </a:solidFill>
                <a:latin typeface="Lucida Sans Unicode"/>
              </a:rPr>
              <a:t>16/07/2014</a:t>
            </a:r>
            <a:endParaRPr/>
          </a:p>
        </p:txBody>
      </p:sp>
      <p:sp>
        <p:nvSpPr>
          <p:cNvPr id="11" name="PlaceHolder 12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2" name="PlaceHolder 13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E181C151-F131-4151-8121-21A1C17101A1}" type="slidenum">
              <a:rPr lang="fr-FR">
                <a:solidFill>
                  <a:srgbClr val="ffffff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fr-FR"/>
              <a:t>Second niveau de plan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fr-FR"/>
              <a:t>Troisième niveau de plan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fr-FR"/>
              <a:t>Quatrième niveau de plan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fr-FR"/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fr-FR"/>
              <a:t>Huitième niveau de plan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fr-FR"/>
              <a:t>Neuvième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99320" y="5945040"/>
            <a:ext cx="4940280" cy="92088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solidFill>
            <a:srgbClr val="9fcbdc"/>
          </a:solidFill>
        </p:spPr>
      </p:sp>
      <p:sp>
        <p:nvSpPr>
          <p:cNvPr id="47" name="CustomShape 2"/>
          <p:cNvSpPr/>
          <p:nvPr/>
        </p:nvSpPr>
        <p:spPr>
          <a:xfrm>
            <a:off x="485640" y="5938920"/>
            <a:ext cx="3690000" cy="93312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solidFill>
            <a:srgbClr val="000000"/>
          </a:solidFill>
        </p:spPr>
      </p:sp>
      <p:sp>
        <p:nvSpPr>
          <p:cNvPr id="48" name="CustomShape 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>
            <a:blip r:embed="rId2"/>
            <a:tile/>
          </a:blipFill>
        </p:spPr>
      </p:sp>
      <p:sp>
        <p:nvSpPr>
          <p:cNvPr id="49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</p:sp>
      <p:sp>
        <p:nvSpPr>
          <p:cNvPr id="50" name="PlaceHolder 5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Lucida Sans Unicode"/>
              </a:rPr>
              <a:t>16/07/2014</a:t>
            </a:r>
            <a:endParaRPr/>
          </a:p>
        </p:txBody>
      </p:sp>
      <p:sp>
        <p:nvSpPr>
          <p:cNvPr id="51" name="PlaceHolder 6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52" name="PlaceHolder 7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2151F1-C131-41D1-8111-4131D141616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53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54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fr-FR"/>
              <a:t>Second niveau de plan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fr-FR"/>
              <a:t>Troisième niveau de plan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fr-FR"/>
              <a:t>Quatrième niveau de plan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fr-FR"/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fr-FR"/>
              <a:t>Huitième niveau de plan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fr-FR"/>
              <a:t>Neuvième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99320" y="5945040"/>
            <a:ext cx="4940280" cy="92088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solidFill>
            <a:srgbClr val="9fcbdc"/>
          </a:solidFill>
        </p:spPr>
      </p:sp>
      <p:sp>
        <p:nvSpPr>
          <p:cNvPr id="88" name="CustomShape 2"/>
          <p:cNvSpPr/>
          <p:nvPr/>
        </p:nvSpPr>
        <p:spPr>
          <a:xfrm>
            <a:off x="485640" y="5938920"/>
            <a:ext cx="3690000" cy="933120"/>
          </a:xfrm>
          <a:prstGeom prst="rect">
            <a:avLst>
              <a:gd fmla="val 0" name="adj1"/>
              <a:gd fmla="val 0" name="adj2"/>
              <a:gd fmla="val 0" name="adj3"/>
              <a:gd fmla="val 0" name="adj4"/>
              <a:gd fmla="val 0" name="adj5"/>
              <a:gd fmla="val 0" name="adj6"/>
              <a:gd fmla="val 0" name="adj7"/>
              <a:gd fmla="val 0" name="adj8"/>
            </a:avLst>
          </a:prstGeom>
          <a:solidFill>
            <a:srgbClr val="000000"/>
          </a:solidFill>
        </p:spPr>
      </p:sp>
      <p:sp>
        <p:nvSpPr>
          <p:cNvPr id="89" name="CustomShape 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>
            <a:blip r:embed="rId2"/>
            <a:tile/>
          </a:blipFill>
        </p:spPr>
      </p:sp>
      <p:sp>
        <p:nvSpPr>
          <p:cNvPr id="90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Cliquez pour éditer le format du plan de texte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Second niveau de plan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Troisième niveau de plan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Quatrième niveau de plan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Septième niveau de plan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fr-FR">
                <a:solidFill>
                  <a:srgbClr val="000000"/>
                </a:solidFill>
                <a:latin typeface="Lucida Sans Unicode"/>
              </a:rPr>
              <a:t>Huitième niveau de plan</a:t>
            </a:r>
            <a:endParaRPr/>
          </a:p>
          <a:p>
            <a:r>
              <a:rPr lang="fr-FR">
                <a:solidFill>
                  <a:srgbClr val="000000"/>
                </a:solidFill>
                <a:latin typeface="Lucida Sans Unicode"/>
              </a:rPr>
              <a:t>Neuvième niveau de planCliquez pour modifier les styles du texte du masque</a:t>
            </a:r>
            <a:endParaRPr/>
          </a:p>
          <a:p>
            <a:r>
              <a:rPr lang="fr-FR">
                <a:solidFill>
                  <a:srgbClr val="000000"/>
                </a:solidFill>
                <a:latin typeface="Lucida Sans Unicode"/>
              </a:rPr>
              <a:t>Deuxième niveau</a:t>
            </a:r>
            <a:endParaRPr/>
          </a:p>
          <a:p>
            <a:r>
              <a:rPr lang="fr-FR">
                <a:solidFill>
                  <a:srgbClr val="000000"/>
                </a:solidFill>
                <a:latin typeface="Lucida Sans Unicode"/>
              </a:rPr>
              <a:t>Troisième niveau</a:t>
            </a:r>
            <a:endParaRPr/>
          </a:p>
          <a:p>
            <a:r>
              <a:rPr lang="fr-FR">
                <a:solidFill>
                  <a:srgbClr val="000000"/>
                </a:solidFill>
                <a:latin typeface="Lucida Sans Unicode"/>
              </a:rPr>
              <a:t>Quatrième niveau</a:t>
            </a:r>
            <a:endParaRPr/>
          </a:p>
          <a:p>
            <a:r>
              <a:rPr lang="fr-FR">
                <a:solidFill>
                  <a:srgbClr val="000000"/>
                </a:solidFill>
                <a:latin typeface="Lucida Sans Unicode"/>
              </a:rPr>
              <a:t>Cinquième niveau</a:t>
            </a:r>
            <a:endParaRPr/>
          </a:p>
        </p:txBody>
      </p:sp>
      <p:sp>
        <p:nvSpPr>
          <p:cNvPr id="92" name="PlaceHolder 6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fr-FR">
                <a:solidFill>
                  <a:srgbClr val="000000"/>
                </a:solidFill>
                <a:latin typeface="Lucida Sans Unicode"/>
              </a:rPr>
              <a:t>16/07/2014</a:t>
            </a:r>
            <a:endParaRPr/>
          </a:p>
        </p:txBody>
      </p:sp>
      <p:sp>
        <p:nvSpPr>
          <p:cNvPr id="93" name="PlaceHolder 7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94" name="PlaceHolder 8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D171F1-2191-41A1-9191-91F151E1A14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95" name="PlaceHolder 9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Cliquez pour éditer le format du texte-titreCliquez pour modifier le style du titre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wmf"/><Relationship Id="rId6" Type="http://schemas.openxmlformats.org/officeDocument/2006/relationships/image" Target="../media/image33.png"/><Relationship Id="rId7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wmf"/><Relationship Id="rId8" Type="http://schemas.openxmlformats.org/officeDocument/2006/relationships/image" Target="../media/image41.wmf"/><Relationship Id="rId9" Type="http://schemas.openxmlformats.org/officeDocument/2006/relationships/image" Target="../media/image42.wmf"/><Relationship Id="rId10" Type="http://schemas.openxmlformats.org/officeDocument/2006/relationships/image" Target="../media/image43.wmf"/><Relationship Id="rId11" Type="http://schemas.openxmlformats.org/officeDocument/2006/relationships/image" Target="../media/image44.wmf"/><Relationship Id="rId12" Type="http://schemas.openxmlformats.org/officeDocument/2006/relationships/image" Target="../media/image45.png"/><Relationship Id="rId13" Type="http://schemas.openxmlformats.org/officeDocument/2006/relationships/slideLayout" Target="../slideLayouts/slideLayout13.xml"/><Relationship Id="rId1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8.wmf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jpeg"/><Relationship Id="rId12" Type="http://schemas.openxmlformats.org/officeDocument/2006/relationships/image" Target="../media/image16.jpe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wmf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wmf"/><Relationship Id="rId20" Type="http://schemas.openxmlformats.org/officeDocument/2006/relationships/slideLayout" Target="../slideLayouts/slideLayout13.xml"/><Relationship Id="rId21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685800" y="1752480"/>
            <a:ext cx="7772040" cy="1829520"/>
          </a:xfrm>
          <a:prstGeom prst="rect">
            <a:avLst/>
          </a:prstGeom>
        </p:spPr>
        <p:txBody>
          <a:bodyPr anchor="b" bIns="45000" lIns="90000" rIns="90000" tIns="45000"/>
          <a:p>
            <a:pPr algn="ctr"/>
            <a:r>
              <a:rPr b="1" lang="fr-FR" sz="3600">
                <a:solidFill>
                  <a:srgbClr val="464646"/>
                </a:solidFill>
                <a:latin typeface="Arial Black"/>
              </a:rPr>
              <a:t>Le </a:t>
            </a:r>
            <a:r>
              <a:rPr b="1" lang="fr-FR" sz="3600">
                <a:solidFill>
                  <a:srgbClr val="000000"/>
                </a:solidFill>
                <a:latin typeface="Arial Black"/>
              </a:rPr>
              <a:t>Lean Thinking</a:t>
            </a:r>
            <a:r>
              <a:rPr b="1" lang="fr-FR" sz="3600">
                <a:solidFill>
                  <a:srgbClr val="464646"/>
                </a:solidFill>
                <a:latin typeface="Arial Black"/>
              </a:rPr>
              <a:t> </a:t>
            </a:r>
            <a:r>
              <a:rPr b="1" lang="fr-FR" sz="3600">
                <a:solidFill>
                  <a:srgbClr val="464646"/>
                </a:solidFill>
                <a:latin typeface="Lucida Sans Unicode"/>
              </a:rPr>
              <a:t>
</a:t>
            </a:r>
            <a:r>
              <a:rPr b="1" lang="fr-FR" sz="3600">
                <a:solidFill>
                  <a:srgbClr val="464646"/>
                </a:solidFill>
                <a:latin typeface="Lucida Sans Unicode"/>
              </a:rPr>
              <a:t>
</a:t>
            </a:r>
            <a:r>
              <a:rPr b="1" lang="fr-FR">
                <a:solidFill>
                  <a:srgbClr val="464646"/>
                </a:solidFill>
                <a:latin typeface="Lucida Sans Unicode"/>
              </a:rPr>
              <a:t>Une approche simple et efficace qui améliore la productivité et renforce la culture d’amélioration continu</a:t>
            </a:r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685800" y="3611520"/>
            <a:ext cx="7772040" cy="1199520"/>
          </a:xfrm>
          <a:prstGeom prst="rect">
            <a:avLst/>
          </a:prstGeom>
        </p:spPr>
        <p:txBody>
          <a:bodyPr bIns="45000" lIns="45720" rIns="45720" tIns="45000"/>
          <a:p>
            <a:pPr algn="ctr"/>
            <a:endParaRPr/>
          </a:p>
          <a:p>
            <a:pPr algn="ctr"/>
            <a:r>
              <a:rPr lang="fr-FR" sz="1900">
                <a:solidFill>
                  <a:srgbClr val="464646"/>
                </a:solidFill>
                <a:latin typeface="Lucida Sans Unicode"/>
              </a:rPr>
              <a:t>Presented by:</a:t>
            </a:r>
            <a:endParaRPr/>
          </a:p>
          <a:p>
            <a:pPr algn="ctr"/>
            <a:r>
              <a:rPr lang="fr-FR" sz="2500">
                <a:solidFill>
                  <a:srgbClr val="464646"/>
                </a:solidFill>
                <a:latin typeface="Lucida Sans Unicode"/>
              </a:rPr>
              <a:t>Alain Charpentier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A16131-21F1-4151-A1C1-1151B131E13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275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Les origines du Lean</a:t>
            </a:r>
            <a:endParaRPr/>
          </a:p>
        </p:txBody>
      </p:sp>
      <p:pic>
        <p:nvPicPr>
          <p:cNvPr descr="" id="276" name="Picture 9"/>
          <p:cNvPicPr/>
          <p:nvPr/>
        </p:nvPicPr>
        <p:blipFill>
          <a:blip r:embed="rId1"/>
          <a:stretch>
            <a:fillRect/>
          </a:stretch>
        </p:blipFill>
        <p:spPr>
          <a:xfrm>
            <a:off x="4151160" y="4911840"/>
            <a:ext cx="840960" cy="1247400"/>
          </a:xfrm>
          <a:prstGeom prst="rect">
            <a:avLst/>
          </a:prstGeom>
        </p:spPr>
      </p:pic>
      <p:pic>
        <p:nvPicPr>
          <p:cNvPr descr="" id="277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2868480" y="1438200"/>
            <a:ext cx="1428480" cy="1080720"/>
          </a:xfrm>
          <a:prstGeom prst="rect">
            <a:avLst/>
          </a:prstGeom>
        </p:spPr>
      </p:pic>
      <p:pic>
        <p:nvPicPr>
          <p:cNvPr descr="" id="278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207200" y="1038240"/>
            <a:ext cx="1456920" cy="1114200"/>
          </a:xfrm>
          <a:prstGeom prst="rect">
            <a:avLst/>
          </a:prstGeom>
        </p:spPr>
      </p:pic>
      <p:pic>
        <p:nvPicPr>
          <p:cNvPr descr="" id="279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6251400" y="1743120"/>
            <a:ext cx="1104480" cy="1018800"/>
          </a:xfrm>
          <a:prstGeom prst="rect">
            <a:avLst/>
          </a:prstGeom>
        </p:spPr>
      </p:pic>
      <p:pic>
        <p:nvPicPr>
          <p:cNvPr descr="" id="280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3076560" y="3452760"/>
            <a:ext cx="1090080" cy="907560"/>
          </a:xfrm>
          <a:prstGeom prst="rect">
            <a:avLst/>
          </a:prstGeom>
        </p:spPr>
      </p:pic>
      <p:sp>
        <p:nvSpPr>
          <p:cNvPr id="281" name="CustomShape 3"/>
          <p:cNvSpPr/>
          <p:nvPr/>
        </p:nvSpPr>
        <p:spPr>
          <a:xfrm>
            <a:off x="266760" y="1347840"/>
            <a:ext cx="798120" cy="4362120"/>
          </a:xfrm>
          <a:prstGeom prst="roundRect">
            <a:avLst>
              <a:gd fmla="val 3333" name="adj"/>
            </a:avLst>
          </a:prstGeom>
          <a:solidFill>
            <a:srgbClr val="2da2bf"/>
          </a:solidFill>
        </p:spPr>
      </p:sp>
      <p:sp>
        <p:nvSpPr>
          <p:cNvPr id="282" name="CustomShape 4"/>
          <p:cNvSpPr/>
          <p:nvPr/>
        </p:nvSpPr>
        <p:spPr>
          <a:xfrm>
            <a:off x="432720" y="1687680"/>
            <a:ext cx="494640" cy="213480"/>
          </a:xfrm>
          <a:prstGeom prst="rect">
            <a:avLst/>
          </a:prstGeom>
        </p:spPr>
        <p:txBody>
          <a:bodyPr bIns="0" lIns="0" rIns="0" tIns="0" wrap="none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1900</a:t>
            </a:r>
            <a:endParaRPr/>
          </a:p>
        </p:txBody>
      </p:sp>
      <p:sp>
        <p:nvSpPr>
          <p:cNvPr id="283" name="CustomShape 5"/>
          <p:cNvSpPr/>
          <p:nvPr/>
        </p:nvSpPr>
        <p:spPr>
          <a:xfrm>
            <a:off x="432720" y="2195640"/>
            <a:ext cx="494640" cy="213480"/>
          </a:xfrm>
          <a:prstGeom prst="rect">
            <a:avLst/>
          </a:prstGeom>
        </p:spPr>
        <p:txBody>
          <a:bodyPr bIns="0" lIns="0" rIns="0" tIns="0" wrap="none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1915</a:t>
            </a:r>
            <a:endParaRPr/>
          </a:p>
        </p:txBody>
      </p:sp>
      <p:sp>
        <p:nvSpPr>
          <p:cNvPr id="284" name="CustomShape 6"/>
          <p:cNvSpPr/>
          <p:nvPr/>
        </p:nvSpPr>
        <p:spPr>
          <a:xfrm>
            <a:off x="432720" y="2705040"/>
            <a:ext cx="494640" cy="213480"/>
          </a:xfrm>
          <a:prstGeom prst="rect">
            <a:avLst/>
          </a:prstGeom>
        </p:spPr>
        <p:txBody>
          <a:bodyPr bIns="0" lIns="0" rIns="0" tIns="0" wrap="none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1945</a:t>
            </a:r>
            <a:endParaRPr/>
          </a:p>
        </p:txBody>
      </p:sp>
      <p:sp>
        <p:nvSpPr>
          <p:cNvPr id="285" name="CustomShape 7"/>
          <p:cNvSpPr/>
          <p:nvPr/>
        </p:nvSpPr>
        <p:spPr>
          <a:xfrm>
            <a:off x="432720" y="3213000"/>
            <a:ext cx="494640" cy="213480"/>
          </a:xfrm>
          <a:prstGeom prst="rect">
            <a:avLst/>
          </a:prstGeom>
        </p:spPr>
        <p:txBody>
          <a:bodyPr bIns="0" lIns="0" rIns="0" tIns="0" wrap="none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1973</a:t>
            </a:r>
            <a:endParaRPr/>
          </a:p>
        </p:txBody>
      </p:sp>
      <p:sp>
        <p:nvSpPr>
          <p:cNvPr id="286" name="CustomShape 8"/>
          <p:cNvSpPr/>
          <p:nvPr/>
        </p:nvSpPr>
        <p:spPr>
          <a:xfrm>
            <a:off x="432720" y="3722760"/>
            <a:ext cx="494640" cy="213480"/>
          </a:xfrm>
          <a:prstGeom prst="rect">
            <a:avLst/>
          </a:prstGeom>
        </p:spPr>
        <p:txBody>
          <a:bodyPr bIns="0" lIns="0" rIns="0" tIns="0" wrap="none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1983</a:t>
            </a:r>
            <a:endParaRPr/>
          </a:p>
        </p:txBody>
      </p:sp>
      <p:sp>
        <p:nvSpPr>
          <p:cNvPr id="287" name="CustomShape 9"/>
          <p:cNvSpPr/>
          <p:nvPr/>
        </p:nvSpPr>
        <p:spPr>
          <a:xfrm>
            <a:off x="432720" y="4230720"/>
            <a:ext cx="494640" cy="213480"/>
          </a:xfrm>
          <a:prstGeom prst="rect">
            <a:avLst/>
          </a:prstGeom>
        </p:spPr>
        <p:txBody>
          <a:bodyPr bIns="0" lIns="0" rIns="0" tIns="0" wrap="none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1990</a:t>
            </a:r>
            <a:endParaRPr/>
          </a:p>
        </p:txBody>
      </p:sp>
      <p:sp>
        <p:nvSpPr>
          <p:cNvPr id="288" name="CustomShape 10"/>
          <p:cNvSpPr/>
          <p:nvPr/>
        </p:nvSpPr>
        <p:spPr>
          <a:xfrm>
            <a:off x="432720" y="4740120"/>
            <a:ext cx="494640" cy="213480"/>
          </a:xfrm>
          <a:prstGeom prst="rect">
            <a:avLst/>
          </a:prstGeom>
        </p:spPr>
        <p:txBody>
          <a:bodyPr bIns="0" lIns="0" rIns="0" tIns="0" wrap="none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1996</a:t>
            </a:r>
            <a:endParaRPr/>
          </a:p>
        </p:txBody>
      </p:sp>
      <p:sp>
        <p:nvSpPr>
          <p:cNvPr id="289" name="CustomShape 11"/>
          <p:cNvSpPr/>
          <p:nvPr/>
        </p:nvSpPr>
        <p:spPr>
          <a:xfrm>
            <a:off x="432720" y="5249880"/>
            <a:ext cx="494640" cy="213480"/>
          </a:xfrm>
          <a:prstGeom prst="rect">
            <a:avLst/>
          </a:prstGeom>
        </p:spPr>
        <p:txBody>
          <a:bodyPr bIns="0" lIns="0" rIns="0" tIns="0" wrap="none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2001</a:t>
            </a:r>
            <a:endParaRPr/>
          </a:p>
        </p:txBody>
      </p:sp>
      <p:sp>
        <p:nvSpPr>
          <p:cNvPr id="290" name="CustomShape 12"/>
          <p:cNvSpPr/>
          <p:nvPr/>
        </p:nvSpPr>
        <p:spPr>
          <a:xfrm>
            <a:off x="1276200" y="2084400"/>
            <a:ext cx="1117440" cy="213480"/>
          </a:xfrm>
          <a:prstGeom prst="rect">
            <a:avLst/>
          </a:prstGeom>
        </p:spPr>
        <p:txBody>
          <a:bodyPr bIns="0" lIns="0" rIns="0" tIns="0" wrap="none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Henry Ford</a:t>
            </a:r>
            <a:endParaRPr/>
          </a:p>
        </p:txBody>
      </p:sp>
      <p:sp>
        <p:nvSpPr>
          <p:cNvPr id="291" name="CustomShape 13"/>
          <p:cNvSpPr/>
          <p:nvPr/>
        </p:nvSpPr>
        <p:spPr>
          <a:xfrm>
            <a:off x="7778880" y="2035080"/>
            <a:ext cx="1364760" cy="213480"/>
          </a:xfrm>
          <a:prstGeom prst="rect">
            <a:avLst/>
          </a:prstGeom>
        </p:spPr>
        <p:txBody>
          <a:bodyPr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S. Toyoda</a:t>
            </a:r>
            <a:endParaRPr/>
          </a:p>
        </p:txBody>
      </p:sp>
      <p:sp>
        <p:nvSpPr>
          <p:cNvPr id="292" name="CustomShape 14"/>
          <p:cNvSpPr/>
          <p:nvPr/>
        </p:nvSpPr>
        <p:spPr>
          <a:xfrm>
            <a:off x="2027520" y="3828960"/>
            <a:ext cx="899280" cy="213480"/>
          </a:xfrm>
          <a:prstGeom prst="rect">
            <a:avLst/>
          </a:prstGeom>
        </p:spPr>
        <p:txBody>
          <a:bodyPr bIns="0" lIns="0" rIns="0" tIns="0" wrap="none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Motorola</a:t>
            </a:r>
            <a:endParaRPr/>
          </a:p>
        </p:txBody>
      </p:sp>
      <p:sp>
        <p:nvSpPr>
          <p:cNvPr id="293" name="CustomShape 15"/>
          <p:cNvSpPr/>
          <p:nvPr/>
        </p:nvSpPr>
        <p:spPr>
          <a:xfrm>
            <a:off x="7036200" y="2741760"/>
            <a:ext cx="975600" cy="213480"/>
          </a:xfrm>
          <a:prstGeom prst="rect">
            <a:avLst/>
          </a:prstGeom>
        </p:spPr>
        <p:txBody>
          <a:bodyPr bIns="0" lIns="0" rIns="0" tIns="0" wrap="none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K. Toyoda</a:t>
            </a:r>
            <a:endParaRPr/>
          </a:p>
        </p:txBody>
      </p:sp>
      <p:sp>
        <p:nvSpPr>
          <p:cNvPr id="294" name="CustomShape 16"/>
          <p:cNvSpPr/>
          <p:nvPr/>
        </p:nvSpPr>
        <p:spPr>
          <a:xfrm>
            <a:off x="2300040" y="5416560"/>
            <a:ext cx="1560960" cy="213480"/>
          </a:xfrm>
          <a:prstGeom prst="rect">
            <a:avLst/>
          </a:prstGeom>
        </p:spPr>
        <p:txBody>
          <a:bodyPr bIns="0" lIns="0" rIns="0" tIns="0" wrap="none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Micheal George</a:t>
            </a:r>
            <a:endParaRPr/>
          </a:p>
        </p:txBody>
      </p:sp>
      <p:pic>
        <p:nvPicPr>
          <p:cNvPr descr="" id="295" name="Picture 31"/>
          <p:cNvPicPr/>
          <p:nvPr/>
        </p:nvPicPr>
        <p:blipFill>
          <a:blip r:embed="rId6"/>
          <a:stretch>
            <a:fillRect/>
          </a:stretch>
        </p:blipFill>
        <p:spPr>
          <a:xfrm>
            <a:off x="4811760" y="2687760"/>
            <a:ext cx="1523520" cy="1036440"/>
          </a:xfrm>
          <a:prstGeom prst="rect">
            <a:avLst/>
          </a:prstGeom>
        </p:spPr>
      </p:pic>
      <p:sp>
        <p:nvSpPr>
          <p:cNvPr id="296" name="CustomShape 17"/>
          <p:cNvSpPr/>
          <p:nvPr/>
        </p:nvSpPr>
        <p:spPr>
          <a:xfrm>
            <a:off x="6379920" y="3727440"/>
            <a:ext cx="751680" cy="213480"/>
          </a:xfrm>
          <a:prstGeom prst="rect">
            <a:avLst/>
          </a:prstGeom>
        </p:spPr>
        <p:txBody>
          <a:bodyPr bIns="0" lIns="0" rIns="0" tIns="0" wrap="none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T. Ohno</a:t>
            </a:r>
            <a:endParaRPr/>
          </a:p>
        </p:txBody>
      </p:sp>
      <p:cxnSp>
        <p:nvCxnSpPr>
          <p:cNvPr id="297" name="Line 18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57240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298" name="Line 19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57240">
            <a:solidFill>
              <a:srgbClr val="000000"/>
            </a:solidFill>
            <a:round/>
            <a:tailEnd len="med" type="triangle" w="med"/>
          </a:ln>
        </p:spPr>
      </p:cxnSp>
      <p:cxnSp>
        <p:nvCxnSpPr>
          <p:cNvPr id="299" name="Line 20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57240">
            <a:solidFill>
              <a:srgbClr val="000000"/>
            </a:solidFill>
            <a:round/>
            <a:tailEnd len="med" type="triangle" w="med"/>
          </a:ln>
        </p:spPr>
      </p:cxn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E171F1E1-4141-41E1-8131-21214171017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301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Quelles fonctions peuvent utiliser le Lean Thinking ?</a:t>
            </a:r>
            <a:endParaRPr/>
          </a:p>
        </p:txBody>
      </p:sp>
      <p:sp>
        <p:nvSpPr>
          <p:cNvPr id="302" name="CustomShape 3"/>
          <p:cNvSpPr/>
          <p:nvPr/>
        </p:nvSpPr>
        <p:spPr>
          <a:xfrm>
            <a:off x="1967040" y="1400040"/>
            <a:ext cx="5181120" cy="8215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fr-FR">
                <a:solidFill>
                  <a:srgbClr val="0000cc"/>
                </a:solidFill>
                <a:latin typeface="Lucida Sans Unicode"/>
              </a:rPr>
              <a:t>Lean Manufacturing</a:t>
            </a:r>
            <a:endParaRPr/>
          </a:p>
          <a:p>
            <a:r>
              <a:rPr b="1" i="1" lang="fr-FR" sz="1000">
                <a:solidFill>
                  <a:srgbClr val="da1f28"/>
                </a:solidFill>
                <a:latin typeface="Lucida Sans Unicode"/>
              </a:rPr>
              <a:t>cellular layout – kanban – tpm – multiskilling – flexible operations – poka yoke – 6 sigma – shift changes &amp; meetings – rate based scheduling – 5s housekeeping </a:t>
            </a:r>
            <a:endParaRPr/>
          </a:p>
        </p:txBody>
      </p:sp>
      <p:sp>
        <p:nvSpPr>
          <p:cNvPr id="303" name="CustomShape 4"/>
          <p:cNvSpPr/>
          <p:nvPr/>
        </p:nvSpPr>
        <p:spPr>
          <a:xfrm>
            <a:off x="163440" y="2100240"/>
            <a:ext cx="4443120" cy="9435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fr-FR">
                <a:solidFill>
                  <a:srgbClr val="cc6600"/>
                </a:solidFill>
                <a:latin typeface="Lucida Sans Unicode"/>
              </a:rPr>
              <a:t>Lean Office</a:t>
            </a:r>
            <a:endParaRPr/>
          </a:p>
          <a:p>
            <a:r>
              <a:rPr b="1" i="1" lang="fr-FR" sz="1000">
                <a:solidFill>
                  <a:srgbClr val="cc6600"/>
                </a:solidFill>
                <a:latin typeface="Lucida Sans Unicode"/>
              </a:rPr>
              <a:t>process mapping - office layout – roles &amp; responsibilities –compensation and reward systems</a:t>
            </a:r>
            <a:r>
              <a:rPr lang="fr-FR" sz="1000">
                <a:solidFill>
                  <a:srgbClr val="cc6600"/>
                </a:solidFill>
                <a:latin typeface="Lucida Sans Unicode"/>
              </a:rPr>
              <a:t> </a:t>
            </a:r>
            <a:r>
              <a:rPr b="1" i="1" lang="fr-FR" sz="1000">
                <a:solidFill>
                  <a:srgbClr val="cc6600"/>
                </a:solidFill>
                <a:latin typeface="Lucida Sans Unicode"/>
              </a:rPr>
              <a:t>– performance metrics and balanced scorecard</a:t>
            </a:r>
            <a:r>
              <a:rPr lang="fr-FR">
                <a:solidFill>
                  <a:srgbClr val="cc6600"/>
                </a:solidFill>
                <a:latin typeface="Lucida Sans Unicode"/>
              </a:rPr>
              <a:t> </a:t>
            </a:r>
            <a:endParaRPr/>
          </a:p>
        </p:txBody>
      </p:sp>
      <p:sp>
        <p:nvSpPr>
          <p:cNvPr id="304" name="CustomShape 5"/>
          <p:cNvSpPr/>
          <p:nvPr/>
        </p:nvSpPr>
        <p:spPr>
          <a:xfrm>
            <a:off x="196920" y="3117960"/>
            <a:ext cx="4587480" cy="6692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fr-FR">
                <a:solidFill>
                  <a:srgbClr val="990099"/>
                </a:solidFill>
                <a:latin typeface="Lucida Sans Unicode"/>
              </a:rPr>
              <a:t>Lean Supply Chain</a:t>
            </a:r>
            <a:endParaRPr/>
          </a:p>
          <a:p>
            <a:r>
              <a:rPr b="1" i="1" lang="fr-FR" sz="1000">
                <a:solidFill>
                  <a:srgbClr val="800080"/>
                </a:solidFill>
                <a:latin typeface="Lucida Sans Unicode"/>
              </a:rPr>
              <a:t>partnerships – milk runs – cross docking – packaging – supply chain management – supplier selection &amp; consolidation</a:t>
            </a:r>
            <a:endParaRPr/>
          </a:p>
        </p:txBody>
      </p:sp>
      <p:sp>
        <p:nvSpPr>
          <p:cNvPr id="305" name="CustomShape 6"/>
          <p:cNvSpPr/>
          <p:nvPr/>
        </p:nvSpPr>
        <p:spPr>
          <a:xfrm>
            <a:off x="4527720" y="2184480"/>
            <a:ext cx="4416120" cy="8215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fr-FR">
                <a:solidFill>
                  <a:srgbClr val="008000"/>
                </a:solidFill>
                <a:latin typeface="Lucida Sans Unicode"/>
              </a:rPr>
              <a:t>Lean Engineering</a:t>
            </a:r>
            <a:endParaRPr/>
          </a:p>
          <a:p>
            <a:r>
              <a:rPr b="1" i="1" lang="fr-FR" sz="1000">
                <a:solidFill>
                  <a:srgbClr val="008000"/>
                </a:solidFill>
                <a:latin typeface="Lucida Sans Unicode"/>
              </a:rPr>
              <a:t>value engineering / value analysis – quality function deployment – new product development – De-proliferation – fmea – target costing</a:t>
            </a:r>
            <a:endParaRPr/>
          </a:p>
        </p:txBody>
      </p:sp>
      <p:sp>
        <p:nvSpPr>
          <p:cNvPr id="306" name="CustomShape 7"/>
          <p:cNvSpPr/>
          <p:nvPr/>
        </p:nvSpPr>
        <p:spPr>
          <a:xfrm>
            <a:off x="241200" y="4079880"/>
            <a:ext cx="4349520" cy="8215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fr-FR">
                <a:solidFill>
                  <a:srgbClr val="008582"/>
                </a:solidFill>
                <a:latin typeface="Lucida Sans Unicode"/>
              </a:rPr>
              <a:t>Lean Strategy</a:t>
            </a:r>
            <a:endParaRPr/>
          </a:p>
          <a:p>
            <a:r>
              <a:rPr b="1" i="1" lang="fr-FR" sz="1000">
                <a:solidFill>
                  <a:srgbClr val="006666"/>
                </a:solidFill>
                <a:latin typeface="Lucida Sans Unicode"/>
              </a:rPr>
              <a:t>Mergers &amp; Acquisitions – due diligence - feasibility studies - team based strategic planning – benchmarking– activity based costing– team based organization structure</a:t>
            </a:r>
            <a:endParaRPr/>
          </a:p>
        </p:txBody>
      </p:sp>
      <p:sp>
        <p:nvSpPr>
          <p:cNvPr id="307" name="CustomShape 8"/>
          <p:cNvSpPr/>
          <p:nvPr/>
        </p:nvSpPr>
        <p:spPr>
          <a:xfrm>
            <a:off x="4492800" y="4768920"/>
            <a:ext cx="4149360" cy="6692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fr-FR">
                <a:solidFill>
                  <a:srgbClr val="cc0000"/>
                </a:solidFill>
                <a:latin typeface="Lucida Sans Unicode"/>
              </a:rPr>
              <a:t>Lean Service</a:t>
            </a:r>
            <a:endParaRPr/>
          </a:p>
          <a:p>
            <a:r>
              <a:rPr b="1" i="1" lang="fr-FR" sz="1000">
                <a:solidFill>
                  <a:srgbClr val="cc0000"/>
                </a:solidFill>
                <a:latin typeface="Lucida Sans Unicode"/>
              </a:rPr>
              <a:t>satisfaction monitoring – serv/qual – moments of truth – customer relationship management – kano models</a:t>
            </a:r>
            <a:endParaRPr/>
          </a:p>
        </p:txBody>
      </p:sp>
      <p:sp>
        <p:nvSpPr>
          <p:cNvPr id="308" name="CustomShape 9"/>
          <p:cNvSpPr/>
          <p:nvPr/>
        </p:nvSpPr>
        <p:spPr>
          <a:xfrm>
            <a:off x="4475160" y="3846600"/>
            <a:ext cx="4269960" cy="82152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fr-FR">
                <a:solidFill>
                  <a:srgbClr val="449fa6"/>
                </a:solidFill>
                <a:latin typeface="Lucida Sans Unicode"/>
              </a:rPr>
              <a:t>Lean Healthcare</a:t>
            </a:r>
            <a:endParaRPr/>
          </a:p>
          <a:p>
            <a:r>
              <a:rPr b="1" i="1" lang="fr-FR" sz="1000">
                <a:solidFill>
                  <a:srgbClr val="449fa6"/>
                </a:solidFill>
                <a:latin typeface="Lucida Sans Unicode"/>
              </a:rPr>
              <a:t>administrative processes – medical professional nva reduction - equipment utilization – pharmacy supply – inventory reduction – non-labor overhead cost reduction</a:t>
            </a:r>
            <a:endParaRPr/>
          </a:p>
        </p:txBody>
      </p:sp>
      <p:sp>
        <p:nvSpPr>
          <p:cNvPr id="309" name="CustomShape 10"/>
          <p:cNvSpPr/>
          <p:nvPr/>
        </p:nvSpPr>
        <p:spPr>
          <a:xfrm>
            <a:off x="252360" y="5010120"/>
            <a:ext cx="4022280" cy="973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fr-FR">
                <a:solidFill>
                  <a:srgbClr val="008582"/>
                </a:solidFill>
                <a:latin typeface="Lucida Sans Unicode"/>
              </a:rPr>
              <a:t>Lean Accounting</a:t>
            </a:r>
            <a:endParaRPr/>
          </a:p>
          <a:p>
            <a:r>
              <a:rPr b="1" i="1" lang="fr-FR" sz="1000">
                <a:solidFill>
                  <a:srgbClr val="008000"/>
                </a:solidFill>
                <a:latin typeface="Lucida Sans Unicode"/>
              </a:rPr>
              <a:t>throughput accounting – link to lean – process mapping – product family costing – direct costing statements – material costing – reconciliation to GAAP – lean shop floor reporting</a:t>
            </a:r>
            <a:endParaRPr/>
          </a:p>
        </p:txBody>
      </p:sp>
      <p:sp>
        <p:nvSpPr>
          <p:cNvPr id="310" name="CustomShape 11"/>
          <p:cNvSpPr/>
          <p:nvPr/>
        </p:nvSpPr>
        <p:spPr>
          <a:xfrm>
            <a:off x="4532400" y="2930400"/>
            <a:ext cx="3816000" cy="973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fr-FR">
                <a:solidFill>
                  <a:srgbClr val="cc6600"/>
                </a:solidFill>
                <a:latin typeface="Lucida Sans Unicode"/>
              </a:rPr>
              <a:t>Lean Warehouse/Logistics</a:t>
            </a:r>
            <a:endParaRPr/>
          </a:p>
          <a:p>
            <a:r>
              <a:rPr b="1" i="1" lang="fr-FR" sz="1000">
                <a:solidFill>
                  <a:srgbClr val="cc6600"/>
                </a:solidFill>
                <a:latin typeface="Lucida Sans Unicode"/>
              </a:rPr>
              <a:t>shipping and receiving operations – inventory accuracy – component and material delivery systems – warehouse productivity – storage management and optimization</a:t>
            </a:r>
            <a:endParaRPr/>
          </a:p>
        </p:txBody>
      </p:sp>
      <p:sp>
        <p:nvSpPr>
          <p:cNvPr id="311" name="CustomShape 12"/>
          <p:cNvSpPr/>
          <p:nvPr/>
        </p:nvSpPr>
        <p:spPr>
          <a:xfrm>
            <a:off x="4492800" y="5511960"/>
            <a:ext cx="4149360" cy="6692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fr-FR">
                <a:solidFill>
                  <a:srgbClr val="cc00cc"/>
                </a:solidFill>
                <a:latin typeface="Lucida Sans Unicode"/>
              </a:rPr>
              <a:t>Lean Software Development</a:t>
            </a:r>
            <a:endParaRPr/>
          </a:p>
          <a:p>
            <a:r>
              <a:rPr b="1" i="1" lang="fr-FR" sz="1000">
                <a:solidFill>
                  <a:srgbClr val="cc00cc"/>
                </a:solidFill>
                <a:latin typeface="Lucida Sans Unicode"/>
              </a:rPr>
              <a:t>requirement management – test development – refactoring – set-based design – team empowerment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116151-1111-4111-B171-A121C1D1000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313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Le Lean Thinking</a:t>
            </a:r>
            <a:endParaRPr/>
          </a:p>
        </p:txBody>
      </p:sp>
      <p:sp>
        <p:nvSpPr>
          <p:cNvPr id="314" name="CustomShape 3"/>
          <p:cNvSpPr/>
          <p:nvPr/>
        </p:nvSpPr>
        <p:spPr>
          <a:xfrm>
            <a:off x="6705720" y="6391440"/>
            <a:ext cx="2133360" cy="304560"/>
          </a:xfrm>
          <a:prstGeom prst="rect">
            <a:avLst/>
          </a:prstGeom>
        </p:spPr>
        <p:txBody>
          <a:bodyPr bIns="0" lIns="0" rIns="0" tIns="0"/>
          <a:p>
            <a:pPr algn="r"/>
            <a:fld id="{D1119151-81C1-4151-B181-6111B1D19191}" type="slidenum">
              <a:rPr lang="fr-FR" sz="800">
                <a:solidFill>
                  <a:srgbClr val="ffffff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315" name="CustomShape 4"/>
          <p:cNvSpPr/>
          <p:nvPr/>
        </p:nvSpPr>
        <p:spPr>
          <a:xfrm>
            <a:off x="941400" y="1682640"/>
            <a:ext cx="1518840" cy="1184040"/>
          </a:xfrm>
          <a:prstGeom prst="roundRect">
            <a:avLst>
              <a:gd fmla="val 3333" name="adj"/>
            </a:avLst>
          </a:prstGeom>
          <a:solidFill>
            <a:srgbClr val="2da2bf"/>
          </a:solidFill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Qu'est-ce que le Lean Thinking ?</a:t>
            </a:r>
            <a:endParaRPr/>
          </a:p>
        </p:txBody>
      </p:sp>
      <p:sp>
        <p:nvSpPr>
          <p:cNvPr id="316" name="CustomShape 5"/>
          <p:cNvSpPr/>
          <p:nvPr/>
        </p:nvSpPr>
        <p:spPr>
          <a:xfrm>
            <a:off x="3156120" y="1809720"/>
            <a:ext cx="5455800" cy="93456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lang="fr-FR" sz="2000">
                <a:solidFill>
                  <a:srgbClr val="000000"/>
                </a:solidFill>
                <a:latin typeface="Lucida Sans Unicode"/>
              </a:rPr>
              <a:t>« Tombé sept fois, se relever huit. »</a:t>
            </a:r>
            <a:endParaRPr/>
          </a:p>
          <a:p>
            <a:endParaRPr/>
          </a:p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Ancien proverbe japonais</a:t>
            </a:r>
            <a:endParaRPr/>
          </a:p>
        </p:txBody>
      </p:sp>
      <p:sp>
        <p:nvSpPr>
          <p:cNvPr id="317" name="CustomShape 6"/>
          <p:cNvSpPr/>
          <p:nvPr/>
        </p:nvSpPr>
        <p:spPr>
          <a:xfrm>
            <a:off x="461880" y="3170160"/>
            <a:ext cx="2480760" cy="612360"/>
          </a:xfrm>
          <a:prstGeom prst="roundRect">
            <a:avLst>
              <a:gd fmla="val 3333" name="adj"/>
            </a:avLst>
          </a:prstGeom>
          <a:solidFill>
            <a:srgbClr val="99ffcc"/>
          </a:solidFill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Philosophie </a:t>
            </a:r>
            <a:r>
              <a:rPr b="1" lang="fr-FR" sz="14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400">
                <a:solidFill>
                  <a:srgbClr val="000000"/>
                </a:solidFill>
                <a:latin typeface="Lucida Sans Unicode"/>
              </a:rPr>
              <a:t>d’amélioration continue</a:t>
            </a:r>
            <a:endParaRPr/>
          </a:p>
        </p:txBody>
      </p:sp>
      <p:sp>
        <p:nvSpPr>
          <p:cNvPr id="318" name="CustomShape 7"/>
          <p:cNvSpPr/>
          <p:nvPr/>
        </p:nvSpPr>
        <p:spPr>
          <a:xfrm>
            <a:off x="1011240" y="4149720"/>
            <a:ext cx="1383840" cy="93456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Vision</a:t>
            </a:r>
            <a:r>
              <a:rPr b="1" lang="fr-FR" sz="14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400">
                <a:solidFill>
                  <a:srgbClr val="000000"/>
                </a:solidFill>
                <a:latin typeface="Lucida Sans Unicode"/>
              </a:rPr>
              <a:t>long terme</a:t>
            </a:r>
            <a:endParaRPr/>
          </a:p>
        </p:txBody>
      </p:sp>
      <p:sp>
        <p:nvSpPr>
          <p:cNvPr id="319" name="CustomShape 8"/>
          <p:cNvSpPr/>
          <p:nvPr/>
        </p:nvSpPr>
        <p:spPr>
          <a:xfrm>
            <a:off x="3325680" y="4149720"/>
            <a:ext cx="1383840" cy="93456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Planification</a:t>
            </a:r>
            <a:r>
              <a:rPr b="1" lang="fr-FR" sz="14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400">
                <a:solidFill>
                  <a:srgbClr val="000000"/>
                </a:solidFill>
                <a:latin typeface="Lucida Sans Unicode"/>
              </a:rPr>
              <a:t>flexible / agile</a:t>
            </a:r>
            <a:endParaRPr/>
          </a:p>
        </p:txBody>
      </p:sp>
      <p:sp>
        <p:nvSpPr>
          <p:cNvPr id="320" name="CustomShape 9"/>
          <p:cNvSpPr/>
          <p:nvPr/>
        </p:nvSpPr>
        <p:spPr>
          <a:xfrm>
            <a:off x="5565600" y="4149720"/>
            <a:ext cx="1383840" cy="93456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Orienté</a:t>
            </a:r>
            <a:r>
              <a:rPr b="1" lang="fr-FR" sz="14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400">
                <a:solidFill>
                  <a:srgbClr val="000000"/>
                </a:solidFill>
                <a:latin typeface="Lucida Sans Unicode"/>
              </a:rPr>
              <a:t>processus</a:t>
            </a:r>
            <a:endParaRPr/>
          </a:p>
        </p:txBody>
      </p:sp>
      <p:sp>
        <p:nvSpPr>
          <p:cNvPr id="321" name="CustomShape 10"/>
          <p:cNvSpPr/>
          <p:nvPr/>
        </p:nvSpPr>
        <p:spPr>
          <a:xfrm>
            <a:off x="3324240" y="5254560"/>
            <a:ext cx="1383840" cy="93456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Sentiment du défi</a:t>
            </a:r>
            <a:endParaRPr/>
          </a:p>
        </p:txBody>
      </p:sp>
      <p:cxnSp>
        <p:nvCxnSpPr>
          <p:cNvPr id="322" name="Line 11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323" name="Line 12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324" name="Line 13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325" name="Line 14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326" name="Line 15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327" name="Line 16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F19131-3171-4131-A1F1-918161D1818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329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Le Lean Thinking</a:t>
            </a:r>
            <a:endParaRPr/>
          </a:p>
        </p:txBody>
      </p:sp>
      <p:sp>
        <p:nvSpPr>
          <p:cNvPr id="330" name="CustomShape 3"/>
          <p:cNvSpPr/>
          <p:nvPr/>
        </p:nvSpPr>
        <p:spPr>
          <a:xfrm>
            <a:off x="6705720" y="6391440"/>
            <a:ext cx="2133360" cy="304560"/>
          </a:xfrm>
          <a:prstGeom prst="rect">
            <a:avLst/>
          </a:prstGeom>
        </p:spPr>
        <p:txBody>
          <a:bodyPr bIns="0" lIns="0" rIns="0" tIns="0"/>
          <a:p>
            <a:pPr algn="r"/>
            <a:fld id="{91D111F1-E191-41F1-A1A1-7171A13191B1}" type="slidenum">
              <a:rPr lang="fr-FR" sz="800">
                <a:solidFill>
                  <a:srgbClr val="ffffff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331" name="CustomShape 4"/>
          <p:cNvSpPr/>
          <p:nvPr/>
        </p:nvSpPr>
        <p:spPr>
          <a:xfrm>
            <a:off x="941400" y="1682640"/>
            <a:ext cx="1518840" cy="1184040"/>
          </a:xfrm>
          <a:prstGeom prst="roundRect">
            <a:avLst>
              <a:gd fmla="val 3333" name="adj"/>
            </a:avLst>
          </a:prstGeom>
          <a:solidFill>
            <a:srgbClr val="2da2bf"/>
          </a:solidFill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Qu'est-ce que le Lean Thinking ?</a:t>
            </a:r>
            <a:endParaRPr/>
          </a:p>
        </p:txBody>
      </p:sp>
      <p:sp>
        <p:nvSpPr>
          <p:cNvPr id="332" name="CustomShape 5"/>
          <p:cNvSpPr/>
          <p:nvPr/>
        </p:nvSpPr>
        <p:spPr>
          <a:xfrm>
            <a:off x="3156120" y="1809720"/>
            <a:ext cx="5455800" cy="93456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lang="fr-FR" sz="2000">
                <a:solidFill>
                  <a:srgbClr val="000000"/>
                </a:solidFill>
                <a:latin typeface="Lucida Sans Unicode"/>
              </a:rPr>
              <a:t>« Tombé sept fois, se relever huit. »</a:t>
            </a:r>
            <a:endParaRPr/>
          </a:p>
          <a:p>
            <a:endParaRPr/>
          </a:p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Ancien proverbe japonais</a:t>
            </a:r>
            <a:endParaRPr/>
          </a:p>
        </p:txBody>
      </p:sp>
      <p:sp>
        <p:nvSpPr>
          <p:cNvPr id="333" name="CustomShape 6"/>
          <p:cNvSpPr/>
          <p:nvPr/>
        </p:nvSpPr>
        <p:spPr>
          <a:xfrm>
            <a:off x="461880" y="3170160"/>
            <a:ext cx="2480760" cy="612360"/>
          </a:xfrm>
          <a:prstGeom prst="roundRect">
            <a:avLst>
              <a:gd fmla="val 3333" name="adj"/>
            </a:avLst>
          </a:prstGeom>
          <a:solidFill>
            <a:srgbClr val="99ffcc"/>
          </a:solidFill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Philosophie</a:t>
            </a:r>
            <a:endParaRPr/>
          </a:p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(Long terme)</a:t>
            </a:r>
            <a:endParaRPr/>
          </a:p>
        </p:txBody>
      </p:sp>
      <p:sp>
        <p:nvSpPr>
          <p:cNvPr id="334" name="CustomShape 7"/>
          <p:cNvSpPr/>
          <p:nvPr/>
        </p:nvSpPr>
        <p:spPr>
          <a:xfrm>
            <a:off x="1011240" y="4149720"/>
            <a:ext cx="1383840" cy="93456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Principes de gestion</a:t>
            </a:r>
            <a:endParaRPr/>
          </a:p>
        </p:txBody>
      </p:sp>
      <p:cxnSp>
        <p:nvCxnSpPr>
          <p:cNvPr id="335" name="Line 8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336" name="Line 9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337" name="Line 10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338" name="Line 11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sp>
        <p:nvSpPr>
          <p:cNvPr id="339" name="CustomShape 12"/>
          <p:cNvSpPr/>
          <p:nvPr/>
        </p:nvSpPr>
        <p:spPr>
          <a:xfrm>
            <a:off x="3257640" y="3103560"/>
            <a:ext cx="4939920" cy="2828520"/>
          </a:xfrm>
          <a:prstGeom prst="roundRect">
            <a:avLst>
              <a:gd fmla="val 1275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pPr>
              <a:buFont typeface="StarSymbol"/>
              <a:buAutoNum type="arabicPeriod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Baser la prise de décision sur une philosophie à long terme</a:t>
            </a:r>
            <a:endParaRPr/>
          </a:p>
          <a:p>
            <a:pPr>
              <a:buFont typeface="StarSymbol"/>
              <a:buAutoNum type="arabicPeriod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Créer des processus qui permettent de mettre les problèmes en évidence rapidement </a:t>
            </a:r>
            <a:endParaRPr/>
          </a:p>
          <a:p>
            <a:pPr>
              <a:buFont typeface="StarSymbol"/>
              <a:buAutoNum type="arabicPeriod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Utiliser le « flux tiré » pour éviter la surproduction </a:t>
            </a:r>
            <a:endParaRPr/>
          </a:p>
          <a:p>
            <a:pPr>
              <a:buFont typeface="StarSymbol"/>
              <a:buAutoNum type="arabicPeriod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Niveler la production (heijunka) </a:t>
            </a:r>
            <a:endParaRPr/>
          </a:p>
          <a:p>
            <a:pPr>
              <a:buFont typeface="StarSymbol"/>
              <a:buAutoNum type="arabicPeriod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Intégrer à la culture la nécessité d’arrêter la production dès l’émergence d’un problème</a:t>
            </a:r>
            <a:endParaRPr/>
          </a:p>
          <a:p>
            <a:pPr>
              <a:buFont typeface="StarSymbol"/>
              <a:buAutoNum type="arabicPeriod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La standardisation des tâches est la base de l’amélioration continue</a:t>
            </a:r>
            <a:endParaRPr/>
          </a:p>
          <a:p>
            <a:pPr>
              <a:buFont typeface="StarSymbol"/>
              <a:buAutoNum type="arabicPeriod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Utiliser des contrôles visuels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31A191B1-C151-4181-A181-4151D1C1517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341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Le Lean Thinking</a:t>
            </a:r>
            <a:endParaRPr/>
          </a:p>
        </p:txBody>
      </p:sp>
      <p:sp>
        <p:nvSpPr>
          <p:cNvPr id="342" name="CustomShape 3"/>
          <p:cNvSpPr/>
          <p:nvPr/>
        </p:nvSpPr>
        <p:spPr>
          <a:xfrm>
            <a:off x="6705720" y="6391440"/>
            <a:ext cx="2133360" cy="304560"/>
          </a:xfrm>
          <a:prstGeom prst="rect">
            <a:avLst/>
          </a:prstGeom>
        </p:spPr>
        <p:txBody>
          <a:bodyPr bIns="0" lIns="0" rIns="0" tIns="0"/>
          <a:p>
            <a:pPr algn="r"/>
            <a:fld id="{B121E191-3111-41D1-91B1-119181F16161}" type="slidenum">
              <a:rPr lang="fr-FR" sz="800">
                <a:solidFill>
                  <a:srgbClr val="ffffff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343" name="CustomShape 4"/>
          <p:cNvSpPr/>
          <p:nvPr/>
        </p:nvSpPr>
        <p:spPr>
          <a:xfrm>
            <a:off x="941400" y="1682640"/>
            <a:ext cx="1518840" cy="1184040"/>
          </a:xfrm>
          <a:prstGeom prst="roundRect">
            <a:avLst>
              <a:gd fmla="val 3333" name="adj"/>
            </a:avLst>
          </a:prstGeom>
          <a:solidFill>
            <a:srgbClr val="2da2bf"/>
          </a:solidFill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Qu'est-ce que le Lean Thinking ?</a:t>
            </a:r>
            <a:endParaRPr/>
          </a:p>
        </p:txBody>
      </p:sp>
      <p:sp>
        <p:nvSpPr>
          <p:cNvPr id="344" name="CustomShape 5"/>
          <p:cNvSpPr/>
          <p:nvPr/>
        </p:nvSpPr>
        <p:spPr>
          <a:xfrm>
            <a:off x="3156120" y="1809720"/>
            <a:ext cx="5455800" cy="93456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lang="fr-FR" sz="2000">
                <a:solidFill>
                  <a:srgbClr val="000000"/>
                </a:solidFill>
                <a:latin typeface="Lucida Sans Unicode"/>
              </a:rPr>
              <a:t>« Tombé sept fois, se relever huit. »</a:t>
            </a:r>
            <a:endParaRPr/>
          </a:p>
          <a:p>
            <a:endParaRPr/>
          </a:p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Ancien proverbe japonais</a:t>
            </a:r>
            <a:endParaRPr/>
          </a:p>
        </p:txBody>
      </p:sp>
      <p:sp>
        <p:nvSpPr>
          <p:cNvPr id="345" name="CustomShape 6"/>
          <p:cNvSpPr/>
          <p:nvPr/>
        </p:nvSpPr>
        <p:spPr>
          <a:xfrm>
            <a:off x="461880" y="3170160"/>
            <a:ext cx="2480760" cy="612360"/>
          </a:xfrm>
          <a:prstGeom prst="roundRect">
            <a:avLst>
              <a:gd fmla="val 3333" name="adj"/>
            </a:avLst>
          </a:prstGeom>
          <a:solidFill>
            <a:srgbClr val="99ffcc"/>
          </a:solidFill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Philosophie</a:t>
            </a:r>
            <a:endParaRPr/>
          </a:p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(Long terme)</a:t>
            </a:r>
            <a:endParaRPr/>
          </a:p>
        </p:txBody>
      </p:sp>
      <p:sp>
        <p:nvSpPr>
          <p:cNvPr id="346" name="CustomShape 7"/>
          <p:cNvSpPr/>
          <p:nvPr/>
        </p:nvSpPr>
        <p:spPr>
          <a:xfrm>
            <a:off x="1011240" y="4149720"/>
            <a:ext cx="1383840" cy="93456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Principes de gestion</a:t>
            </a:r>
            <a:endParaRPr/>
          </a:p>
        </p:txBody>
      </p:sp>
      <p:cxnSp>
        <p:nvCxnSpPr>
          <p:cNvPr id="347" name="Line 8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348" name="Line 9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349" name="Line 10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350" name="Line 11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sp>
        <p:nvSpPr>
          <p:cNvPr id="351" name="CustomShape 12"/>
          <p:cNvSpPr/>
          <p:nvPr/>
        </p:nvSpPr>
        <p:spPr>
          <a:xfrm>
            <a:off x="3257640" y="3103560"/>
            <a:ext cx="4939920" cy="3254040"/>
          </a:xfrm>
          <a:prstGeom prst="roundRect">
            <a:avLst>
              <a:gd fmla="val 1275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pPr>
              <a:buFont typeface="StarSymbol"/>
              <a:buAutoNum type="arabicPeriod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Ne mettre au service du personnel et des processus que des technologies éprouvées </a:t>
            </a:r>
            <a:endParaRPr/>
          </a:p>
          <a:p>
            <a:pPr>
              <a:buFont typeface="StarSymbol"/>
              <a:buAutoNum type="arabicPeriod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Former des leaders qui connaissent à fond le travail</a:t>
            </a:r>
            <a:endParaRPr/>
          </a:p>
          <a:p>
            <a:pPr>
              <a:buFont typeface="StarSymbol"/>
              <a:buAutoNum type="arabicPeriod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Développer des gens et des équipes de travail exceptionnels qui embrassent la philosophie de l’organisation </a:t>
            </a:r>
            <a:endParaRPr/>
          </a:p>
          <a:p>
            <a:pPr>
              <a:buFont typeface="StarSymbol"/>
              <a:buAutoNum type="arabicPeriod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Respecter son réseau étendu de partenaires et de fournisseurs</a:t>
            </a:r>
            <a:endParaRPr/>
          </a:p>
          <a:p>
            <a:pPr>
              <a:buFont typeface="StarSymbol"/>
              <a:buAutoNum type="arabicPeriod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Aller soi-même sur les lieux (genshi genbutsu) </a:t>
            </a:r>
            <a:endParaRPr/>
          </a:p>
          <a:p>
            <a:pPr>
              <a:buFont typeface="StarSymbol"/>
              <a:buAutoNum type="arabicPeriod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Prendre les décisions lentement par consensus. Mettre rapidement en place les solutions choisies </a:t>
            </a:r>
            <a:endParaRPr/>
          </a:p>
          <a:p>
            <a:pPr>
              <a:buFont typeface="StarSymbol"/>
              <a:buAutoNum type="arabicPeriod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Devenir une organisation qui apprend grâce à la réflexion continue «hansei» et l’amélioration continue «kaizen» 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A18181-21D1-4161-8191-810171E121E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353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Le Lean Thinking</a:t>
            </a:r>
            <a:endParaRPr/>
          </a:p>
        </p:txBody>
      </p:sp>
      <p:sp>
        <p:nvSpPr>
          <p:cNvPr id="354" name="CustomShape 3"/>
          <p:cNvSpPr/>
          <p:nvPr/>
        </p:nvSpPr>
        <p:spPr>
          <a:xfrm>
            <a:off x="6705720" y="6391440"/>
            <a:ext cx="2133360" cy="304560"/>
          </a:xfrm>
          <a:prstGeom prst="rect">
            <a:avLst/>
          </a:prstGeom>
        </p:spPr>
        <p:txBody>
          <a:bodyPr bIns="0" lIns="0" rIns="0" tIns="0"/>
          <a:p>
            <a:pPr algn="r"/>
            <a:fld id="{0121E1B1-31C1-4141-B151-B1A1E13181F1}" type="slidenum">
              <a:rPr lang="fr-FR" sz="800">
                <a:solidFill>
                  <a:srgbClr val="ffffff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355" name="CustomShape 4"/>
          <p:cNvSpPr/>
          <p:nvPr/>
        </p:nvSpPr>
        <p:spPr>
          <a:xfrm>
            <a:off x="941400" y="1682640"/>
            <a:ext cx="1518840" cy="1184040"/>
          </a:xfrm>
          <a:prstGeom prst="roundRect">
            <a:avLst>
              <a:gd fmla="val 3333" name="adj"/>
            </a:avLst>
          </a:prstGeom>
          <a:solidFill>
            <a:srgbClr val="2da2bf"/>
          </a:solidFill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Qu'est-ce que le Lean Thinking ?</a:t>
            </a:r>
            <a:endParaRPr/>
          </a:p>
        </p:txBody>
      </p:sp>
      <p:sp>
        <p:nvSpPr>
          <p:cNvPr id="356" name="CustomShape 5"/>
          <p:cNvSpPr/>
          <p:nvPr/>
        </p:nvSpPr>
        <p:spPr>
          <a:xfrm>
            <a:off x="3156120" y="1809720"/>
            <a:ext cx="5455800" cy="93456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lang="fr-FR" sz="2000">
                <a:solidFill>
                  <a:srgbClr val="000000"/>
                </a:solidFill>
                <a:latin typeface="Lucida Sans Unicode"/>
              </a:rPr>
              <a:t>« Tombé sept fois, se relever huit. »</a:t>
            </a:r>
            <a:endParaRPr/>
          </a:p>
          <a:p>
            <a:endParaRPr/>
          </a:p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Ancien proverbe japonais</a:t>
            </a:r>
            <a:endParaRPr/>
          </a:p>
        </p:txBody>
      </p:sp>
      <p:sp>
        <p:nvSpPr>
          <p:cNvPr id="357" name="CustomShape 6"/>
          <p:cNvSpPr/>
          <p:nvPr/>
        </p:nvSpPr>
        <p:spPr>
          <a:xfrm>
            <a:off x="461880" y="3170160"/>
            <a:ext cx="2480760" cy="612360"/>
          </a:xfrm>
          <a:prstGeom prst="roundRect">
            <a:avLst>
              <a:gd fmla="val 3333" name="adj"/>
            </a:avLst>
          </a:prstGeom>
          <a:solidFill>
            <a:srgbClr val="99ffcc"/>
          </a:solidFill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Philosophie</a:t>
            </a:r>
            <a:endParaRPr/>
          </a:p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(Long terme)</a:t>
            </a:r>
            <a:endParaRPr/>
          </a:p>
        </p:txBody>
      </p:sp>
      <p:sp>
        <p:nvSpPr>
          <p:cNvPr id="358" name="CustomShape 7"/>
          <p:cNvSpPr/>
          <p:nvPr/>
        </p:nvSpPr>
        <p:spPr>
          <a:xfrm>
            <a:off x="1011240" y="4149720"/>
            <a:ext cx="1383840" cy="93456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Principes de production / opération</a:t>
            </a:r>
            <a:endParaRPr/>
          </a:p>
        </p:txBody>
      </p:sp>
      <p:cxnSp>
        <p:nvCxnSpPr>
          <p:cNvPr id="359" name="Line 8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360" name="Line 9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361" name="Line 10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362" name="Line 11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sp>
        <p:nvSpPr>
          <p:cNvPr id="363" name="CustomShape 12"/>
          <p:cNvSpPr/>
          <p:nvPr/>
        </p:nvSpPr>
        <p:spPr>
          <a:xfrm>
            <a:off x="3257640" y="3103560"/>
            <a:ext cx="4939920" cy="2828520"/>
          </a:xfrm>
          <a:prstGeom prst="roundRect">
            <a:avLst>
              <a:gd fmla="val 1275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pPr>
              <a:buFont typeface="StarSymbol"/>
              <a:buAutoNum type="arabicPeriod"/>
            </a:pPr>
            <a:r>
              <a:rPr b="1" lang="fr-FR" sz="1700">
                <a:solidFill>
                  <a:srgbClr val="000000"/>
                </a:solidFill>
                <a:latin typeface="Lucida Sans Unicode"/>
              </a:rPr>
              <a:t>Définir la valeur selon le client</a:t>
            </a:r>
            <a:endParaRPr/>
          </a:p>
          <a:p>
            <a:endParaRPr/>
          </a:p>
          <a:p>
            <a:pPr>
              <a:buFont typeface="StarSymbol"/>
              <a:buAutoNum type="arabicPeriod"/>
            </a:pPr>
            <a:r>
              <a:rPr b="1" lang="fr-FR" sz="1700">
                <a:solidFill>
                  <a:srgbClr val="000000"/>
                </a:solidFill>
                <a:latin typeface="Lucida Sans Unicode"/>
              </a:rPr>
              <a:t>Identifier la chaine de valeur (le processus)</a:t>
            </a:r>
            <a:endParaRPr/>
          </a:p>
          <a:p>
            <a:endParaRPr/>
          </a:p>
          <a:p>
            <a:pPr>
              <a:buFont typeface="StarSymbol"/>
              <a:buAutoNum type="arabicPeriod"/>
            </a:pPr>
            <a:r>
              <a:rPr b="1" lang="fr-FR" sz="1700">
                <a:solidFill>
                  <a:srgbClr val="000000"/>
                </a:solidFill>
                <a:latin typeface="Lucida Sans Unicode"/>
              </a:rPr>
              <a:t>Créer un processus en flot continu</a:t>
            </a:r>
            <a:endParaRPr/>
          </a:p>
          <a:p>
            <a:endParaRPr/>
          </a:p>
          <a:p>
            <a:pPr>
              <a:buFont typeface="StarSymbol"/>
              <a:buAutoNum type="arabicPeriod"/>
            </a:pPr>
            <a:r>
              <a:rPr b="1" lang="fr-FR" sz="1700">
                <a:solidFill>
                  <a:srgbClr val="000000"/>
                </a:solidFill>
                <a:latin typeface="Lucida Sans Unicode"/>
              </a:rPr>
              <a:t>Selon la demande du client</a:t>
            </a:r>
            <a:endParaRPr/>
          </a:p>
          <a:p>
            <a:endParaRPr/>
          </a:p>
          <a:p>
            <a:pPr>
              <a:buFont typeface="StarSymbol"/>
              <a:buAutoNum type="arabicPeriod"/>
            </a:pPr>
            <a:r>
              <a:rPr b="1" lang="fr-FR" sz="1700">
                <a:solidFill>
                  <a:srgbClr val="000000"/>
                </a:solidFill>
                <a:latin typeface="Lucida Sans Unicode"/>
              </a:rPr>
              <a:t>Avec un objectif de perfection </a:t>
            </a:r>
            <a:endParaRPr/>
          </a:p>
        </p:txBody>
      </p:sp>
      <p:sp>
        <p:nvSpPr>
          <p:cNvPr id="364" name="CustomShape 13"/>
          <p:cNvSpPr/>
          <p:nvPr/>
        </p:nvSpPr>
        <p:spPr>
          <a:xfrm>
            <a:off x="2490480" y="6099120"/>
            <a:ext cx="4702320" cy="27468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r-FR">
                <a:solidFill>
                  <a:srgbClr val="000000"/>
                </a:solidFill>
                <a:latin typeface="Lucida Sans Unicode"/>
              </a:rPr>
              <a:t>James Womack, Lean Enterprise Institute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316151E1-B1D1-4151-A121-81816101B15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pic>
        <p:nvPicPr>
          <p:cNvPr descr="" id="366" name="Picture 186"/>
          <p:cNvPicPr/>
          <p:nvPr/>
        </p:nvPicPr>
        <p:blipFill>
          <a:blip r:embed="rId1"/>
          <a:stretch>
            <a:fillRect/>
          </a:stretch>
        </p:blipFill>
        <p:spPr>
          <a:xfrm>
            <a:off x="-620640" y="3305160"/>
            <a:ext cx="4439880" cy="2962080"/>
          </a:xfrm>
          <a:prstGeom prst="rect">
            <a:avLst/>
          </a:prstGeom>
        </p:spPr>
      </p:pic>
      <p:sp>
        <p:nvSpPr>
          <p:cNvPr id="367" name="CustomShape 2"/>
          <p:cNvSpPr/>
          <p:nvPr/>
        </p:nvSpPr>
        <p:spPr>
          <a:xfrm>
            <a:off x="3038400" y="1463760"/>
            <a:ext cx="634680" cy="1663200"/>
          </a:xfrm>
          <a:prstGeom prst="rect">
            <a:avLst/>
          </a:prstGeom>
          <a:solidFill>
            <a:srgbClr val="7acbe0"/>
          </a:solidFill>
        </p:spPr>
      </p:sp>
      <p:sp>
        <p:nvSpPr>
          <p:cNvPr id="368" name="CustomShape 3"/>
          <p:cNvSpPr/>
          <p:nvPr/>
        </p:nvSpPr>
        <p:spPr>
          <a:xfrm>
            <a:off x="3038400" y="2987640"/>
            <a:ext cx="634680" cy="1663200"/>
          </a:xfrm>
          <a:prstGeom prst="rect">
            <a:avLst/>
          </a:prstGeom>
          <a:solidFill>
            <a:srgbClr val="a6ddea"/>
          </a:solidFill>
        </p:spPr>
      </p:sp>
      <p:sp>
        <p:nvSpPr>
          <p:cNvPr id="369" name="CustomShape 4"/>
          <p:cNvSpPr/>
          <p:nvPr/>
        </p:nvSpPr>
        <p:spPr>
          <a:xfrm>
            <a:off x="3041640" y="4556160"/>
            <a:ext cx="1104480" cy="1142640"/>
          </a:xfrm>
          <a:prstGeom prst="rect">
            <a:avLst/>
          </a:prstGeom>
          <a:solidFill>
            <a:srgbClr val="a6ddea"/>
          </a:solidFill>
        </p:spPr>
      </p:sp>
      <p:sp>
        <p:nvSpPr>
          <p:cNvPr id="370" name="TextShape 5"/>
          <p:cNvSpPr txBox="1"/>
          <p:nvPr/>
        </p:nvSpPr>
        <p:spPr>
          <a:xfrm>
            <a:off x="457200" y="10944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Le Lean Six Sigma</a:t>
            </a:r>
            <a:r>
              <a:rPr b="1" lang="fr-FR" sz="4100">
                <a:solidFill>
                  <a:srgbClr val="464646"/>
                </a:solidFill>
                <a:latin typeface="Lucida Sans Unicode"/>
              </a:rPr>
              <a:t>
</a:t>
            </a:r>
            <a:r>
              <a:rPr b="1" lang="fr-FR">
                <a:solidFill>
                  <a:srgbClr val="464646"/>
                </a:solidFill>
                <a:latin typeface="Lucida Sans Unicode"/>
              </a:rPr>
              <a:t>La méthodologie de transformation d’affaires la plus respectée</a:t>
            </a:r>
            <a:endParaRPr/>
          </a:p>
        </p:txBody>
      </p:sp>
      <p:sp>
        <p:nvSpPr>
          <p:cNvPr id="371" name="CustomShape 6"/>
          <p:cNvSpPr/>
          <p:nvPr/>
        </p:nvSpPr>
        <p:spPr>
          <a:xfrm>
            <a:off x="5643360" y="1265040"/>
            <a:ext cx="1809720" cy="922320"/>
          </a:xfrm>
          <a:prstGeom prst="roundRect">
            <a:avLst>
              <a:gd fmla="val 3600" name="adj"/>
            </a:avLst>
          </a:prstGeom>
          <a:solidFill>
            <a:srgbClr val="000000"/>
          </a:solidFill>
          <a:ln w="5508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r"/>
            <a:r>
              <a:rPr b="1" lang="fr-FR" sz="3200">
                <a:solidFill>
                  <a:srgbClr val="ffffff"/>
                </a:solidFill>
                <a:latin typeface="Arial"/>
              </a:rPr>
              <a:t>1</a:t>
            </a:r>
            <a:endParaRPr/>
          </a:p>
        </p:txBody>
      </p:sp>
      <p:sp>
        <p:nvSpPr>
          <p:cNvPr id="372" name="CustomShape 7"/>
          <p:cNvSpPr/>
          <p:nvPr/>
        </p:nvSpPr>
        <p:spPr>
          <a:xfrm>
            <a:off x="5462640" y="1262160"/>
            <a:ext cx="1645200" cy="925200"/>
          </a:xfrm>
          <a:prstGeom prst="roundRect">
            <a:avLst>
              <a:gd fmla="val 3600" name="adj"/>
            </a:avLst>
          </a:prstGeom>
          <a:solidFill>
            <a:srgbClr val="ffffff"/>
          </a:solidFill>
          <a:ln w="55080">
            <a:solidFill>
              <a:srgbClr val="000000"/>
            </a:solidFill>
            <a:round/>
          </a:ln>
        </p:spPr>
      </p:sp>
      <p:sp>
        <p:nvSpPr>
          <p:cNvPr id="373" name="CustomShape 8"/>
          <p:cNvSpPr/>
          <p:nvPr/>
        </p:nvSpPr>
        <p:spPr>
          <a:xfrm>
            <a:off x="6696360" y="1348920"/>
            <a:ext cx="273960" cy="309960"/>
          </a:xfrm>
          <a:prstGeom prst="ellipse">
            <a:avLst/>
          </a:prstGeom>
          <a:solidFill>
            <a:srgbClr val="2da2bf"/>
          </a:solidFill>
          <a:ln w="9360">
            <a:solidFill>
              <a:srgbClr val="000000"/>
            </a:solidFill>
            <a:round/>
          </a:ln>
        </p:spPr>
      </p:sp>
      <p:sp>
        <p:nvSpPr>
          <p:cNvPr id="374" name="CustomShape 9"/>
          <p:cNvSpPr/>
          <p:nvPr/>
        </p:nvSpPr>
        <p:spPr>
          <a:xfrm>
            <a:off x="6757560" y="1394280"/>
            <a:ext cx="63000" cy="21204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75" name="CustomShape 10"/>
          <p:cNvSpPr/>
          <p:nvPr/>
        </p:nvSpPr>
        <p:spPr>
          <a:xfrm>
            <a:off x="6780960" y="1433880"/>
            <a:ext cx="16560" cy="60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sp>
        <p:nvSpPr>
          <p:cNvPr id="376" name="CustomShape 11"/>
          <p:cNvSpPr/>
          <p:nvPr/>
        </p:nvSpPr>
        <p:spPr>
          <a:xfrm>
            <a:off x="6854760" y="1400760"/>
            <a:ext cx="60480" cy="20268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77" name="CustomShape 12"/>
          <p:cNvSpPr/>
          <p:nvPr/>
        </p:nvSpPr>
        <p:spPr>
          <a:xfrm>
            <a:off x="6877440" y="1423080"/>
            <a:ext cx="16200" cy="597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8" name="CustomShape 13"/>
          <p:cNvSpPr/>
          <p:nvPr/>
        </p:nvSpPr>
        <p:spPr>
          <a:xfrm>
            <a:off x="6881760" y="1442520"/>
            <a:ext cx="9000" cy="36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79" name="Line 14"/>
          <p:cNvSpPr/>
          <p:nvPr/>
        </p:nvSpPr>
        <p:spPr>
          <a:xfrm>
            <a:off x="6884640" y="1485360"/>
            <a:ext cx="0" cy="16560"/>
          </a:xfrm>
          <a:prstGeom prst="line">
            <a:avLst/>
          </a:prstGeom>
          <a:ln cap="rnd" w="9360">
            <a:solidFill>
              <a:srgbClr val="ffffff"/>
            </a:solidFill>
            <a:custDash>
              <a:ds d="26000" sp="26000"/>
            </a:custDash>
            <a:round/>
          </a:ln>
        </p:spPr>
      </p:sp>
      <p:sp>
        <p:nvSpPr>
          <p:cNvPr id="380" name="CustomShape 15"/>
          <p:cNvSpPr/>
          <p:nvPr/>
        </p:nvSpPr>
        <p:spPr>
          <a:xfrm>
            <a:off x="5566320" y="1375920"/>
            <a:ext cx="1019520" cy="261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cxnSp>
        <p:nvCxnSpPr>
          <p:cNvPr id="381" name="Line 16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sp>
        <p:nvSpPr>
          <p:cNvPr id="382" name="CustomShape 17"/>
          <p:cNvSpPr/>
          <p:nvPr/>
        </p:nvSpPr>
        <p:spPr>
          <a:xfrm>
            <a:off x="5625720" y="1442880"/>
            <a:ext cx="184320" cy="129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83" name="CustomShape 18"/>
          <p:cNvSpPr/>
          <p:nvPr/>
        </p:nvSpPr>
        <p:spPr>
          <a:xfrm>
            <a:off x="5858280" y="1442880"/>
            <a:ext cx="184320" cy="129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84" name="CustomShape 19"/>
          <p:cNvSpPr/>
          <p:nvPr/>
        </p:nvSpPr>
        <p:spPr>
          <a:xfrm>
            <a:off x="6090840" y="1442880"/>
            <a:ext cx="184320" cy="129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85" name="CustomShape 20"/>
          <p:cNvSpPr/>
          <p:nvPr/>
        </p:nvSpPr>
        <p:spPr>
          <a:xfrm>
            <a:off x="6323400" y="1442880"/>
            <a:ext cx="184320" cy="129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86" name="CustomShape 21"/>
          <p:cNvSpPr/>
          <p:nvPr/>
        </p:nvSpPr>
        <p:spPr>
          <a:xfrm>
            <a:off x="6696360" y="1747440"/>
            <a:ext cx="273960" cy="309960"/>
          </a:xfrm>
          <a:prstGeom prst="ellipse">
            <a:avLst/>
          </a:prstGeom>
          <a:solidFill>
            <a:srgbClr val="2da2bf"/>
          </a:solidFill>
          <a:ln w="9360">
            <a:solidFill>
              <a:srgbClr val="000000"/>
            </a:solidFill>
            <a:round/>
          </a:ln>
        </p:spPr>
      </p:sp>
      <p:sp>
        <p:nvSpPr>
          <p:cNvPr id="387" name="CustomShape 22"/>
          <p:cNvSpPr/>
          <p:nvPr/>
        </p:nvSpPr>
        <p:spPr>
          <a:xfrm>
            <a:off x="6757560" y="1793160"/>
            <a:ext cx="63000" cy="21204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88" name="CustomShape 23"/>
          <p:cNvSpPr/>
          <p:nvPr/>
        </p:nvSpPr>
        <p:spPr>
          <a:xfrm>
            <a:off x="6780960" y="1832760"/>
            <a:ext cx="16560" cy="60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sp>
        <p:nvSpPr>
          <p:cNvPr id="389" name="CustomShape 24"/>
          <p:cNvSpPr/>
          <p:nvPr/>
        </p:nvSpPr>
        <p:spPr>
          <a:xfrm>
            <a:off x="6854760" y="1799640"/>
            <a:ext cx="60480" cy="20268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90" name="CustomShape 25"/>
          <p:cNvSpPr/>
          <p:nvPr/>
        </p:nvSpPr>
        <p:spPr>
          <a:xfrm>
            <a:off x="6877440" y="1821960"/>
            <a:ext cx="16200" cy="597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91" name="CustomShape 26"/>
          <p:cNvSpPr/>
          <p:nvPr/>
        </p:nvSpPr>
        <p:spPr>
          <a:xfrm>
            <a:off x="6881760" y="1841400"/>
            <a:ext cx="9000" cy="36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92" name="Line 27"/>
          <p:cNvSpPr/>
          <p:nvPr/>
        </p:nvSpPr>
        <p:spPr>
          <a:xfrm>
            <a:off x="6884640" y="1883880"/>
            <a:ext cx="0" cy="16560"/>
          </a:xfrm>
          <a:prstGeom prst="line">
            <a:avLst/>
          </a:prstGeom>
          <a:ln cap="rnd" w="9360">
            <a:solidFill>
              <a:srgbClr val="ffffff"/>
            </a:solidFill>
            <a:custDash>
              <a:ds d="26000" sp="26000"/>
            </a:custDash>
            <a:round/>
          </a:ln>
        </p:spPr>
      </p:sp>
      <p:sp>
        <p:nvSpPr>
          <p:cNvPr id="393" name="CustomShape 28"/>
          <p:cNvSpPr/>
          <p:nvPr/>
        </p:nvSpPr>
        <p:spPr>
          <a:xfrm>
            <a:off x="5566320" y="1774800"/>
            <a:ext cx="1019520" cy="261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cxnSp>
        <p:nvCxnSpPr>
          <p:cNvPr id="394" name="Line 29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sp>
        <p:nvSpPr>
          <p:cNvPr id="395" name="CustomShape 30"/>
          <p:cNvSpPr/>
          <p:nvPr/>
        </p:nvSpPr>
        <p:spPr>
          <a:xfrm>
            <a:off x="5625720" y="1841400"/>
            <a:ext cx="184320" cy="129240"/>
          </a:xfrm>
          <a:prstGeom prst="rect">
            <a:avLst/>
          </a:prstGeom>
          <a:solidFill>
            <a:srgbClr val="2da2bf"/>
          </a:solidFill>
          <a:ln w="9360">
            <a:solidFill>
              <a:srgbClr val="000000"/>
            </a:solidFill>
            <a:miter/>
          </a:ln>
        </p:spPr>
      </p:sp>
      <p:sp>
        <p:nvSpPr>
          <p:cNvPr id="396" name="CustomShape 31"/>
          <p:cNvSpPr/>
          <p:nvPr/>
        </p:nvSpPr>
        <p:spPr>
          <a:xfrm>
            <a:off x="5858280" y="1841400"/>
            <a:ext cx="184320" cy="129240"/>
          </a:xfrm>
          <a:prstGeom prst="rect">
            <a:avLst/>
          </a:prstGeom>
          <a:solidFill>
            <a:srgbClr val="2da2bf"/>
          </a:solidFill>
          <a:ln w="9360">
            <a:solidFill>
              <a:srgbClr val="000000"/>
            </a:solidFill>
            <a:miter/>
          </a:ln>
        </p:spPr>
      </p:sp>
      <p:sp>
        <p:nvSpPr>
          <p:cNvPr id="397" name="CustomShape 32"/>
          <p:cNvSpPr/>
          <p:nvPr/>
        </p:nvSpPr>
        <p:spPr>
          <a:xfrm>
            <a:off x="6090840" y="1841400"/>
            <a:ext cx="184320" cy="129240"/>
          </a:xfrm>
          <a:prstGeom prst="rect">
            <a:avLst/>
          </a:prstGeom>
          <a:solidFill>
            <a:srgbClr val="2da2bf"/>
          </a:solidFill>
          <a:ln w="9360">
            <a:solidFill>
              <a:srgbClr val="000000"/>
            </a:solidFill>
            <a:miter/>
          </a:ln>
        </p:spPr>
      </p:sp>
      <p:sp>
        <p:nvSpPr>
          <p:cNvPr id="398" name="CustomShape 33"/>
          <p:cNvSpPr/>
          <p:nvPr/>
        </p:nvSpPr>
        <p:spPr>
          <a:xfrm>
            <a:off x="6323400" y="1841400"/>
            <a:ext cx="184320" cy="129240"/>
          </a:xfrm>
          <a:prstGeom prst="rect">
            <a:avLst/>
          </a:prstGeom>
          <a:solidFill>
            <a:srgbClr val="2da2bf"/>
          </a:solidFill>
          <a:ln w="9360">
            <a:solidFill>
              <a:srgbClr val="000000"/>
            </a:solidFill>
            <a:miter/>
          </a:ln>
        </p:spPr>
      </p:sp>
      <p:sp>
        <p:nvSpPr>
          <p:cNvPr id="399" name="CustomShape 34"/>
          <p:cNvSpPr/>
          <p:nvPr/>
        </p:nvSpPr>
        <p:spPr>
          <a:xfrm>
            <a:off x="5643720" y="2306520"/>
            <a:ext cx="1809360" cy="921960"/>
          </a:xfrm>
          <a:prstGeom prst="roundRect">
            <a:avLst>
              <a:gd fmla="val 3600" name="adj"/>
            </a:avLst>
          </a:prstGeom>
          <a:solidFill>
            <a:srgbClr val="000000"/>
          </a:solidFill>
          <a:ln w="5508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r"/>
            <a:r>
              <a:rPr b="1" lang="fr-FR" sz="3200">
                <a:solidFill>
                  <a:srgbClr val="ffffff"/>
                </a:solidFill>
                <a:latin typeface="Arial"/>
              </a:rPr>
              <a:t>2</a:t>
            </a:r>
            <a:endParaRPr/>
          </a:p>
        </p:txBody>
      </p:sp>
      <p:sp>
        <p:nvSpPr>
          <p:cNvPr id="400" name="CustomShape 35"/>
          <p:cNvSpPr/>
          <p:nvPr/>
        </p:nvSpPr>
        <p:spPr>
          <a:xfrm>
            <a:off x="5462640" y="2303640"/>
            <a:ext cx="1645920" cy="925200"/>
          </a:xfrm>
          <a:prstGeom prst="roundRect">
            <a:avLst>
              <a:gd fmla="val 3600" name="adj"/>
            </a:avLst>
          </a:prstGeom>
          <a:solidFill>
            <a:srgbClr val="ffffff"/>
          </a:solidFill>
          <a:ln w="55080">
            <a:solidFill>
              <a:srgbClr val="000000"/>
            </a:solidFill>
            <a:round/>
          </a:ln>
        </p:spPr>
      </p:sp>
      <p:sp>
        <p:nvSpPr>
          <p:cNvPr id="401" name="CustomShape 36"/>
          <p:cNvSpPr/>
          <p:nvPr/>
        </p:nvSpPr>
        <p:spPr>
          <a:xfrm>
            <a:off x="5554800" y="2370240"/>
            <a:ext cx="329760" cy="7776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402" name="CustomShape 37"/>
          <p:cNvSpPr/>
          <p:nvPr/>
        </p:nvSpPr>
        <p:spPr>
          <a:xfrm>
            <a:off x="5558040" y="2437560"/>
            <a:ext cx="96120" cy="1008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403" name="CustomShape 38"/>
          <p:cNvSpPr/>
          <p:nvPr/>
        </p:nvSpPr>
        <p:spPr>
          <a:xfrm>
            <a:off x="5945040" y="2768760"/>
            <a:ext cx="85320" cy="20916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404" name="CustomShape 39"/>
          <p:cNvSpPr/>
          <p:nvPr/>
        </p:nvSpPr>
        <p:spPr>
          <a:xfrm>
            <a:off x="6140520" y="2700360"/>
            <a:ext cx="91800" cy="32184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405" name="CustomShape 40"/>
          <p:cNvSpPr/>
          <p:nvPr/>
        </p:nvSpPr>
        <p:spPr>
          <a:xfrm>
            <a:off x="6361200" y="2631960"/>
            <a:ext cx="85320" cy="44244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406" name="CustomShape 41"/>
          <p:cNvSpPr/>
          <p:nvPr/>
        </p:nvSpPr>
        <p:spPr>
          <a:xfrm>
            <a:off x="6566040" y="2401920"/>
            <a:ext cx="399600" cy="738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407" name="CustomShape 42"/>
          <p:cNvSpPr/>
          <p:nvPr/>
        </p:nvSpPr>
        <p:spPr>
          <a:xfrm>
            <a:off x="5647680" y="3346200"/>
            <a:ext cx="1805040" cy="922320"/>
          </a:xfrm>
          <a:prstGeom prst="roundRect">
            <a:avLst>
              <a:gd fmla="val 3600" name="adj"/>
            </a:avLst>
          </a:prstGeom>
          <a:solidFill>
            <a:srgbClr val="000000"/>
          </a:solidFill>
          <a:ln w="5508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r"/>
            <a:r>
              <a:rPr b="1" lang="fr-FR" sz="3200">
                <a:solidFill>
                  <a:srgbClr val="ffffff"/>
                </a:solidFill>
                <a:latin typeface="Arial"/>
              </a:rPr>
              <a:t>3</a:t>
            </a:r>
            <a:endParaRPr/>
          </a:p>
        </p:txBody>
      </p:sp>
      <p:sp>
        <p:nvSpPr>
          <p:cNvPr id="408" name="CustomShape 43"/>
          <p:cNvSpPr/>
          <p:nvPr/>
        </p:nvSpPr>
        <p:spPr>
          <a:xfrm>
            <a:off x="5468760" y="3343320"/>
            <a:ext cx="1641240" cy="925200"/>
          </a:xfrm>
          <a:prstGeom prst="roundRect">
            <a:avLst>
              <a:gd fmla="val 3333" name="adj"/>
            </a:avLst>
          </a:prstGeom>
          <a:solidFill>
            <a:srgbClr val="2da2bf"/>
          </a:solidFill>
          <a:ln w="25560">
            <a:solidFill>
              <a:srgbClr val="000000"/>
            </a:solidFill>
            <a:round/>
          </a:ln>
        </p:spPr>
      </p:sp>
      <p:pic>
        <p:nvPicPr>
          <p:cNvPr descr="" id="409" name="Picture 117"/>
          <p:cNvPicPr/>
          <p:nvPr/>
        </p:nvPicPr>
        <p:blipFill>
          <a:blip r:embed="rId2"/>
          <a:stretch>
            <a:fillRect/>
          </a:stretch>
        </p:blipFill>
        <p:spPr>
          <a:xfrm>
            <a:off x="5462640" y="3704760"/>
            <a:ext cx="693720" cy="523800"/>
          </a:xfrm>
          <a:prstGeom prst="rect">
            <a:avLst/>
          </a:prstGeom>
        </p:spPr>
      </p:pic>
      <p:pic>
        <p:nvPicPr>
          <p:cNvPr descr="" id="410" name="Picture 119"/>
          <p:cNvPicPr/>
          <p:nvPr/>
        </p:nvPicPr>
        <p:blipFill>
          <a:blip r:embed="rId3"/>
          <a:stretch>
            <a:fillRect/>
          </a:stretch>
        </p:blipFill>
        <p:spPr>
          <a:xfrm>
            <a:off x="5625000" y="3395880"/>
            <a:ext cx="356040" cy="267480"/>
          </a:xfrm>
          <a:prstGeom prst="rect">
            <a:avLst/>
          </a:prstGeom>
        </p:spPr>
      </p:pic>
      <p:sp>
        <p:nvSpPr>
          <p:cNvPr id="411" name="CustomShape 44"/>
          <p:cNvSpPr/>
          <p:nvPr/>
        </p:nvSpPr>
        <p:spPr>
          <a:xfrm>
            <a:off x="6597720" y="3404520"/>
            <a:ext cx="264240" cy="311400"/>
          </a:xfrm>
          <a:prstGeom prst="rect">
            <a:avLst/>
          </a:prstGeom>
          <a:solidFill>
            <a:srgbClr val="def5fa"/>
          </a:solidFill>
          <a:ln w="9360">
            <a:solidFill>
              <a:srgbClr val="000000"/>
            </a:solidFill>
            <a:round/>
          </a:ln>
        </p:spPr>
      </p:sp>
      <p:sp>
        <p:nvSpPr>
          <p:cNvPr id="412" name="CustomShape 45"/>
          <p:cNvSpPr/>
          <p:nvPr/>
        </p:nvSpPr>
        <p:spPr>
          <a:xfrm>
            <a:off x="6150600" y="3395880"/>
            <a:ext cx="819720" cy="79848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pic>
        <p:nvPicPr>
          <p:cNvPr descr="" id="413" name="Picture 120"/>
          <p:cNvPicPr/>
          <p:nvPr/>
        </p:nvPicPr>
        <p:blipFill>
          <a:blip r:embed="rId4"/>
          <a:stretch>
            <a:fillRect/>
          </a:stretch>
        </p:blipFill>
        <p:spPr>
          <a:xfrm>
            <a:off x="6549840" y="3803040"/>
            <a:ext cx="433080" cy="325800"/>
          </a:xfrm>
          <a:prstGeom prst="rect">
            <a:avLst/>
          </a:prstGeom>
        </p:spPr>
      </p:pic>
      <p:pic>
        <p:nvPicPr>
          <p:cNvPr descr="" id="414" name="Picture 121"/>
          <p:cNvPicPr/>
          <p:nvPr/>
        </p:nvPicPr>
        <p:blipFill>
          <a:blip r:embed="rId5"/>
          <a:stretch>
            <a:fillRect/>
          </a:stretch>
        </p:blipFill>
        <p:spPr>
          <a:xfrm>
            <a:off x="6023160" y="3693600"/>
            <a:ext cx="407880" cy="307080"/>
          </a:xfrm>
          <a:prstGeom prst="rect">
            <a:avLst/>
          </a:prstGeom>
        </p:spPr>
      </p:pic>
      <p:sp>
        <p:nvSpPr>
          <p:cNvPr id="415" name="Line 46"/>
          <p:cNvSpPr/>
          <p:nvPr/>
        </p:nvSpPr>
        <p:spPr>
          <a:xfrm>
            <a:off x="6087240" y="4205880"/>
            <a:ext cx="9576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16" name="CustomShape 47"/>
          <p:cNvSpPr/>
          <p:nvPr/>
        </p:nvSpPr>
        <p:spPr>
          <a:xfrm>
            <a:off x="5643720" y="4387680"/>
            <a:ext cx="1809000" cy="921960"/>
          </a:xfrm>
          <a:prstGeom prst="roundRect">
            <a:avLst>
              <a:gd fmla="val 3600" name="adj"/>
            </a:avLst>
          </a:prstGeom>
          <a:solidFill>
            <a:srgbClr val="000000"/>
          </a:solidFill>
          <a:ln w="5508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r"/>
            <a:r>
              <a:rPr b="1" lang="fr-FR" sz="3200">
                <a:solidFill>
                  <a:srgbClr val="ffffff"/>
                </a:solidFill>
                <a:latin typeface="Arial"/>
              </a:rPr>
              <a:t>4</a:t>
            </a:r>
            <a:endParaRPr/>
          </a:p>
        </p:txBody>
      </p:sp>
      <p:sp>
        <p:nvSpPr>
          <p:cNvPr id="417" name="CustomShape 48"/>
          <p:cNvSpPr/>
          <p:nvPr/>
        </p:nvSpPr>
        <p:spPr>
          <a:xfrm>
            <a:off x="5462640" y="4384800"/>
            <a:ext cx="1646640" cy="925200"/>
          </a:xfrm>
          <a:prstGeom prst="roundRect">
            <a:avLst>
              <a:gd fmla="val 3333" name="adj"/>
            </a:avLst>
          </a:prstGeom>
          <a:solidFill>
            <a:srgbClr val="2da2bf"/>
          </a:solidFill>
          <a:ln w="25560">
            <a:solidFill>
              <a:srgbClr val="000000"/>
            </a:solidFill>
            <a:round/>
          </a:ln>
        </p:spPr>
      </p:sp>
      <p:pic>
        <p:nvPicPr>
          <p:cNvPr descr="" id="418" name="Picture 137"/>
          <p:cNvPicPr/>
          <p:nvPr/>
        </p:nvPicPr>
        <p:blipFill>
          <a:blip r:embed="rId6"/>
          <a:stretch>
            <a:fillRect/>
          </a:stretch>
        </p:blipFill>
        <p:spPr>
          <a:xfrm>
            <a:off x="6058440" y="4502160"/>
            <a:ext cx="1046160" cy="786960"/>
          </a:xfrm>
          <a:prstGeom prst="rect">
            <a:avLst/>
          </a:prstGeom>
        </p:spPr>
      </p:pic>
      <p:sp>
        <p:nvSpPr>
          <p:cNvPr id="419" name="CustomShape 49"/>
          <p:cNvSpPr/>
          <p:nvPr/>
        </p:nvSpPr>
        <p:spPr>
          <a:xfrm>
            <a:off x="6529680" y="4556160"/>
            <a:ext cx="34524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fr-FR">
                <a:solidFill>
                  <a:srgbClr val="000000"/>
                </a:solidFill>
              </a:rPr>
              <a:t>D</a:t>
            </a:r>
            <a:endParaRPr/>
          </a:p>
        </p:txBody>
      </p:sp>
      <p:sp>
        <p:nvSpPr>
          <p:cNvPr id="420" name="CustomShape 50"/>
          <p:cNvSpPr/>
          <p:nvPr/>
        </p:nvSpPr>
        <p:spPr>
          <a:xfrm>
            <a:off x="6559920" y="4768920"/>
            <a:ext cx="37116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fr-FR">
                <a:solidFill>
                  <a:srgbClr val="000000"/>
                </a:solidFill>
              </a:rPr>
              <a:t>M</a:t>
            </a:r>
            <a:endParaRPr/>
          </a:p>
        </p:txBody>
      </p:sp>
      <p:sp>
        <p:nvSpPr>
          <p:cNvPr id="421" name="CustomShape 51"/>
          <p:cNvSpPr/>
          <p:nvPr/>
        </p:nvSpPr>
        <p:spPr>
          <a:xfrm>
            <a:off x="6424200" y="4889520"/>
            <a:ext cx="33912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fr-FR">
                <a:solidFill>
                  <a:srgbClr val="000000"/>
                </a:solidFill>
              </a:rPr>
              <a:t>A</a:t>
            </a:r>
            <a:endParaRPr/>
          </a:p>
        </p:txBody>
      </p:sp>
      <p:sp>
        <p:nvSpPr>
          <p:cNvPr id="422" name="CustomShape 52"/>
          <p:cNvSpPr/>
          <p:nvPr/>
        </p:nvSpPr>
        <p:spPr>
          <a:xfrm>
            <a:off x="6286320" y="4778280"/>
            <a:ext cx="24480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fr-FR">
                <a:solidFill>
                  <a:srgbClr val="000000"/>
                </a:solidFill>
              </a:rPr>
              <a:t>I</a:t>
            </a:r>
            <a:endParaRPr/>
          </a:p>
        </p:txBody>
      </p:sp>
      <p:sp>
        <p:nvSpPr>
          <p:cNvPr id="423" name="CustomShape 53"/>
          <p:cNvSpPr/>
          <p:nvPr/>
        </p:nvSpPr>
        <p:spPr>
          <a:xfrm>
            <a:off x="6299280" y="4546440"/>
            <a:ext cx="34524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fr-FR">
                <a:solidFill>
                  <a:srgbClr val="000000"/>
                </a:solidFill>
              </a:rPr>
              <a:t>C</a:t>
            </a:r>
            <a:endParaRPr/>
          </a:p>
        </p:txBody>
      </p:sp>
      <p:pic>
        <p:nvPicPr>
          <p:cNvPr descr="" id="424" name="Picture 143"/>
          <p:cNvPicPr/>
          <p:nvPr/>
        </p:nvPicPr>
        <p:blipFill>
          <a:blip r:embed="rId7"/>
          <a:stretch>
            <a:fillRect/>
          </a:stretch>
        </p:blipFill>
        <p:spPr>
          <a:xfrm>
            <a:off x="5828400" y="4492800"/>
            <a:ext cx="291240" cy="328320"/>
          </a:xfrm>
          <a:prstGeom prst="rect">
            <a:avLst/>
          </a:prstGeom>
        </p:spPr>
      </p:pic>
      <p:pic>
        <p:nvPicPr>
          <p:cNvPr descr="" id="425" name="Picture 144"/>
          <p:cNvPicPr/>
          <p:nvPr/>
        </p:nvPicPr>
        <p:blipFill>
          <a:blip r:embed="rId8"/>
          <a:stretch>
            <a:fillRect/>
          </a:stretch>
        </p:blipFill>
        <p:spPr>
          <a:xfrm>
            <a:off x="5590080" y="4976640"/>
            <a:ext cx="215640" cy="242640"/>
          </a:xfrm>
          <a:prstGeom prst="rect">
            <a:avLst/>
          </a:prstGeom>
        </p:spPr>
      </p:pic>
      <p:pic>
        <p:nvPicPr>
          <p:cNvPr descr="" id="426" name="Picture 145"/>
          <p:cNvPicPr/>
          <p:nvPr/>
        </p:nvPicPr>
        <p:blipFill>
          <a:blip r:embed="rId9"/>
          <a:stretch>
            <a:fillRect/>
          </a:stretch>
        </p:blipFill>
        <p:spPr>
          <a:xfrm>
            <a:off x="5549400" y="4589640"/>
            <a:ext cx="171360" cy="191880"/>
          </a:xfrm>
          <a:prstGeom prst="rect">
            <a:avLst/>
          </a:prstGeom>
        </p:spPr>
      </p:pic>
      <p:pic>
        <p:nvPicPr>
          <p:cNvPr descr="" id="427" name="Picture 146"/>
          <p:cNvPicPr/>
          <p:nvPr/>
        </p:nvPicPr>
        <p:blipFill>
          <a:blip r:embed="rId10"/>
          <a:stretch>
            <a:fillRect/>
          </a:stretch>
        </p:blipFill>
        <p:spPr>
          <a:xfrm>
            <a:off x="5949720" y="4987800"/>
            <a:ext cx="108360" cy="123480"/>
          </a:xfrm>
          <a:prstGeom prst="rect">
            <a:avLst/>
          </a:prstGeom>
        </p:spPr>
      </p:pic>
      <p:sp>
        <p:nvSpPr>
          <p:cNvPr id="428" name="CustomShape 54"/>
          <p:cNvSpPr/>
          <p:nvPr/>
        </p:nvSpPr>
        <p:spPr>
          <a:xfrm>
            <a:off x="5814000" y="4474440"/>
            <a:ext cx="317880" cy="364680"/>
          </a:xfrm>
          <a:prstGeom prst="rect">
            <a:avLst/>
          </a:prstGeom>
        </p:spPr>
        <p:txBody>
          <a:bodyPr anchor="ctr" bIns="45000" lIns="90000" rIns="90000" tIns="45000" wrap="none"/>
          <a:p>
            <a:r>
              <a:rPr b="1" lang="fr-FR">
                <a:solidFill>
                  <a:srgbClr val="000000"/>
                </a:solidFill>
                <a:latin typeface="Wingdings"/>
              </a:rPr>
              <a:t></a:t>
            </a:r>
            <a:endParaRPr/>
          </a:p>
        </p:txBody>
      </p:sp>
      <p:sp>
        <p:nvSpPr>
          <p:cNvPr id="429" name="CustomShape 55"/>
          <p:cNvSpPr/>
          <p:nvPr/>
        </p:nvSpPr>
        <p:spPr>
          <a:xfrm>
            <a:off x="5643360" y="5427360"/>
            <a:ext cx="1809720" cy="922320"/>
          </a:xfrm>
          <a:prstGeom prst="roundRect">
            <a:avLst>
              <a:gd fmla="val 3600" name="adj"/>
            </a:avLst>
          </a:prstGeom>
          <a:solidFill>
            <a:srgbClr val="000000"/>
          </a:solidFill>
          <a:ln w="55080">
            <a:solidFill>
              <a:srgbClr val="000000"/>
            </a:solidFill>
            <a:round/>
          </a:ln>
        </p:spPr>
        <p:txBody>
          <a:bodyPr anchor="ctr" bIns="45000" lIns="90000" rIns="90000" tIns="45000"/>
          <a:p>
            <a:pPr algn="r"/>
            <a:r>
              <a:rPr b="1" lang="fr-FR" sz="3200">
                <a:solidFill>
                  <a:srgbClr val="ffffff"/>
                </a:solidFill>
                <a:latin typeface="Arial"/>
              </a:rPr>
              <a:t>5</a:t>
            </a:r>
            <a:endParaRPr/>
          </a:p>
        </p:txBody>
      </p:sp>
      <p:sp>
        <p:nvSpPr>
          <p:cNvPr id="430" name="CustomShape 56"/>
          <p:cNvSpPr/>
          <p:nvPr/>
        </p:nvSpPr>
        <p:spPr>
          <a:xfrm>
            <a:off x="5462640" y="5424480"/>
            <a:ext cx="1645200" cy="925200"/>
          </a:xfrm>
          <a:prstGeom prst="roundRect">
            <a:avLst>
              <a:gd fmla="val 3333" name="adj"/>
            </a:avLst>
          </a:prstGeom>
          <a:solidFill>
            <a:srgbClr val="2da2bf"/>
          </a:solidFill>
          <a:ln w="25560">
            <a:solidFill>
              <a:srgbClr val="000000"/>
            </a:solidFill>
            <a:round/>
          </a:ln>
        </p:spPr>
      </p:sp>
      <p:pic>
        <p:nvPicPr>
          <p:cNvPr descr="" id="431" name="Picture 167"/>
          <p:cNvPicPr/>
          <p:nvPr/>
        </p:nvPicPr>
        <p:blipFill>
          <a:blip r:embed="rId11"/>
          <a:stretch>
            <a:fillRect/>
          </a:stretch>
        </p:blipFill>
        <p:spPr>
          <a:xfrm>
            <a:off x="6177960" y="5676480"/>
            <a:ext cx="554400" cy="576360"/>
          </a:xfrm>
          <a:prstGeom prst="rect">
            <a:avLst/>
          </a:prstGeom>
        </p:spPr>
      </p:pic>
      <p:sp>
        <p:nvSpPr>
          <p:cNvPr id="432" name="CustomShape 57"/>
          <p:cNvSpPr/>
          <p:nvPr/>
        </p:nvSpPr>
        <p:spPr>
          <a:xfrm>
            <a:off x="6598800" y="5551200"/>
            <a:ext cx="352440" cy="70452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</p:sp>
      <p:sp>
        <p:nvSpPr>
          <p:cNvPr id="433" name="Line 58"/>
          <p:cNvSpPr/>
          <p:nvPr/>
        </p:nvSpPr>
        <p:spPr>
          <a:xfrm>
            <a:off x="6596280" y="5555160"/>
            <a:ext cx="0" cy="7347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34" name="Line 59"/>
          <p:cNvSpPr/>
          <p:nvPr/>
        </p:nvSpPr>
        <p:spPr>
          <a:xfrm>
            <a:off x="6942600" y="5552280"/>
            <a:ext cx="0" cy="7347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pic>
        <p:nvPicPr>
          <p:cNvPr descr="" id="435" name="Picture 166"/>
          <p:cNvPicPr/>
          <p:nvPr/>
        </p:nvPicPr>
        <p:blipFill>
          <a:blip r:embed="rId12"/>
          <a:stretch>
            <a:fillRect/>
          </a:stretch>
        </p:blipFill>
        <p:spPr>
          <a:xfrm>
            <a:off x="5581440" y="5531400"/>
            <a:ext cx="608760" cy="456840"/>
          </a:xfrm>
          <a:prstGeom prst="rect">
            <a:avLst/>
          </a:prstGeom>
        </p:spPr>
      </p:pic>
      <p:sp>
        <p:nvSpPr>
          <p:cNvPr id="436" name="CustomShape 60"/>
          <p:cNvSpPr/>
          <p:nvPr/>
        </p:nvSpPr>
        <p:spPr>
          <a:xfrm>
            <a:off x="615960" y="1400040"/>
            <a:ext cx="4438440" cy="647280"/>
          </a:xfrm>
          <a:prstGeom prst="homePlate">
            <a:avLst>
              <a:gd fmla="val 10736" name="adj"/>
            </a:avLst>
          </a:prstGeom>
          <a:solidFill>
            <a:srgbClr val="8db8c1"/>
          </a:solidFill>
        </p:spPr>
      </p:sp>
      <p:sp>
        <p:nvSpPr>
          <p:cNvPr id="437" name="CustomShape 61"/>
          <p:cNvSpPr/>
          <p:nvPr/>
        </p:nvSpPr>
        <p:spPr>
          <a:xfrm>
            <a:off x="3575160" y="5045040"/>
            <a:ext cx="1479240" cy="647280"/>
          </a:xfrm>
          <a:prstGeom prst="homePlate">
            <a:avLst>
              <a:gd fmla="val 11421" name="adj"/>
            </a:avLst>
          </a:prstGeom>
          <a:solidFill>
            <a:srgbClr val="a6ddea"/>
          </a:solidFill>
        </p:spPr>
      </p:sp>
      <p:sp>
        <p:nvSpPr>
          <p:cNvPr id="438" name="CustomShape 62"/>
          <p:cNvSpPr/>
          <p:nvPr/>
        </p:nvSpPr>
        <p:spPr>
          <a:xfrm>
            <a:off x="5054760" y="2251080"/>
            <a:ext cx="406080" cy="2082600"/>
          </a:xfrm>
          <a:prstGeom prst="leftBrace">
            <a:avLst>
              <a:gd fmla="val 8541" name="adj1"/>
              <a:gd fmla="val 10000" name="adj2"/>
            </a:avLst>
          </a:prstGeom>
          <a:ln w="9360">
            <a:solidFill>
              <a:srgbClr val="000000"/>
            </a:solidFill>
            <a:round/>
          </a:ln>
        </p:spPr>
      </p:sp>
      <p:sp>
        <p:nvSpPr>
          <p:cNvPr id="439" name="CustomShape 63"/>
          <p:cNvSpPr/>
          <p:nvPr/>
        </p:nvSpPr>
        <p:spPr>
          <a:xfrm>
            <a:off x="5054760" y="4334040"/>
            <a:ext cx="406080" cy="2069640"/>
          </a:xfrm>
          <a:prstGeom prst="leftBrace">
            <a:avLst>
              <a:gd fmla="val 8489" name="adj1"/>
              <a:gd fmla="val 10000" name="adj2"/>
            </a:avLst>
          </a:prstGeom>
          <a:ln w="9360">
            <a:solidFill>
              <a:srgbClr val="000000"/>
            </a:solidFill>
            <a:round/>
          </a:ln>
        </p:spPr>
      </p:sp>
      <p:sp>
        <p:nvSpPr>
          <p:cNvPr id="440" name="CustomShape 64"/>
          <p:cNvSpPr/>
          <p:nvPr/>
        </p:nvSpPr>
        <p:spPr>
          <a:xfrm>
            <a:off x="5054760" y="1209600"/>
            <a:ext cx="406080" cy="1028520"/>
          </a:xfrm>
          <a:prstGeom prst="leftBrace">
            <a:avLst>
              <a:gd fmla="val 4218" name="adj1"/>
              <a:gd fmla="val 10000" name="adj2"/>
            </a:avLst>
          </a:prstGeom>
          <a:ln w="9360">
            <a:solidFill>
              <a:srgbClr val="000000"/>
            </a:solidFill>
            <a:round/>
          </a:ln>
        </p:spPr>
      </p:sp>
      <p:sp>
        <p:nvSpPr>
          <p:cNvPr id="441" name="CustomShape 65"/>
          <p:cNvSpPr/>
          <p:nvPr/>
        </p:nvSpPr>
        <p:spPr>
          <a:xfrm>
            <a:off x="1539000" y="4151160"/>
            <a:ext cx="1312920" cy="455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Conception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de processus</a:t>
            </a:r>
            <a:endParaRPr/>
          </a:p>
        </p:txBody>
      </p:sp>
      <p:sp>
        <p:nvSpPr>
          <p:cNvPr id="442" name="CustomShape 66"/>
          <p:cNvSpPr/>
          <p:nvPr/>
        </p:nvSpPr>
        <p:spPr>
          <a:xfrm>
            <a:off x="999720" y="5014800"/>
            <a:ext cx="1105920" cy="455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Gestion de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processus</a:t>
            </a:r>
            <a:endParaRPr/>
          </a:p>
        </p:txBody>
      </p:sp>
      <p:sp>
        <p:nvSpPr>
          <p:cNvPr id="443" name="CustomShape 67"/>
          <p:cNvSpPr/>
          <p:nvPr/>
        </p:nvSpPr>
        <p:spPr>
          <a:xfrm>
            <a:off x="357840" y="4278240"/>
            <a:ext cx="1312920" cy="455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Amélioration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de processus</a:t>
            </a:r>
            <a:endParaRPr/>
          </a:p>
        </p:txBody>
      </p:sp>
      <p:sp>
        <p:nvSpPr>
          <p:cNvPr id="444" name="CustomShape 68"/>
          <p:cNvSpPr/>
          <p:nvPr/>
        </p:nvSpPr>
        <p:spPr>
          <a:xfrm>
            <a:off x="7484760" y="1335240"/>
            <a:ext cx="1497600" cy="8204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Identification des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compétences 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fondamentales</a:t>
            </a:r>
            <a:endParaRPr/>
          </a:p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&amp; clients clés</a:t>
            </a:r>
            <a:endParaRPr/>
          </a:p>
        </p:txBody>
      </p:sp>
      <p:sp>
        <p:nvSpPr>
          <p:cNvPr id="445" name="CustomShape 69"/>
          <p:cNvSpPr/>
          <p:nvPr/>
        </p:nvSpPr>
        <p:spPr>
          <a:xfrm>
            <a:off x="7488000" y="2486160"/>
            <a:ext cx="1584360" cy="455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Définir les besoins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de la clientèles</a:t>
            </a:r>
            <a:endParaRPr/>
          </a:p>
        </p:txBody>
      </p:sp>
      <p:sp>
        <p:nvSpPr>
          <p:cNvPr id="446" name="CustomShape 70"/>
          <p:cNvSpPr/>
          <p:nvPr/>
        </p:nvSpPr>
        <p:spPr>
          <a:xfrm>
            <a:off x="7484040" y="3544920"/>
            <a:ext cx="1154520" cy="637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Mesurer la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performance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actuelle</a:t>
            </a:r>
            <a:endParaRPr/>
          </a:p>
        </p:txBody>
      </p:sp>
      <p:sp>
        <p:nvSpPr>
          <p:cNvPr id="447" name="CustomShape 71"/>
          <p:cNvSpPr/>
          <p:nvPr/>
        </p:nvSpPr>
        <p:spPr>
          <a:xfrm>
            <a:off x="7482240" y="4446720"/>
            <a:ext cx="1544760" cy="637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Prioritisé, Analyse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&amp; mise en œuvre 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améliorations</a:t>
            </a:r>
            <a:endParaRPr/>
          </a:p>
        </p:txBody>
      </p:sp>
      <p:sp>
        <p:nvSpPr>
          <p:cNvPr id="448" name="CustomShape 72"/>
          <p:cNvSpPr/>
          <p:nvPr/>
        </p:nvSpPr>
        <p:spPr>
          <a:xfrm>
            <a:off x="7469280" y="5478480"/>
            <a:ext cx="1632960" cy="637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Étendre et intégrer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le système Lean 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Six Sigma</a:t>
            </a:r>
            <a:endParaRPr/>
          </a:p>
        </p:txBody>
      </p:sp>
      <p:sp>
        <p:nvSpPr>
          <p:cNvPr id="449" name="CustomShape 73"/>
          <p:cNvSpPr/>
          <p:nvPr/>
        </p:nvSpPr>
        <p:spPr>
          <a:xfrm>
            <a:off x="3302280" y="5052960"/>
            <a:ext cx="1566000" cy="5770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fr-FR" sz="1600">
                <a:solidFill>
                  <a:srgbClr val="000000"/>
                </a:solidFill>
                <a:latin typeface="Lucida Sans Unicode"/>
              </a:rPr>
              <a:t>Résolution</a:t>
            </a:r>
            <a:r>
              <a:rPr lang="fr-FR" sz="1600">
                <a:solidFill>
                  <a:srgbClr val="000000"/>
                </a:solidFill>
                <a:latin typeface="Lucida Sans Unicode"/>
              </a:rPr>
              <a:t>
</a:t>
            </a:r>
            <a:r>
              <a:rPr lang="fr-FR" sz="1600">
                <a:solidFill>
                  <a:srgbClr val="000000"/>
                </a:solidFill>
                <a:latin typeface="Lucida Sans Unicode"/>
              </a:rPr>
              <a:t>de problèmes</a:t>
            </a:r>
            <a:endParaRPr/>
          </a:p>
        </p:txBody>
      </p:sp>
      <p:sp>
        <p:nvSpPr>
          <p:cNvPr id="450" name="CustomShape 74"/>
          <p:cNvSpPr/>
          <p:nvPr/>
        </p:nvSpPr>
        <p:spPr>
          <a:xfrm>
            <a:off x="3041640" y="2473200"/>
            <a:ext cx="1104480" cy="1142640"/>
          </a:xfrm>
          <a:prstGeom prst="rect">
            <a:avLst/>
          </a:prstGeom>
          <a:solidFill>
            <a:srgbClr val="7acbe0"/>
          </a:solidFill>
        </p:spPr>
      </p:sp>
      <p:sp>
        <p:nvSpPr>
          <p:cNvPr id="451" name="CustomShape 75"/>
          <p:cNvSpPr/>
          <p:nvPr/>
        </p:nvSpPr>
        <p:spPr>
          <a:xfrm>
            <a:off x="3575160" y="2962440"/>
            <a:ext cx="1479240" cy="647280"/>
          </a:xfrm>
          <a:prstGeom prst="homePlate">
            <a:avLst>
              <a:gd fmla="val 11421" name="adj"/>
            </a:avLst>
          </a:prstGeom>
          <a:solidFill>
            <a:srgbClr val="7acbe0"/>
          </a:solidFill>
        </p:spPr>
      </p:sp>
      <p:sp>
        <p:nvSpPr>
          <p:cNvPr id="452" name="CustomShape 76"/>
          <p:cNvSpPr/>
          <p:nvPr/>
        </p:nvSpPr>
        <p:spPr>
          <a:xfrm>
            <a:off x="3359880" y="2970360"/>
            <a:ext cx="1474560" cy="5770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fr-FR" sz="1600">
                <a:solidFill>
                  <a:srgbClr val="000000"/>
                </a:solidFill>
                <a:latin typeface="Lucida Sans Unicode"/>
              </a:rPr>
              <a:t>Amélioration</a:t>
            </a:r>
            <a:r>
              <a:rPr lang="fr-FR" sz="1600">
                <a:solidFill>
                  <a:srgbClr val="000000"/>
                </a:solidFill>
                <a:latin typeface="Lucida Sans Unicode"/>
              </a:rPr>
              <a:t>
</a:t>
            </a:r>
            <a:r>
              <a:rPr lang="fr-FR" sz="1600">
                <a:solidFill>
                  <a:srgbClr val="000000"/>
                </a:solidFill>
                <a:latin typeface="Lucida Sans Unicode"/>
              </a:rPr>
              <a:t>stratégique</a:t>
            </a:r>
            <a:endParaRPr/>
          </a:p>
        </p:txBody>
      </p:sp>
      <p:sp>
        <p:nvSpPr>
          <p:cNvPr id="453" name="CustomShape 77"/>
          <p:cNvSpPr/>
          <p:nvPr/>
        </p:nvSpPr>
        <p:spPr>
          <a:xfrm>
            <a:off x="3131280" y="1459080"/>
            <a:ext cx="1701720" cy="5770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fr-FR" sz="1600">
                <a:solidFill>
                  <a:srgbClr val="000000"/>
                </a:solidFill>
                <a:latin typeface="Lucida Sans Unicode"/>
              </a:rPr>
              <a:t>Transformation</a:t>
            </a:r>
            <a:r>
              <a:rPr lang="fr-FR" sz="1600">
                <a:solidFill>
                  <a:srgbClr val="000000"/>
                </a:solidFill>
                <a:latin typeface="Lucida Sans Unicode"/>
              </a:rPr>
              <a:t>
</a:t>
            </a:r>
            <a:r>
              <a:rPr lang="fr-FR" sz="1600">
                <a:solidFill>
                  <a:srgbClr val="000000"/>
                </a:solidFill>
                <a:latin typeface="Lucida Sans Unicode"/>
              </a:rPr>
              <a:t>d’affaires</a:t>
            </a:r>
            <a:endParaRPr/>
          </a:p>
        </p:txBody>
      </p:sp>
      <p:sp>
        <p:nvSpPr>
          <p:cNvPr id="454" name="CustomShape 78"/>
          <p:cNvSpPr/>
          <p:nvPr/>
        </p:nvSpPr>
        <p:spPr>
          <a:xfrm>
            <a:off x="635040" y="1450800"/>
            <a:ext cx="1713960" cy="516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Point d’entrée</a:t>
            </a:r>
            <a:endParaRPr/>
          </a:p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Lean Six Sigma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A1F131-0191-4101-A141-F171F1A1018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456" name="CustomShape 2"/>
          <p:cNvSpPr/>
          <p:nvPr/>
        </p:nvSpPr>
        <p:spPr>
          <a:xfrm>
            <a:off x="6451560" y="1604880"/>
            <a:ext cx="2196720" cy="4292280"/>
          </a:xfrm>
          <a:prstGeom prst="rect">
            <a:avLst/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57" name="CustomShape 3"/>
          <p:cNvSpPr/>
          <p:nvPr/>
        </p:nvSpPr>
        <p:spPr>
          <a:xfrm>
            <a:off x="496800" y="5049000"/>
            <a:ext cx="5970240" cy="865800"/>
          </a:xfrm>
          <a:prstGeom prst="rect">
            <a:avLst/>
          </a:prstGeom>
          <a:solidFill>
            <a:srgbClr val="ccffff"/>
          </a:solidFill>
        </p:spPr>
      </p:sp>
      <p:sp>
        <p:nvSpPr>
          <p:cNvPr id="458" name="CustomShape 4"/>
          <p:cNvSpPr/>
          <p:nvPr/>
        </p:nvSpPr>
        <p:spPr>
          <a:xfrm>
            <a:off x="496800" y="4186800"/>
            <a:ext cx="5970240" cy="865800"/>
          </a:xfrm>
          <a:prstGeom prst="rect">
            <a:avLst/>
          </a:prstGeom>
          <a:solidFill>
            <a:srgbClr val="ffff99"/>
          </a:solidFill>
        </p:spPr>
      </p:sp>
      <p:sp>
        <p:nvSpPr>
          <p:cNvPr id="459" name="CustomShape 5"/>
          <p:cNvSpPr/>
          <p:nvPr/>
        </p:nvSpPr>
        <p:spPr>
          <a:xfrm>
            <a:off x="496800" y="3324600"/>
            <a:ext cx="5970240" cy="865800"/>
          </a:xfrm>
          <a:prstGeom prst="rect">
            <a:avLst/>
          </a:prstGeom>
          <a:solidFill>
            <a:srgbClr val="ffcccc"/>
          </a:solidFill>
        </p:spPr>
      </p:sp>
      <p:sp>
        <p:nvSpPr>
          <p:cNvPr id="460" name="CustomShape 6"/>
          <p:cNvSpPr/>
          <p:nvPr/>
        </p:nvSpPr>
        <p:spPr>
          <a:xfrm>
            <a:off x="496800" y="2477160"/>
            <a:ext cx="5970240" cy="865800"/>
          </a:xfrm>
          <a:prstGeom prst="rect">
            <a:avLst/>
          </a:prstGeom>
          <a:solidFill>
            <a:srgbClr val="ccff99"/>
          </a:solidFill>
        </p:spPr>
      </p:sp>
      <p:sp>
        <p:nvSpPr>
          <p:cNvPr id="461" name="CustomShape 7"/>
          <p:cNvSpPr/>
          <p:nvPr/>
        </p:nvSpPr>
        <p:spPr>
          <a:xfrm>
            <a:off x="496800" y="1612800"/>
            <a:ext cx="5970240" cy="865800"/>
          </a:xfrm>
          <a:prstGeom prst="rect">
            <a:avLst/>
          </a:prstGeom>
          <a:solidFill>
            <a:srgbClr val="ffff66"/>
          </a:solidFill>
        </p:spPr>
      </p:sp>
      <p:sp>
        <p:nvSpPr>
          <p:cNvPr id="462" name="TextShape 8"/>
          <p:cNvSpPr txBox="1"/>
          <p:nvPr/>
        </p:nvSpPr>
        <p:spPr>
          <a:xfrm>
            <a:off x="455760" y="136440"/>
            <a:ext cx="8229240" cy="1006200"/>
          </a:xfrm>
          <a:prstGeom prst="rect">
            <a:avLst/>
          </a:prstGeom>
        </p:spPr>
        <p:txBody>
          <a:bodyPr anchor="ctr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L’évolution du Lean Thinking</a:t>
            </a:r>
            <a:endParaRPr/>
          </a:p>
        </p:txBody>
      </p:sp>
      <p:sp>
        <p:nvSpPr>
          <p:cNvPr id="463" name="Line 9"/>
          <p:cNvSpPr/>
          <p:nvPr/>
        </p:nvSpPr>
        <p:spPr>
          <a:xfrm flipH="1">
            <a:off x="507960" y="1614240"/>
            <a:ext cx="12600" cy="4278240"/>
          </a:xfrm>
          <a:prstGeom prst="line">
            <a:avLst/>
          </a:prstGeom>
          <a:ln cap="rnd" w="9360">
            <a:solidFill>
              <a:srgbClr val="000000"/>
            </a:solidFill>
            <a:custDash>
              <a:ds d="26000" sp="26000"/>
            </a:custDash>
            <a:round/>
          </a:ln>
        </p:spPr>
      </p:sp>
      <p:sp>
        <p:nvSpPr>
          <p:cNvPr id="464" name="Line 10"/>
          <p:cNvSpPr/>
          <p:nvPr/>
        </p:nvSpPr>
        <p:spPr>
          <a:xfrm>
            <a:off x="6449760" y="1601640"/>
            <a:ext cx="1800" cy="4294080"/>
          </a:xfrm>
          <a:prstGeom prst="line">
            <a:avLst/>
          </a:prstGeom>
          <a:ln cap="rnd" w="9360">
            <a:solidFill>
              <a:srgbClr val="000000"/>
            </a:solidFill>
            <a:custDash>
              <a:ds d="26000" sp="26000"/>
            </a:custDash>
            <a:round/>
          </a:ln>
        </p:spPr>
      </p:sp>
      <p:sp>
        <p:nvSpPr>
          <p:cNvPr id="465" name="CustomShape 11"/>
          <p:cNvSpPr/>
          <p:nvPr/>
        </p:nvSpPr>
        <p:spPr>
          <a:xfrm>
            <a:off x="441720" y="5103720"/>
            <a:ext cx="1102680" cy="637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Ad Hoc</a:t>
            </a:r>
            <a:endParaRPr/>
          </a:p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(initiale, 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chaotique)</a:t>
            </a:r>
            <a:endParaRPr/>
          </a:p>
        </p:txBody>
      </p:sp>
      <p:sp>
        <p:nvSpPr>
          <p:cNvPr id="466" name="CustomShape 12"/>
          <p:cNvSpPr/>
          <p:nvPr/>
        </p:nvSpPr>
        <p:spPr>
          <a:xfrm>
            <a:off x="2359080" y="4884840"/>
            <a:ext cx="350640" cy="48240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67" name="Line 13"/>
          <p:cNvSpPr/>
          <p:nvPr/>
        </p:nvSpPr>
        <p:spPr>
          <a:xfrm flipV="1">
            <a:off x="1749240" y="5279760"/>
            <a:ext cx="609480" cy="5857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68" name="CustomShape 14"/>
          <p:cNvSpPr/>
          <p:nvPr/>
        </p:nvSpPr>
        <p:spPr>
          <a:xfrm>
            <a:off x="3389400" y="3971880"/>
            <a:ext cx="348840" cy="48060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69" name="Line 15"/>
          <p:cNvSpPr/>
          <p:nvPr/>
        </p:nvSpPr>
        <p:spPr>
          <a:xfrm flipV="1">
            <a:off x="2706480" y="4354200"/>
            <a:ext cx="685800" cy="6429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70" name="CustomShape 16"/>
          <p:cNvSpPr/>
          <p:nvPr/>
        </p:nvSpPr>
        <p:spPr>
          <a:xfrm>
            <a:off x="4438800" y="3076560"/>
            <a:ext cx="350640" cy="48060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71" name="Line 17"/>
          <p:cNvSpPr/>
          <p:nvPr/>
        </p:nvSpPr>
        <p:spPr>
          <a:xfrm flipV="1">
            <a:off x="3706560" y="3450960"/>
            <a:ext cx="736560" cy="6368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72" name="CustomShape 18"/>
          <p:cNvSpPr/>
          <p:nvPr/>
        </p:nvSpPr>
        <p:spPr>
          <a:xfrm>
            <a:off x="5330880" y="2251080"/>
            <a:ext cx="350640" cy="48240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73" name="Line 19"/>
          <p:cNvSpPr/>
          <p:nvPr/>
        </p:nvSpPr>
        <p:spPr>
          <a:xfrm flipV="1">
            <a:off x="4743360" y="2633400"/>
            <a:ext cx="598320" cy="541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74" name="Line 20"/>
          <p:cNvSpPr/>
          <p:nvPr/>
        </p:nvSpPr>
        <p:spPr>
          <a:xfrm flipV="1">
            <a:off x="5678280" y="1776240"/>
            <a:ext cx="642960" cy="5652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475" name="CustomShape 21"/>
          <p:cNvSpPr/>
          <p:nvPr/>
        </p:nvSpPr>
        <p:spPr>
          <a:xfrm>
            <a:off x="507960" y="4278240"/>
            <a:ext cx="1260000" cy="8204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Répétable</a:t>
            </a:r>
            <a:endParaRPr/>
          </a:p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(gestion projet, 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processus)</a:t>
            </a:r>
            <a:endParaRPr/>
          </a:p>
        </p:txBody>
      </p:sp>
      <p:sp>
        <p:nvSpPr>
          <p:cNvPr id="476" name="CustomShape 22"/>
          <p:cNvSpPr/>
          <p:nvPr/>
        </p:nvSpPr>
        <p:spPr>
          <a:xfrm>
            <a:off x="442080" y="3436920"/>
            <a:ext cx="1116360" cy="637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Définie</a:t>
            </a:r>
            <a:endParaRPr/>
          </a:p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(processus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partagé)</a:t>
            </a:r>
            <a:endParaRPr/>
          </a:p>
        </p:txBody>
      </p:sp>
      <p:sp>
        <p:nvSpPr>
          <p:cNvPr id="477" name="CustomShape 23"/>
          <p:cNvSpPr/>
          <p:nvPr/>
        </p:nvSpPr>
        <p:spPr>
          <a:xfrm>
            <a:off x="436320" y="2556000"/>
            <a:ext cx="1148400" cy="637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Géré</a:t>
            </a:r>
            <a:endParaRPr/>
          </a:p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(mesuré 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&amp; contrôlé)</a:t>
            </a:r>
            <a:endParaRPr/>
          </a:p>
        </p:txBody>
      </p:sp>
      <p:sp>
        <p:nvSpPr>
          <p:cNvPr id="478" name="CustomShape 24"/>
          <p:cNvSpPr/>
          <p:nvPr/>
        </p:nvSpPr>
        <p:spPr>
          <a:xfrm>
            <a:off x="423360" y="1690560"/>
            <a:ext cx="1392480" cy="637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Optimisé</a:t>
            </a:r>
            <a:endParaRPr/>
          </a:p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(amélioration 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continue)</a:t>
            </a:r>
            <a:endParaRPr/>
          </a:p>
        </p:txBody>
      </p:sp>
      <p:sp>
        <p:nvSpPr>
          <p:cNvPr id="479" name="Line 25"/>
          <p:cNvSpPr/>
          <p:nvPr/>
        </p:nvSpPr>
        <p:spPr>
          <a:xfrm flipV="1">
            <a:off x="1766880" y="3762360"/>
            <a:ext cx="6891120" cy="288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</p:sp>
      <p:sp>
        <p:nvSpPr>
          <p:cNvPr id="480" name="Line 26"/>
          <p:cNvSpPr/>
          <p:nvPr/>
        </p:nvSpPr>
        <p:spPr>
          <a:xfrm>
            <a:off x="1766880" y="2622240"/>
            <a:ext cx="6891120" cy="324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</p:sp>
      <p:sp>
        <p:nvSpPr>
          <p:cNvPr id="481" name="Line 27"/>
          <p:cNvSpPr/>
          <p:nvPr/>
        </p:nvSpPr>
        <p:spPr>
          <a:xfrm flipV="1">
            <a:off x="1753920" y="4867200"/>
            <a:ext cx="6891480" cy="324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</p:sp>
      <p:sp>
        <p:nvSpPr>
          <p:cNvPr id="482" name="CustomShape 28"/>
          <p:cNvSpPr/>
          <p:nvPr/>
        </p:nvSpPr>
        <p:spPr>
          <a:xfrm>
            <a:off x="1806480" y="4192560"/>
            <a:ext cx="856800" cy="428400"/>
          </a:xfrm>
          <a:prstGeom prst="wedgeRoundRectCallout">
            <a:avLst>
              <a:gd fmla="val 6370" name="adj1"/>
              <a:gd fmla="val 22296" name="adj2"/>
            </a:avLst>
          </a:prstGeom>
          <a:solidFill>
            <a:srgbClr val="2da2bf"/>
          </a:solidFill>
          <a:ln w="9360">
            <a:solidFill>
              <a:srgbClr val="000000"/>
            </a:solidFill>
            <a:miter/>
          </a:ln>
        </p:spPr>
        <p:txBody>
          <a:bodyPr bIns="45000" lIns="90000" rIns="90000" tIns="45000"/>
          <a:p>
            <a:r>
              <a:rPr b="1" lang="fr-FR" sz="900">
                <a:solidFill>
                  <a:srgbClr val="000000"/>
                </a:solidFill>
                <a:latin typeface="Lucida Sans Unicode"/>
              </a:rPr>
              <a:t>Crise de Leadership</a:t>
            </a:r>
            <a:endParaRPr/>
          </a:p>
        </p:txBody>
      </p:sp>
      <p:sp>
        <p:nvSpPr>
          <p:cNvPr id="483" name="CustomShape 29"/>
          <p:cNvSpPr/>
          <p:nvPr/>
        </p:nvSpPr>
        <p:spPr>
          <a:xfrm>
            <a:off x="2465280" y="3535200"/>
            <a:ext cx="856800" cy="428400"/>
          </a:xfrm>
          <a:prstGeom prst="wedgeRoundRectCallout">
            <a:avLst>
              <a:gd fmla="val 11963" name="adj1"/>
              <a:gd fmla="val 14000" name="adj2"/>
            </a:avLst>
          </a:prstGeom>
          <a:solidFill>
            <a:srgbClr val="2da2bf"/>
          </a:solidFill>
          <a:ln w="9360">
            <a:solidFill>
              <a:srgbClr val="000000"/>
            </a:solidFill>
            <a:miter/>
          </a:ln>
        </p:spPr>
        <p:txBody>
          <a:bodyPr bIns="45000" lIns="90000" rIns="90000" tIns="45000"/>
          <a:p>
            <a:r>
              <a:rPr b="1" lang="fr-FR" sz="900">
                <a:solidFill>
                  <a:srgbClr val="000000"/>
                </a:solidFill>
                <a:latin typeface="Lucida Sans Unicode"/>
              </a:rPr>
              <a:t>Crise d’ Autonomie</a:t>
            </a:r>
            <a:endParaRPr/>
          </a:p>
        </p:txBody>
      </p:sp>
      <p:sp>
        <p:nvSpPr>
          <p:cNvPr id="484" name="CustomShape 30"/>
          <p:cNvSpPr/>
          <p:nvPr/>
        </p:nvSpPr>
        <p:spPr>
          <a:xfrm>
            <a:off x="3240000" y="2784600"/>
            <a:ext cx="856800" cy="428400"/>
          </a:xfrm>
          <a:prstGeom prst="wedgeRoundRectCallout">
            <a:avLst>
              <a:gd fmla="val 18888" name="adj1"/>
              <a:gd fmla="val 7777" name="adj2"/>
            </a:avLst>
          </a:prstGeom>
          <a:solidFill>
            <a:srgbClr val="2da2bf"/>
          </a:solidFill>
          <a:ln w="9360">
            <a:solidFill>
              <a:srgbClr val="000000"/>
            </a:solidFill>
            <a:miter/>
          </a:ln>
        </p:spPr>
        <p:txBody>
          <a:bodyPr bIns="45000" lIns="90000" rIns="90000" tIns="45000"/>
          <a:p>
            <a:r>
              <a:rPr b="1" lang="fr-FR" sz="900">
                <a:solidFill>
                  <a:srgbClr val="000000"/>
                </a:solidFill>
                <a:latin typeface="Lucida Sans Unicode"/>
              </a:rPr>
              <a:t>Crise de Contrôle</a:t>
            </a:r>
            <a:endParaRPr/>
          </a:p>
        </p:txBody>
      </p:sp>
      <p:sp>
        <p:nvSpPr>
          <p:cNvPr id="485" name="CustomShape 31"/>
          <p:cNvSpPr/>
          <p:nvPr/>
        </p:nvSpPr>
        <p:spPr>
          <a:xfrm>
            <a:off x="3898800" y="2211480"/>
            <a:ext cx="969480" cy="428400"/>
          </a:xfrm>
          <a:prstGeom prst="wedgeRoundRectCallout">
            <a:avLst>
              <a:gd fmla="val 18151" name="adj1"/>
              <a:gd fmla="val -592" name="adj2"/>
            </a:avLst>
          </a:prstGeom>
          <a:solidFill>
            <a:srgbClr val="2da2bf"/>
          </a:solidFill>
          <a:ln w="9360">
            <a:solidFill>
              <a:srgbClr val="000000"/>
            </a:solidFill>
            <a:miter/>
          </a:ln>
        </p:spPr>
        <p:txBody>
          <a:bodyPr bIns="45000" lIns="90000" rIns="90000" tIns="45000"/>
          <a:p>
            <a:r>
              <a:rPr b="1" lang="fr-FR" sz="900">
                <a:solidFill>
                  <a:srgbClr val="000000"/>
                </a:solidFill>
                <a:latin typeface="Lucida Sans Unicode"/>
              </a:rPr>
              <a:t>Crise de Bureaucratie</a:t>
            </a:r>
            <a:endParaRPr/>
          </a:p>
        </p:txBody>
      </p:sp>
      <p:sp>
        <p:nvSpPr>
          <p:cNvPr id="486" name="CustomShape 32"/>
          <p:cNvSpPr/>
          <p:nvPr/>
        </p:nvSpPr>
        <p:spPr>
          <a:xfrm>
            <a:off x="446040" y="1114560"/>
            <a:ext cx="1093680" cy="4554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Niveau de 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maturité</a:t>
            </a:r>
            <a:endParaRPr/>
          </a:p>
        </p:txBody>
      </p:sp>
      <p:sp>
        <p:nvSpPr>
          <p:cNvPr id="487" name="CustomShape 33"/>
          <p:cNvSpPr/>
          <p:nvPr/>
        </p:nvSpPr>
        <p:spPr>
          <a:xfrm>
            <a:off x="6737040" y="1101600"/>
            <a:ext cx="1649880" cy="5166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Approche </a:t>
            </a:r>
            <a:r>
              <a:rPr b="1" lang="fr-FR" sz="14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400">
                <a:solidFill>
                  <a:srgbClr val="000000"/>
                </a:solidFill>
                <a:latin typeface="Lucida Sans Unicode"/>
              </a:rPr>
              <a:t>d’amélioration</a:t>
            </a:r>
            <a:endParaRPr/>
          </a:p>
        </p:txBody>
      </p:sp>
      <p:sp>
        <p:nvSpPr>
          <p:cNvPr id="488" name="CustomShape 34"/>
          <p:cNvSpPr/>
          <p:nvPr/>
        </p:nvSpPr>
        <p:spPr>
          <a:xfrm>
            <a:off x="6481080" y="5006880"/>
            <a:ext cx="2157480" cy="8204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Approche intuitive</a:t>
            </a:r>
            <a:endParaRPr/>
          </a:p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Gestion comptable</a:t>
            </a:r>
            <a:endParaRPr/>
          </a:p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Ingénierie industrielle</a:t>
            </a:r>
            <a:endParaRPr/>
          </a:p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Statistical Process Control</a:t>
            </a:r>
            <a:endParaRPr/>
          </a:p>
        </p:txBody>
      </p:sp>
      <p:sp>
        <p:nvSpPr>
          <p:cNvPr id="489" name="CustomShape 35"/>
          <p:cNvSpPr/>
          <p:nvPr/>
        </p:nvSpPr>
        <p:spPr>
          <a:xfrm>
            <a:off x="6463800" y="3951360"/>
            <a:ext cx="2296080" cy="637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Approche Lean</a:t>
            </a:r>
            <a:endParaRPr/>
          </a:p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Value Stream Management,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5S, Kanban, Kaizen</a:t>
            </a:r>
            <a:endParaRPr/>
          </a:p>
        </p:txBody>
      </p:sp>
      <p:sp>
        <p:nvSpPr>
          <p:cNvPr id="490" name="CustomShape 36"/>
          <p:cNvSpPr/>
          <p:nvPr/>
        </p:nvSpPr>
        <p:spPr>
          <a:xfrm>
            <a:off x="6388560" y="2825640"/>
            <a:ext cx="1898280" cy="637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Approche Six Sigma</a:t>
            </a:r>
            <a:endParaRPr/>
          </a:p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Business Scorecard</a:t>
            </a:r>
            <a:endParaRPr/>
          </a:p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QFD, DOE, DFSS</a:t>
            </a:r>
            <a:endParaRPr/>
          </a:p>
        </p:txBody>
      </p:sp>
      <p:sp>
        <p:nvSpPr>
          <p:cNvPr id="491" name="CustomShape 37"/>
          <p:cNvSpPr/>
          <p:nvPr/>
        </p:nvSpPr>
        <p:spPr>
          <a:xfrm>
            <a:off x="6381000" y="1719360"/>
            <a:ext cx="2009520" cy="637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Approche New Sigma</a:t>
            </a:r>
            <a:endParaRPr/>
          </a:p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Hoshin, A3,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Complexity Analysis</a:t>
            </a:r>
            <a:endParaRPr/>
          </a:p>
        </p:txBody>
      </p:sp>
      <p:sp>
        <p:nvSpPr>
          <p:cNvPr id="492" name="CustomShape 38"/>
          <p:cNvSpPr/>
          <p:nvPr/>
        </p:nvSpPr>
        <p:spPr>
          <a:xfrm>
            <a:off x="2781360" y="5351400"/>
            <a:ext cx="1152000" cy="371160"/>
          </a:xfrm>
          <a:prstGeom prst="wedgeRoundRectCallout">
            <a:avLst>
              <a:gd fmla="val -20743" name="adj1"/>
              <a:gd fmla="val 1965" name="adj2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bIns="45000" lIns="90000" rIns="90000" tIns="45000"/>
          <a:p>
            <a:r>
              <a:rPr b="1" lang="fr-FR" sz="900">
                <a:solidFill>
                  <a:srgbClr val="000000"/>
                </a:solidFill>
                <a:latin typeface="Lucida Sans Unicode"/>
              </a:rPr>
              <a:t>Croissance par la créativité</a:t>
            </a:r>
            <a:endParaRPr/>
          </a:p>
        </p:txBody>
      </p:sp>
      <p:sp>
        <p:nvSpPr>
          <p:cNvPr id="493" name="CustomShape 39"/>
          <p:cNvSpPr/>
          <p:nvPr/>
        </p:nvSpPr>
        <p:spPr>
          <a:xfrm>
            <a:off x="3716280" y="4435560"/>
            <a:ext cx="1412640" cy="371160"/>
          </a:xfrm>
          <a:prstGeom prst="wedgeRoundRectCallout">
            <a:avLst>
              <a:gd fmla="val -18359" name="adj1"/>
              <a:gd fmla="val 1026" name="adj2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bIns="45000" lIns="90000" rIns="90000" tIns="45000"/>
          <a:p>
            <a:r>
              <a:rPr b="1" lang="fr-FR" sz="900">
                <a:solidFill>
                  <a:srgbClr val="000000"/>
                </a:solidFill>
                <a:latin typeface="Lucida Sans Unicode"/>
              </a:rPr>
              <a:t>Croissance par la clarté de la direction</a:t>
            </a:r>
            <a:endParaRPr/>
          </a:p>
        </p:txBody>
      </p:sp>
      <p:sp>
        <p:nvSpPr>
          <p:cNvPr id="494" name="CustomShape 40"/>
          <p:cNvSpPr/>
          <p:nvPr/>
        </p:nvSpPr>
        <p:spPr>
          <a:xfrm>
            <a:off x="4362480" y="3817800"/>
            <a:ext cx="1342800" cy="523440"/>
          </a:xfrm>
          <a:prstGeom prst="wedgeRoundRectCallout">
            <a:avLst>
              <a:gd fmla="val -14799" name="adj1"/>
              <a:gd fmla="val -9757" name="adj2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bIns="45000" lIns="90000" rIns="90000" tIns="45000"/>
          <a:p>
            <a:r>
              <a:rPr b="1" lang="fr-FR" sz="900">
                <a:solidFill>
                  <a:srgbClr val="000000"/>
                </a:solidFill>
                <a:latin typeface="Lucida Sans Unicode"/>
              </a:rPr>
              <a:t>Croissance par la délégation et les systèmes internes</a:t>
            </a:r>
            <a:endParaRPr/>
          </a:p>
        </p:txBody>
      </p:sp>
      <p:sp>
        <p:nvSpPr>
          <p:cNvPr id="495" name="CustomShape 41"/>
          <p:cNvSpPr/>
          <p:nvPr/>
        </p:nvSpPr>
        <p:spPr>
          <a:xfrm>
            <a:off x="5234040" y="2894040"/>
            <a:ext cx="1152000" cy="385560"/>
          </a:xfrm>
          <a:prstGeom prst="wedgeRoundRectCallout">
            <a:avLst>
              <a:gd fmla="val -14407" name="adj1"/>
              <a:gd fmla="val -6049" name="adj2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bIns="45000" lIns="90000" rIns="90000" tIns="45000"/>
          <a:p>
            <a:r>
              <a:rPr b="1" lang="fr-FR" sz="900">
                <a:solidFill>
                  <a:srgbClr val="000000"/>
                </a:solidFill>
                <a:latin typeface="Lucida Sans Unicode"/>
              </a:rPr>
              <a:t>Croissance par la coordination</a:t>
            </a:r>
            <a:endParaRPr/>
          </a:p>
        </p:txBody>
      </p:sp>
      <p:sp>
        <p:nvSpPr>
          <p:cNvPr id="496" name="CustomShape 42"/>
          <p:cNvSpPr/>
          <p:nvPr/>
        </p:nvSpPr>
        <p:spPr>
          <a:xfrm>
            <a:off x="4330800" y="1650960"/>
            <a:ext cx="1388880" cy="480600"/>
          </a:xfrm>
          <a:prstGeom prst="wedgeRoundRectCallout">
            <a:avLst>
              <a:gd fmla="val 12994" name="adj1"/>
              <a:gd fmla="val 8151" name="adj2"/>
            </a:avLst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bIns="45000" lIns="90000" rIns="90000" tIns="45000"/>
          <a:p>
            <a:r>
              <a:rPr b="1" lang="fr-FR" sz="900">
                <a:solidFill>
                  <a:srgbClr val="000000"/>
                </a:solidFill>
                <a:latin typeface="Lucida Sans Unicode"/>
              </a:rPr>
              <a:t>Croissance par le travail d’équipe et la collaboration</a:t>
            </a:r>
            <a:endParaRPr/>
          </a:p>
        </p:txBody>
      </p:sp>
      <p:sp>
        <p:nvSpPr>
          <p:cNvPr id="497" name="CustomShape 43"/>
          <p:cNvSpPr/>
          <p:nvPr/>
        </p:nvSpPr>
        <p:spPr>
          <a:xfrm>
            <a:off x="2714760" y="6072120"/>
            <a:ext cx="6000480" cy="549000"/>
          </a:xfrm>
          <a:prstGeom prst="rect">
            <a:avLst/>
          </a:prstGeom>
        </p:spPr>
        <p:txBody>
          <a:bodyPr bIns="0" lIns="0" rIns="0" tIns="0"/>
          <a:p>
            <a:r>
              <a:rPr lang="fr-FR" sz="900">
                <a:solidFill>
                  <a:srgbClr val="000000"/>
                </a:solidFill>
                <a:latin typeface="Lucida Sans Unicode"/>
              </a:rPr>
              <a:t>Basé sur : Larry E. Greiner, “Evolution and Revolution as Organizations Grow,” </a:t>
            </a:r>
            <a:r>
              <a:rPr i="1" lang="fr-FR" sz="900">
                <a:solidFill>
                  <a:srgbClr val="000000"/>
                </a:solidFill>
                <a:latin typeface="Lucida Sans Unicode"/>
              </a:rPr>
              <a:t>Harvard Business Review</a:t>
            </a:r>
            <a:r>
              <a:rPr lang="fr-FR" sz="900">
                <a:solidFill>
                  <a:srgbClr val="000000"/>
                </a:solidFill>
                <a:latin typeface="Lucida Sans Unicode"/>
              </a:rPr>
              <a:t> 50 (July-August 1972, May 1998). </a:t>
            </a:r>
            <a:r>
              <a:rPr lang="fr-FR" sz="900">
                <a:solidFill>
                  <a:srgbClr val="000000"/>
                </a:solidFill>
                <a:latin typeface="Lucida Sans Unicode"/>
              </a:rPr>
              <a:t>
</a:t>
            </a:r>
            <a:r>
              <a:rPr lang="fr-FR" sz="900">
                <a:solidFill>
                  <a:srgbClr val="000000"/>
                </a:solidFill>
                <a:latin typeface="Lucida Sans Unicode"/>
              </a:rPr>
              <a:t>et : Ron Basu, Nevan Wrigth, « Quality beyond Six Sigma », Butterworth Heinemann, Elsevier Science, 2003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D1B161-D1F1-4121-8111-91D12101C1C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499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Le Lean Thinking</a:t>
            </a:r>
            <a:endParaRPr/>
          </a:p>
        </p:txBody>
      </p:sp>
      <p:sp>
        <p:nvSpPr>
          <p:cNvPr id="500" name="CustomShape 3"/>
          <p:cNvSpPr/>
          <p:nvPr/>
        </p:nvSpPr>
        <p:spPr>
          <a:xfrm>
            <a:off x="6705720" y="6391440"/>
            <a:ext cx="2133360" cy="304560"/>
          </a:xfrm>
          <a:prstGeom prst="rect">
            <a:avLst/>
          </a:prstGeom>
        </p:spPr>
        <p:txBody>
          <a:bodyPr bIns="0" lIns="0" rIns="0" tIns="0"/>
          <a:p>
            <a:pPr algn="r"/>
            <a:fld id="{31916101-3161-41E1-A1B1-8121C141C1F1}" type="slidenum">
              <a:rPr lang="fr-FR" sz="800">
                <a:solidFill>
                  <a:srgbClr val="ffffff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501" name="CustomShape 4"/>
          <p:cNvSpPr/>
          <p:nvPr/>
        </p:nvSpPr>
        <p:spPr>
          <a:xfrm>
            <a:off x="461880" y="3170160"/>
            <a:ext cx="2480760" cy="612360"/>
          </a:xfrm>
          <a:prstGeom prst="roundRect">
            <a:avLst>
              <a:gd fmla="val 3333" name="adj"/>
            </a:avLst>
          </a:prstGeom>
          <a:solidFill>
            <a:srgbClr val="ccff99"/>
          </a:solidFill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Processus</a:t>
            </a:r>
            <a:endParaRPr/>
          </a:p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(Élimination du gaspillage)</a:t>
            </a:r>
            <a:endParaRPr/>
          </a:p>
        </p:txBody>
      </p:sp>
      <p:sp>
        <p:nvSpPr>
          <p:cNvPr id="502" name="CustomShape 5"/>
          <p:cNvSpPr/>
          <p:nvPr/>
        </p:nvSpPr>
        <p:spPr>
          <a:xfrm>
            <a:off x="1011240" y="4140360"/>
            <a:ext cx="1383840" cy="93456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Élimination du gaspillage</a:t>
            </a:r>
            <a:endParaRPr/>
          </a:p>
        </p:txBody>
      </p:sp>
      <p:sp>
        <p:nvSpPr>
          <p:cNvPr id="503" name="CustomShape 6"/>
          <p:cNvSpPr/>
          <p:nvPr/>
        </p:nvSpPr>
        <p:spPr>
          <a:xfrm>
            <a:off x="3257640" y="2940120"/>
            <a:ext cx="4939920" cy="3327120"/>
          </a:xfrm>
          <a:prstGeom prst="roundRect">
            <a:avLst>
              <a:gd fmla="val 1275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pPr>
              <a:buFont typeface="StarSymbol"/>
              <a:buAutoNum type="arabicPeriod"/>
            </a:pPr>
            <a:r>
              <a:rPr b="1" lang="fr-FR" sz="1100">
                <a:solidFill>
                  <a:srgbClr val="000000"/>
                </a:solidFill>
                <a:latin typeface="Lucida Sans Unicode"/>
              </a:rPr>
              <a:t>Surproduction</a:t>
            </a:r>
            <a:r>
              <a:rPr lang="fr-FR" sz="1100">
                <a:solidFill>
                  <a:srgbClr val="000000"/>
                </a:solidFill>
                <a:latin typeface="Lucida Sans Unicode"/>
              </a:rPr>
              <a:t>: faire plus que ou plus tôt que nécessaire, production d’article quand les commandes n'ont pas été reçues, fournir une plus haute qualité qu'est nécessaire</a:t>
            </a:r>
            <a:endParaRPr/>
          </a:p>
          <a:p>
            <a:pPr>
              <a:buFont typeface="StarSymbol"/>
              <a:buAutoNum type="arabicPeriod"/>
            </a:pPr>
            <a:r>
              <a:rPr b="1" lang="fr-FR" sz="1100">
                <a:solidFill>
                  <a:srgbClr val="000000"/>
                </a:solidFill>
                <a:latin typeface="Lucida Sans Unicode"/>
              </a:rPr>
              <a:t>Délais</a:t>
            </a:r>
            <a:r>
              <a:rPr lang="fr-FR" sz="1100">
                <a:solidFill>
                  <a:srgbClr val="000000"/>
                </a:solidFill>
                <a:latin typeface="Lucida Sans Unicode"/>
              </a:rPr>
              <a:t>: pour de l’information, du matériel, des personnes, l’entretien, le prochain pas du traitement.</a:t>
            </a:r>
            <a:endParaRPr/>
          </a:p>
          <a:p>
            <a:pPr>
              <a:buFont typeface="StarSymbol"/>
              <a:buAutoNum type="arabicPeriod"/>
            </a:pPr>
            <a:r>
              <a:rPr b="1" lang="fr-FR" sz="1100">
                <a:solidFill>
                  <a:srgbClr val="000000"/>
                </a:solidFill>
                <a:latin typeface="Lucida Sans Unicode"/>
              </a:rPr>
              <a:t>Transport inutile</a:t>
            </a:r>
            <a:r>
              <a:rPr lang="fr-FR" sz="1100">
                <a:solidFill>
                  <a:srgbClr val="000000"/>
                </a:solidFill>
                <a:latin typeface="Lucida Sans Unicode"/>
              </a:rPr>
              <a:t>: de pièces, de personne et des matières sur le site ou entre les sites.</a:t>
            </a:r>
            <a:endParaRPr/>
          </a:p>
          <a:p>
            <a:pPr>
              <a:buFont typeface="StarSymbol"/>
              <a:buAutoNum type="arabicPeriod"/>
            </a:pPr>
            <a:r>
              <a:rPr b="1" lang="fr-FR" sz="1100">
                <a:solidFill>
                  <a:srgbClr val="000000"/>
                </a:solidFill>
                <a:latin typeface="Lucida Sans Unicode"/>
              </a:rPr>
              <a:t>Traitement inutile</a:t>
            </a:r>
            <a:r>
              <a:rPr lang="fr-FR" sz="1100">
                <a:solidFill>
                  <a:srgbClr val="000000"/>
                </a:solidFill>
                <a:latin typeface="Lucida Sans Unicode"/>
              </a:rPr>
              <a:t>: non-standardisation, processus ayant trop d’étapes, inspection plutôt que prévention, variation dans le processus.</a:t>
            </a:r>
            <a:endParaRPr/>
          </a:p>
          <a:p>
            <a:pPr>
              <a:buFont typeface="StarSymbol"/>
              <a:buAutoNum type="arabicPeriod"/>
            </a:pPr>
            <a:r>
              <a:rPr b="1" lang="fr-FR" sz="1100">
                <a:solidFill>
                  <a:srgbClr val="000000"/>
                </a:solidFill>
                <a:latin typeface="Lucida Sans Unicode"/>
              </a:rPr>
              <a:t>Inventaire en excès</a:t>
            </a:r>
            <a:r>
              <a:rPr lang="fr-FR" sz="1100">
                <a:solidFill>
                  <a:srgbClr val="000000"/>
                </a:solidFill>
                <a:latin typeface="Lucida Sans Unicode"/>
              </a:rPr>
              <a:t>: matière première ou marchandises finies en excès, tout ce qui en plus du minimum pour faire le travail. </a:t>
            </a:r>
            <a:endParaRPr/>
          </a:p>
          <a:p>
            <a:pPr>
              <a:buFont typeface="StarSymbol"/>
              <a:buAutoNum type="arabicPeriod"/>
            </a:pPr>
            <a:r>
              <a:rPr b="1" lang="fr-FR" sz="1100">
                <a:solidFill>
                  <a:srgbClr val="000000"/>
                </a:solidFill>
                <a:latin typeface="Lucida Sans Unicode"/>
              </a:rPr>
              <a:t>Mouvement inutile</a:t>
            </a:r>
            <a:r>
              <a:rPr lang="fr-FR" sz="1100">
                <a:solidFill>
                  <a:srgbClr val="000000"/>
                </a:solidFill>
                <a:latin typeface="Lucida Sans Unicode"/>
              </a:rPr>
              <a:t>: mouvement du personnel, configuration inefficace des postes de travail, ergonomie déficiente, tout déplacement qui n’ajoute pas de valeur.</a:t>
            </a:r>
            <a:endParaRPr/>
          </a:p>
          <a:p>
            <a:pPr>
              <a:buFont typeface="StarSymbol"/>
              <a:buAutoNum type="arabicPeriod"/>
            </a:pPr>
            <a:r>
              <a:rPr b="1" lang="fr-FR" sz="1100">
                <a:solidFill>
                  <a:srgbClr val="000000"/>
                </a:solidFill>
                <a:latin typeface="Lucida Sans Unicode"/>
              </a:rPr>
              <a:t>Défauts</a:t>
            </a:r>
            <a:r>
              <a:rPr lang="fr-FR" sz="1100">
                <a:solidFill>
                  <a:srgbClr val="000000"/>
                </a:solidFill>
                <a:latin typeface="Lucida Sans Unicode"/>
              </a:rPr>
              <a:t>: erreurs, non-conformité, la production de pièces défectueuse ou retravaille.</a:t>
            </a:r>
            <a:endParaRPr/>
          </a:p>
          <a:p>
            <a:pPr>
              <a:buFont typeface="StarSymbol"/>
              <a:buAutoNum type="arabicPeriod"/>
            </a:pPr>
            <a:r>
              <a:rPr b="1" lang="fr-FR" sz="1100">
                <a:solidFill>
                  <a:srgbClr val="000000"/>
                </a:solidFill>
                <a:latin typeface="Lucida Sans Unicode"/>
              </a:rPr>
              <a:t>Créativité inutilisée du personnel</a:t>
            </a:r>
            <a:r>
              <a:rPr lang="fr-FR" sz="1100">
                <a:solidFill>
                  <a:srgbClr val="000000"/>
                </a:solidFill>
                <a:latin typeface="Lucida Sans Unicode"/>
              </a:rPr>
              <a:t>: d’idées non écoutées, des compétences non utilisées...</a:t>
            </a:r>
            <a:endParaRPr/>
          </a:p>
        </p:txBody>
      </p:sp>
      <p:cxnSp>
        <p:nvCxnSpPr>
          <p:cNvPr id="504" name="Line 7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505" name="Line 8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506" name="Line 9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sp>
        <p:nvSpPr>
          <p:cNvPr id="507" name="CustomShape 10"/>
          <p:cNvSpPr/>
          <p:nvPr/>
        </p:nvSpPr>
        <p:spPr>
          <a:xfrm>
            <a:off x="941400" y="1682640"/>
            <a:ext cx="1518840" cy="1184040"/>
          </a:xfrm>
          <a:prstGeom prst="roundRect">
            <a:avLst>
              <a:gd fmla="val 3333" name="adj"/>
            </a:avLst>
          </a:prstGeom>
          <a:solidFill>
            <a:srgbClr val="2da2bf"/>
          </a:solidFill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Qu'est-ce que le Lean Thinking ?</a:t>
            </a:r>
            <a:endParaRPr/>
          </a:p>
        </p:txBody>
      </p:sp>
      <p:sp>
        <p:nvSpPr>
          <p:cNvPr id="508" name="CustomShape 11"/>
          <p:cNvSpPr/>
          <p:nvPr/>
        </p:nvSpPr>
        <p:spPr>
          <a:xfrm>
            <a:off x="3156120" y="1708200"/>
            <a:ext cx="5455800" cy="114912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lang="fr-FR" sz="2000">
                <a:solidFill>
                  <a:srgbClr val="000000"/>
                </a:solidFill>
                <a:latin typeface="Lucida Sans Unicode"/>
              </a:rPr>
              <a:t>« Vous devez géré le système, le système ne se gère pas lui-même. »</a:t>
            </a:r>
            <a:endParaRPr/>
          </a:p>
          <a:p>
            <a:endParaRPr/>
          </a:p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W. Edward Deming</a:t>
            </a:r>
            <a:endParaRPr/>
          </a:p>
        </p:txBody>
      </p:sp>
      <p:cxnSp>
        <p:nvCxnSpPr>
          <p:cNvPr id="509" name="Line 12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81E1C161-71F1-41E1-8131-E101519161F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511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Le Lean Thinking – les outils</a:t>
            </a:r>
            <a:endParaRPr/>
          </a:p>
        </p:txBody>
      </p:sp>
      <p:sp>
        <p:nvSpPr>
          <p:cNvPr id="512" name="CustomShape 3"/>
          <p:cNvSpPr/>
          <p:nvPr/>
        </p:nvSpPr>
        <p:spPr>
          <a:xfrm>
            <a:off x="6705720" y="6391440"/>
            <a:ext cx="2133360" cy="304560"/>
          </a:xfrm>
          <a:prstGeom prst="rect">
            <a:avLst/>
          </a:prstGeom>
        </p:spPr>
        <p:txBody>
          <a:bodyPr bIns="0" lIns="0" rIns="0" tIns="0"/>
          <a:p>
            <a:pPr algn="r"/>
            <a:fld id="{A1317131-5141-4111-A171-61B151D1F1D1}" type="slidenum">
              <a:rPr lang="fr-FR" sz="800">
                <a:solidFill>
                  <a:srgbClr val="ffffff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513" name="CustomShape 4"/>
          <p:cNvSpPr/>
          <p:nvPr/>
        </p:nvSpPr>
        <p:spPr>
          <a:xfrm>
            <a:off x="942840" y="1682640"/>
            <a:ext cx="1518840" cy="1184040"/>
          </a:xfrm>
          <a:prstGeom prst="roundRect">
            <a:avLst>
              <a:gd fmla="val 3333" name="adj"/>
            </a:avLst>
          </a:prstGeom>
          <a:solidFill>
            <a:srgbClr val="2da2bf"/>
          </a:solidFill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Qu'est-ce que le Lean Thinking ?</a:t>
            </a:r>
            <a:endParaRPr/>
          </a:p>
        </p:txBody>
      </p:sp>
      <p:sp>
        <p:nvSpPr>
          <p:cNvPr id="514" name="CustomShape 5"/>
          <p:cNvSpPr/>
          <p:nvPr/>
        </p:nvSpPr>
        <p:spPr>
          <a:xfrm>
            <a:off x="3156120" y="1565280"/>
            <a:ext cx="5455800" cy="142668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lang="fr-FR" sz="2000">
                <a:solidFill>
                  <a:srgbClr val="000000"/>
                </a:solidFill>
                <a:latin typeface="Lucida Sans Unicode"/>
              </a:rPr>
              <a:t>« Je cherche beaucoup d'hommes avec une capacité infinie à ne savoir pas ce qui ne peut pas être fait. »</a:t>
            </a:r>
            <a:endParaRPr/>
          </a:p>
          <a:p>
            <a:endParaRPr/>
          </a:p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Henry Ford</a:t>
            </a:r>
            <a:endParaRPr/>
          </a:p>
        </p:txBody>
      </p:sp>
      <p:sp>
        <p:nvSpPr>
          <p:cNvPr id="515" name="CustomShape 6"/>
          <p:cNvSpPr/>
          <p:nvPr/>
        </p:nvSpPr>
        <p:spPr>
          <a:xfrm>
            <a:off x="461880" y="3170160"/>
            <a:ext cx="2480760" cy="612360"/>
          </a:xfrm>
          <a:prstGeom prst="roundRect">
            <a:avLst>
              <a:gd fmla="val 3333" name="adj"/>
            </a:avLst>
          </a:prstGeom>
          <a:solidFill>
            <a:srgbClr val="ccccff"/>
          </a:solidFill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Résolution de problèmes</a:t>
            </a:r>
            <a:endParaRPr/>
          </a:p>
        </p:txBody>
      </p:sp>
      <p:sp>
        <p:nvSpPr>
          <p:cNvPr id="516" name="CustomShape 7"/>
          <p:cNvSpPr/>
          <p:nvPr/>
        </p:nvSpPr>
        <p:spPr>
          <a:xfrm>
            <a:off x="1200240" y="4659480"/>
            <a:ext cx="995040" cy="6728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Genchi</a:t>
            </a:r>
            <a:r>
              <a:rPr b="1" lang="fr-FR" sz="14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400">
                <a:solidFill>
                  <a:srgbClr val="000000"/>
                </a:solidFill>
                <a:latin typeface="Lucida Sans Unicode"/>
              </a:rPr>
              <a:t>Genbutsu</a:t>
            </a:r>
            <a:endParaRPr/>
          </a:p>
        </p:txBody>
      </p:sp>
      <p:cxnSp>
        <p:nvCxnSpPr>
          <p:cNvPr id="517" name="Line 8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518" name="Line 9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519" name="Line 10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sp>
        <p:nvSpPr>
          <p:cNvPr id="520" name="CustomShape 11"/>
          <p:cNvSpPr/>
          <p:nvPr/>
        </p:nvSpPr>
        <p:spPr>
          <a:xfrm>
            <a:off x="7970760" y="4659480"/>
            <a:ext cx="995040" cy="6728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Rapport</a:t>
            </a:r>
            <a:r>
              <a:rPr b="1" lang="fr-FR" sz="14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400">
                <a:solidFill>
                  <a:srgbClr val="000000"/>
                </a:solidFill>
                <a:latin typeface="Lucida Sans Unicode"/>
              </a:rPr>
              <a:t>A3</a:t>
            </a:r>
            <a:endParaRPr/>
          </a:p>
        </p:txBody>
      </p:sp>
      <p:sp>
        <p:nvSpPr>
          <p:cNvPr id="521" name="CustomShape 12"/>
          <p:cNvSpPr/>
          <p:nvPr/>
        </p:nvSpPr>
        <p:spPr>
          <a:xfrm>
            <a:off x="3870360" y="4659480"/>
            <a:ext cx="995040" cy="6728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5 Pourquoi</a:t>
            </a:r>
            <a:endParaRPr/>
          </a:p>
        </p:txBody>
      </p:sp>
      <p:sp>
        <p:nvSpPr>
          <p:cNvPr id="522" name="CustomShape 13"/>
          <p:cNvSpPr/>
          <p:nvPr/>
        </p:nvSpPr>
        <p:spPr>
          <a:xfrm>
            <a:off x="5234040" y="3701880"/>
            <a:ext cx="995040" cy="6728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5S</a:t>
            </a:r>
            <a:endParaRPr/>
          </a:p>
        </p:txBody>
      </p:sp>
      <p:sp>
        <p:nvSpPr>
          <p:cNvPr id="523" name="CustomShape 14"/>
          <p:cNvSpPr/>
          <p:nvPr/>
        </p:nvSpPr>
        <p:spPr>
          <a:xfrm>
            <a:off x="3870360" y="5626080"/>
            <a:ext cx="995040" cy="6728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Cadence</a:t>
            </a:r>
            <a:endParaRPr/>
          </a:p>
        </p:txBody>
      </p:sp>
      <p:sp>
        <p:nvSpPr>
          <p:cNvPr id="524" name="CustomShape 15"/>
          <p:cNvSpPr/>
          <p:nvPr/>
        </p:nvSpPr>
        <p:spPr>
          <a:xfrm>
            <a:off x="3868560" y="3701880"/>
            <a:ext cx="995040" cy="6728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PDCA</a:t>
            </a:r>
            <a:endParaRPr/>
          </a:p>
        </p:txBody>
      </p:sp>
      <p:sp>
        <p:nvSpPr>
          <p:cNvPr id="525" name="CustomShape 16"/>
          <p:cNvSpPr/>
          <p:nvPr/>
        </p:nvSpPr>
        <p:spPr>
          <a:xfrm>
            <a:off x="2563920" y="4159080"/>
            <a:ext cx="995040" cy="6728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Kaizen</a:t>
            </a:r>
            <a:endParaRPr/>
          </a:p>
        </p:txBody>
      </p:sp>
      <p:sp>
        <p:nvSpPr>
          <p:cNvPr id="526" name="CustomShape 17"/>
          <p:cNvSpPr/>
          <p:nvPr/>
        </p:nvSpPr>
        <p:spPr>
          <a:xfrm>
            <a:off x="2567160" y="5249880"/>
            <a:ext cx="995040" cy="6728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Carte de chaine de valeur</a:t>
            </a:r>
            <a:endParaRPr/>
          </a:p>
        </p:txBody>
      </p:sp>
      <p:sp>
        <p:nvSpPr>
          <p:cNvPr id="527" name="CustomShape 18"/>
          <p:cNvSpPr/>
          <p:nvPr/>
        </p:nvSpPr>
        <p:spPr>
          <a:xfrm>
            <a:off x="5234040" y="4659480"/>
            <a:ext cx="995040" cy="6728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Jidoka</a:t>
            </a:r>
            <a:endParaRPr/>
          </a:p>
        </p:txBody>
      </p:sp>
      <p:sp>
        <p:nvSpPr>
          <p:cNvPr id="528" name="CustomShape 19"/>
          <p:cNvSpPr/>
          <p:nvPr/>
        </p:nvSpPr>
        <p:spPr>
          <a:xfrm>
            <a:off x="5234040" y="5626080"/>
            <a:ext cx="995040" cy="6728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Travail</a:t>
            </a:r>
            <a:r>
              <a:rPr b="1" lang="fr-FR" sz="14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400">
                <a:solidFill>
                  <a:srgbClr val="000000"/>
                </a:solidFill>
                <a:latin typeface="Lucida Sans Unicode"/>
              </a:rPr>
              <a:t>Standard</a:t>
            </a:r>
            <a:endParaRPr/>
          </a:p>
        </p:txBody>
      </p:sp>
      <p:sp>
        <p:nvSpPr>
          <p:cNvPr id="529" name="CustomShape 20"/>
          <p:cNvSpPr/>
          <p:nvPr/>
        </p:nvSpPr>
        <p:spPr>
          <a:xfrm>
            <a:off x="6585120" y="3701880"/>
            <a:ext cx="995040" cy="6728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Kanban</a:t>
            </a:r>
            <a:endParaRPr/>
          </a:p>
        </p:txBody>
      </p:sp>
      <p:sp>
        <p:nvSpPr>
          <p:cNvPr id="530" name="CustomShape 21"/>
          <p:cNvSpPr/>
          <p:nvPr/>
        </p:nvSpPr>
        <p:spPr>
          <a:xfrm>
            <a:off x="6586560" y="4659480"/>
            <a:ext cx="995040" cy="6728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Heijunka</a:t>
            </a:r>
            <a:endParaRPr/>
          </a:p>
        </p:txBody>
      </p:sp>
      <p:sp>
        <p:nvSpPr>
          <p:cNvPr id="531" name="CustomShape 22"/>
          <p:cNvSpPr/>
          <p:nvPr/>
        </p:nvSpPr>
        <p:spPr>
          <a:xfrm>
            <a:off x="6586560" y="5637240"/>
            <a:ext cx="995040" cy="6728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Flux Continue</a:t>
            </a:r>
            <a:endParaRPr/>
          </a:p>
        </p:txBody>
      </p:sp>
      <p:cxnSp>
        <p:nvCxnSpPr>
          <p:cNvPr id="532" name="Line 23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33" name="Line 24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34" name="Line 25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35" name="Line 26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36" name="Line 27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37" name="Line 28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38" name="Line 29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39" name="Line 30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540" name="Line 31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41" name="Line 32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42" name="Line 33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43" name="Line 34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44" name="Line 35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45" name="Line 36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46" name="Line 37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47" name="Line 38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48" name="Line 39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549" name="Line 40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miter/>
          </a:ln>
        </p:spPr>
      </p:cxn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81918151-2111-4141-A1E1-A1A1A161215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136" name="CustomShape 2"/>
          <p:cNvSpPr/>
          <p:nvPr/>
        </p:nvSpPr>
        <p:spPr>
          <a:xfrm>
            <a:off x="6705720" y="6391440"/>
            <a:ext cx="2133360" cy="304560"/>
          </a:xfrm>
          <a:prstGeom prst="rect">
            <a:avLst/>
          </a:prstGeom>
        </p:spPr>
        <p:txBody>
          <a:bodyPr bIns="0" lIns="0" rIns="0" tIns="0"/>
          <a:p>
            <a:pPr algn="r"/>
            <a:fld id="{3141B161-B141-4181-91A1-3151A1C1C191}" type="slidenum">
              <a:rPr lang="fr-FR" sz="800">
                <a:solidFill>
                  <a:srgbClr val="ffffff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137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Ordre du jour</a:t>
            </a:r>
            <a:endParaRPr/>
          </a:p>
        </p:txBody>
      </p:sp>
      <p:sp>
        <p:nvSpPr>
          <p:cNvPr id="138" name="TextShape 4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90000"/>
              </a:lnSpc>
              <a:buSzPct val="68000"/>
              <a:buFont charset="2" typeface="Wingdings 3"/>
              <a:buChar char=""/>
            </a:pPr>
            <a:r>
              <a:rPr lang="fr-FR" sz="2400">
                <a:solidFill>
                  <a:srgbClr val="000000"/>
                </a:solidFill>
                <a:latin typeface="Lucida Sans Unicode"/>
              </a:rPr>
              <a:t>Pourquoi le Lean Thinking</a:t>
            </a:r>
            <a:endParaRPr/>
          </a:p>
          <a:p>
            <a:pPr>
              <a:lnSpc>
                <a:spcPct val="90000"/>
              </a:lnSpc>
              <a:buSzPct val="68000"/>
              <a:buFont charset="2" typeface="Wingdings 3"/>
              <a:buChar char=""/>
            </a:pPr>
            <a:r>
              <a:rPr lang="fr-FR" sz="2400">
                <a:solidFill>
                  <a:srgbClr val="000000"/>
                </a:solidFill>
                <a:latin typeface="Lucida Sans Unicode"/>
              </a:rPr>
              <a:t>Les origines du Lean Thinking</a:t>
            </a:r>
            <a:endParaRPr/>
          </a:p>
          <a:p>
            <a:pPr>
              <a:lnSpc>
                <a:spcPct val="90000"/>
              </a:lnSpc>
              <a:buSzPct val="68000"/>
              <a:buFont charset="2" typeface="Wingdings 3"/>
              <a:buChar char=""/>
            </a:pPr>
            <a:r>
              <a:rPr lang="fr-FR" sz="2400">
                <a:solidFill>
                  <a:srgbClr val="000000"/>
                </a:solidFill>
                <a:latin typeface="Lucida Sans Unicode"/>
              </a:rPr>
              <a:t>Qu'est-ce que le Lean Thinking</a:t>
            </a:r>
            <a:endParaRPr/>
          </a:p>
          <a:p>
            <a:pPr>
              <a:lnSpc>
                <a:spcPct val="90000"/>
              </a:lnSpc>
              <a:buSzPct val="68000"/>
              <a:buFont charset="2" typeface="Wingdings 3"/>
              <a:buChar char=""/>
            </a:pPr>
            <a:r>
              <a:rPr lang="fr-FR" sz="2400">
                <a:solidFill>
                  <a:srgbClr val="000000"/>
                </a:solidFill>
                <a:latin typeface="Lucida Sans Unicode"/>
              </a:rPr>
              <a:t>Quelques outils Lean</a:t>
            </a:r>
            <a:endParaRPr/>
          </a:p>
          <a:p>
            <a:pPr>
              <a:lnSpc>
                <a:spcPct val="90000"/>
              </a:lnSpc>
              <a:buSzPct val="68000"/>
              <a:buFont charset="2" typeface="Wingdings 3"/>
              <a:buChar char=""/>
            </a:pPr>
            <a:r>
              <a:rPr lang="fr-FR" sz="2400">
                <a:solidFill>
                  <a:srgbClr val="000000"/>
                </a:solidFill>
                <a:latin typeface="Lucida Sans Unicode"/>
              </a:rPr>
              <a:t>Conclusion 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51E1F141-31F1-41E1-9161-21517131C1B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551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Le Lean Thinking – les outils</a:t>
            </a:r>
            <a:endParaRPr/>
          </a:p>
        </p:txBody>
      </p:sp>
      <p:sp>
        <p:nvSpPr>
          <p:cNvPr id="552" name="CustomShape 3"/>
          <p:cNvSpPr/>
          <p:nvPr/>
        </p:nvSpPr>
        <p:spPr>
          <a:xfrm>
            <a:off x="6705720" y="6391440"/>
            <a:ext cx="2133360" cy="304560"/>
          </a:xfrm>
          <a:prstGeom prst="rect">
            <a:avLst/>
          </a:prstGeom>
        </p:spPr>
        <p:txBody>
          <a:bodyPr bIns="0" lIns="0" rIns="0" tIns="0"/>
          <a:p>
            <a:pPr algn="r"/>
            <a:fld id="{51E121D1-F1B1-4121-B131-411111615121}" type="slidenum">
              <a:rPr lang="fr-FR" sz="800">
                <a:solidFill>
                  <a:srgbClr val="ffffff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553" name="CustomShape 4"/>
          <p:cNvSpPr/>
          <p:nvPr/>
        </p:nvSpPr>
        <p:spPr>
          <a:xfrm>
            <a:off x="4478400" y="1968480"/>
            <a:ext cx="2480760" cy="612360"/>
          </a:xfrm>
          <a:prstGeom prst="roundRect">
            <a:avLst>
              <a:gd fmla="val 3333" name="adj"/>
            </a:avLst>
          </a:prstGeom>
          <a:solidFill>
            <a:srgbClr val="ccccff"/>
          </a:solidFill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Résolution de problèmes</a:t>
            </a:r>
            <a:endParaRPr/>
          </a:p>
        </p:txBody>
      </p:sp>
      <p:cxnSp>
        <p:nvCxnSpPr>
          <p:cNvPr id="554" name="Line 5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555" name="Line 6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sp>
        <p:nvSpPr>
          <p:cNvPr id="556" name="CustomShape 7"/>
          <p:cNvSpPr/>
          <p:nvPr/>
        </p:nvSpPr>
        <p:spPr>
          <a:xfrm>
            <a:off x="2793960" y="2978280"/>
            <a:ext cx="5854320" cy="2909520"/>
          </a:xfrm>
          <a:prstGeom prst="roundRect">
            <a:avLst>
              <a:gd fmla="val 1275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lang="fr-FR" sz="1600">
                <a:solidFill>
                  <a:srgbClr val="000000"/>
                </a:solidFill>
                <a:latin typeface="Lucida Sans Unicode"/>
              </a:rPr>
              <a:t>Le « </a:t>
            </a:r>
            <a:r>
              <a:rPr b="1" lang="fr-FR" sz="1600">
                <a:solidFill>
                  <a:srgbClr val="000000"/>
                </a:solidFill>
                <a:latin typeface="Lucida Sans Unicode"/>
              </a:rPr>
              <a:t>Genchi Genbutsu</a:t>
            </a:r>
            <a:r>
              <a:rPr lang="fr-FR" sz="1600">
                <a:solidFill>
                  <a:srgbClr val="000000"/>
                </a:solidFill>
                <a:latin typeface="Lucida Sans Unicode"/>
              </a:rPr>
              <a:t> » : est une approche pragmatique qui commence par aller voir soi-même sur le terrain. </a:t>
            </a:r>
            <a:endParaRPr/>
          </a:p>
          <a:p>
            <a:r>
              <a:rPr lang="fr-FR" sz="1600">
                <a:solidFill>
                  <a:srgbClr val="000000"/>
                </a:solidFill>
                <a:latin typeface="Lucida Sans Unicode"/>
              </a:rPr>
              <a:t>La tentation est souvent grande de rassembler des informations et d’en débattre en salle de réunion. </a:t>
            </a:r>
            <a:endParaRPr/>
          </a:p>
          <a:p>
            <a:r>
              <a:rPr lang="fr-FR" sz="1600">
                <a:solidFill>
                  <a:srgbClr val="000000"/>
                </a:solidFill>
                <a:latin typeface="Lucida Sans Unicode"/>
              </a:rPr>
              <a:t>Dans le modèle Agile, la discussion a lieu sur le terrain, en face des pièces réelles et avec les personnes impliquées. </a:t>
            </a:r>
            <a:endParaRPr/>
          </a:p>
          <a:p>
            <a:r>
              <a:rPr lang="fr-FR" sz="1600">
                <a:solidFill>
                  <a:srgbClr val="000000"/>
                </a:solidFill>
                <a:latin typeface="Lucida Sans Unicode"/>
              </a:rPr>
              <a:t>Ce principe concerne naturellement les gestionnaires qui doivent sortir de leurs bureaux et des salles de réunion, mais il touche également le personnel qui doit apprendre à repérer, décrire et analyser les problèmes. </a:t>
            </a:r>
            <a:endParaRPr/>
          </a:p>
        </p:txBody>
      </p:sp>
      <p:sp>
        <p:nvSpPr>
          <p:cNvPr id="557" name="CustomShape 8"/>
          <p:cNvSpPr/>
          <p:nvPr/>
        </p:nvSpPr>
        <p:spPr>
          <a:xfrm>
            <a:off x="942840" y="1682640"/>
            <a:ext cx="1518840" cy="1184040"/>
          </a:xfrm>
          <a:prstGeom prst="roundRect">
            <a:avLst>
              <a:gd fmla="val 3333" name="adj"/>
            </a:avLst>
          </a:prstGeom>
          <a:solidFill>
            <a:srgbClr val="2da2bf"/>
          </a:solidFill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Qu'est-ce que le Lean Thinking ?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F14111-E111-4151-B141-F11161B1D1D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559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Le Lean Thinking – les outils</a:t>
            </a:r>
            <a:endParaRPr/>
          </a:p>
        </p:txBody>
      </p:sp>
      <p:sp>
        <p:nvSpPr>
          <p:cNvPr id="560" name="CustomShape 3"/>
          <p:cNvSpPr/>
          <p:nvPr/>
        </p:nvSpPr>
        <p:spPr>
          <a:xfrm>
            <a:off x="6705720" y="6391440"/>
            <a:ext cx="2133360" cy="304560"/>
          </a:xfrm>
          <a:prstGeom prst="rect">
            <a:avLst/>
          </a:prstGeom>
        </p:spPr>
        <p:txBody>
          <a:bodyPr bIns="0" lIns="0" rIns="0" tIns="0"/>
          <a:p>
            <a:pPr algn="r"/>
            <a:fld id="{21013171-9151-41F1-9171-718181115151}" type="slidenum">
              <a:rPr lang="fr-FR" sz="800">
                <a:solidFill>
                  <a:srgbClr val="ffffff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561" name="CustomShape 4"/>
          <p:cNvSpPr/>
          <p:nvPr/>
        </p:nvSpPr>
        <p:spPr>
          <a:xfrm>
            <a:off x="4478400" y="1968480"/>
            <a:ext cx="2480760" cy="612360"/>
          </a:xfrm>
          <a:prstGeom prst="roundRect">
            <a:avLst>
              <a:gd fmla="val 3333" name="adj"/>
            </a:avLst>
          </a:prstGeom>
          <a:solidFill>
            <a:srgbClr val="ccccff"/>
          </a:solidFill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Résolution de problèmes</a:t>
            </a:r>
            <a:endParaRPr/>
          </a:p>
        </p:txBody>
      </p:sp>
      <p:cxnSp>
        <p:nvCxnSpPr>
          <p:cNvPr id="562" name="Line 5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563" name="Line 6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sp>
        <p:nvSpPr>
          <p:cNvPr id="564" name="CustomShape 7"/>
          <p:cNvSpPr/>
          <p:nvPr/>
        </p:nvSpPr>
        <p:spPr>
          <a:xfrm>
            <a:off x="2793960" y="2978280"/>
            <a:ext cx="5854320" cy="1794960"/>
          </a:xfrm>
          <a:prstGeom prst="roundRect">
            <a:avLst>
              <a:gd fmla="val 1275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lang="fr-FR" sz="1600">
                <a:solidFill>
                  <a:srgbClr val="000000"/>
                </a:solidFill>
                <a:latin typeface="Lucida Sans Unicode"/>
              </a:rPr>
              <a:t>Le « </a:t>
            </a:r>
            <a:r>
              <a:rPr b="1" lang="fr-FR" sz="1600">
                <a:solidFill>
                  <a:srgbClr val="000000"/>
                </a:solidFill>
                <a:latin typeface="Lucida Sans Unicode"/>
              </a:rPr>
              <a:t>Kaizen</a:t>
            </a:r>
            <a:r>
              <a:rPr lang="fr-FR" sz="1600">
                <a:solidFill>
                  <a:srgbClr val="000000"/>
                </a:solidFill>
                <a:latin typeface="Lucida Sans Unicode"/>
              </a:rPr>
              <a:t> », ou l’amélioration continue, contrairement aux solutions inhérentes à la « production de masse » et qui demandent des investissements conséquents, les solutions Agile cherchent à maximiser les gains obtenus par l’amélioration continue, en n’ayant recours à l’investissement qu’en cas d’absolue nécessité. </a:t>
            </a:r>
            <a:endParaRPr/>
          </a:p>
        </p:txBody>
      </p:sp>
      <p:sp>
        <p:nvSpPr>
          <p:cNvPr id="565" name="CustomShape 8"/>
          <p:cNvSpPr/>
          <p:nvPr/>
        </p:nvSpPr>
        <p:spPr>
          <a:xfrm>
            <a:off x="942840" y="1682640"/>
            <a:ext cx="1518840" cy="1184040"/>
          </a:xfrm>
          <a:prstGeom prst="roundRect">
            <a:avLst>
              <a:gd fmla="val 3333" name="adj"/>
            </a:avLst>
          </a:prstGeom>
          <a:solidFill>
            <a:srgbClr val="2da2bf"/>
          </a:solidFill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Qu'est-ce que le Lean Thinking ?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914171-D121-4181-A1A1-81410151418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567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Le Lean Thinking – les outils</a:t>
            </a:r>
            <a:endParaRPr/>
          </a:p>
        </p:txBody>
      </p:sp>
      <p:sp>
        <p:nvSpPr>
          <p:cNvPr id="568" name="CustomShape 3"/>
          <p:cNvSpPr/>
          <p:nvPr/>
        </p:nvSpPr>
        <p:spPr>
          <a:xfrm>
            <a:off x="6705720" y="6391440"/>
            <a:ext cx="2133360" cy="304560"/>
          </a:xfrm>
          <a:prstGeom prst="rect">
            <a:avLst/>
          </a:prstGeom>
        </p:spPr>
        <p:txBody>
          <a:bodyPr bIns="0" lIns="0" rIns="0" tIns="0"/>
          <a:p>
            <a:pPr algn="r"/>
            <a:fld id="{F15121A1-B181-4111-91A1-C12141513171}" type="slidenum">
              <a:rPr lang="fr-FR" sz="800">
                <a:solidFill>
                  <a:srgbClr val="ffffff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569" name="CustomShape 4"/>
          <p:cNvSpPr/>
          <p:nvPr/>
        </p:nvSpPr>
        <p:spPr>
          <a:xfrm>
            <a:off x="4935600" y="1968480"/>
            <a:ext cx="2480760" cy="612360"/>
          </a:xfrm>
          <a:prstGeom prst="roundRect">
            <a:avLst>
              <a:gd fmla="val 3333" name="adj"/>
            </a:avLst>
          </a:prstGeom>
          <a:solidFill>
            <a:srgbClr val="ccccff"/>
          </a:solidFill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Résolution de problèmes</a:t>
            </a:r>
            <a:endParaRPr/>
          </a:p>
        </p:txBody>
      </p:sp>
      <p:cxnSp>
        <p:nvCxnSpPr>
          <p:cNvPr id="570" name="Line 5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571" name="Line 6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sp>
        <p:nvSpPr>
          <p:cNvPr id="572" name="CustomShape 7"/>
          <p:cNvSpPr/>
          <p:nvPr/>
        </p:nvSpPr>
        <p:spPr>
          <a:xfrm>
            <a:off x="3706920" y="3206880"/>
            <a:ext cx="4941360" cy="2273040"/>
          </a:xfrm>
          <a:prstGeom prst="roundRect">
            <a:avLst>
              <a:gd fmla="val 1275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lang="fr-FR" sz="1600">
                <a:solidFill>
                  <a:srgbClr val="000000"/>
                </a:solidFill>
                <a:latin typeface="Lucida Sans Unicode"/>
              </a:rPr>
              <a:t>La « </a:t>
            </a:r>
            <a:r>
              <a:rPr b="1" lang="fr-FR" sz="1600">
                <a:solidFill>
                  <a:srgbClr val="000000"/>
                </a:solidFill>
                <a:latin typeface="Lucida Sans Unicode"/>
              </a:rPr>
              <a:t>Carte de chaine de valeur</a:t>
            </a:r>
            <a:r>
              <a:rPr lang="fr-FR" sz="1600">
                <a:solidFill>
                  <a:srgbClr val="000000"/>
                </a:solidFill>
                <a:latin typeface="Lucida Sans Unicode"/>
              </a:rPr>
              <a:t> » (Value Stream Mapping VSM) est une méthode qui permet d'identifier les activités à valeur ajoutée et les activités à non-valeur ajoutée dans un processus de fabrication ou de transformation. Il s'intéresse aux flux de matières et d'informations, de l'approvisionnement de la matière première à la livraison du produit ou du service au client. </a:t>
            </a:r>
            <a:endParaRPr/>
          </a:p>
        </p:txBody>
      </p:sp>
      <p:pic>
        <p:nvPicPr>
          <p:cNvPr descr="" id="573" name="Picture 9"/>
          <p:cNvPicPr/>
          <p:nvPr/>
        </p:nvPicPr>
        <p:blipFill>
          <a:blip r:embed="rId1"/>
          <a:stretch>
            <a:fillRect/>
          </a:stretch>
        </p:blipFill>
        <p:spPr>
          <a:xfrm>
            <a:off x="428760" y="3425760"/>
            <a:ext cx="3211200" cy="1963440"/>
          </a:xfrm>
          <a:prstGeom prst="rect">
            <a:avLst/>
          </a:prstGeom>
        </p:spPr>
      </p:pic>
      <p:sp>
        <p:nvSpPr>
          <p:cNvPr id="574" name="CustomShape 8"/>
          <p:cNvSpPr/>
          <p:nvPr/>
        </p:nvSpPr>
        <p:spPr>
          <a:xfrm>
            <a:off x="942840" y="1682640"/>
            <a:ext cx="1518840" cy="1184040"/>
          </a:xfrm>
          <a:prstGeom prst="roundRect">
            <a:avLst>
              <a:gd fmla="val 3333" name="adj"/>
            </a:avLst>
          </a:prstGeom>
          <a:solidFill>
            <a:srgbClr val="2da2bf"/>
          </a:solidFill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Qu'est-ce que le Lean Thinking ?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719171-61E1-4131-B161-F101F101C16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576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Le Lean Thinking – les outils</a:t>
            </a:r>
            <a:endParaRPr/>
          </a:p>
        </p:txBody>
      </p:sp>
      <p:sp>
        <p:nvSpPr>
          <p:cNvPr id="577" name="CustomShape 3"/>
          <p:cNvSpPr/>
          <p:nvPr/>
        </p:nvSpPr>
        <p:spPr>
          <a:xfrm>
            <a:off x="6705720" y="6391440"/>
            <a:ext cx="2133360" cy="304560"/>
          </a:xfrm>
          <a:prstGeom prst="rect">
            <a:avLst/>
          </a:prstGeom>
        </p:spPr>
        <p:txBody>
          <a:bodyPr bIns="0" lIns="0" rIns="0" tIns="0"/>
          <a:p>
            <a:pPr algn="r"/>
            <a:fld id="{21012131-71D1-4101-9141-71D12141E161}" type="slidenum">
              <a:rPr lang="fr-FR" sz="800">
                <a:solidFill>
                  <a:srgbClr val="ffffff"/>
                </a:solidFill>
                <a:latin typeface="Lucida Sans Unicode"/>
              </a:rPr>
              <a:t>&lt;numéro&gt;</a:t>
            </a:fld>
            <a:endParaRPr/>
          </a:p>
        </p:txBody>
      </p:sp>
      <p:cxnSp>
        <p:nvCxnSpPr>
          <p:cNvPr id="578" name="Line 4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sp>
        <p:nvSpPr>
          <p:cNvPr id="579" name="CustomShape 5"/>
          <p:cNvSpPr/>
          <p:nvPr/>
        </p:nvSpPr>
        <p:spPr>
          <a:xfrm>
            <a:off x="3446640" y="2975040"/>
            <a:ext cx="5387760" cy="330336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pPr lvl="1">
              <a:buFont typeface="StarSymbol"/>
              <a:buChar char=""/>
            </a:pPr>
            <a:r>
              <a:rPr lang="fr-FR" sz="1600">
                <a:solidFill>
                  <a:srgbClr val="000000"/>
                </a:solidFill>
                <a:latin typeface="Lucida Sans Unicode"/>
              </a:rPr>
              <a:t>Le </a:t>
            </a:r>
            <a:r>
              <a:rPr b="1" lang="fr-FR" sz="1600">
                <a:solidFill>
                  <a:srgbClr val="000000"/>
                </a:solidFill>
                <a:latin typeface="Lucida Sans Unicode"/>
              </a:rPr>
              <a:t>« Asaichi »</a:t>
            </a:r>
            <a:r>
              <a:rPr lang="fr-FR" sz="1600">
                <a:solidFill>
                  <a:srgbClr val="000000"/>
                </a:solidFill>
                <a:latin typeface="Lucida Sans Unicode"/>
              </a:rPr>
              <a:t> est équivalant du </a:t>
            </a:r>
            <a:r>
              <a:rPr b="1" lang="fr-FR" sz="1600">
                <a:solidFill>
                  <a:srgbClr val="000000"/>
                </a:solidFill>
                <a:latin typeface="Lucida Sans Unicode"/>
              </a:rPr>
              <a:t>« Scrum »</a:t>
            </a:r>
            <a:r>
              <a:rPr lang="fr-FR" sz="1600">
                <a:solidFill>
                  <a:srgbClr val="000000"/>
                </a:solidFill>
                <a:latin typeface="Lucida Sans Unicode"/>
              </a:rPr>
              <a:t> quotidien en développement de logiciel.</a:t>
            </a:r>
            <a:endParaRPr/>
          </a:p>
          <a:p>
            <a:pPr lvl="2">
              <a:buFont typeface="StarSymbol"/>
              <a:buChar char="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Paramètres</a:t>
            </a:r>
            <a:endParaRPr/>
          </a:p>
          <a:p>
            <a:pPr lvl="3">
              <a:buFont typeface="StarSymbol"/>
              <a:buChar char="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Tous les jours</a:t>
            </a:r>
            <a:endParaRPr/>
          </a:p>
          <a:p>
            <a:pPr lvl="3">
              <a:buFont typeface="StarSymbol"/>
              <a:buChar char="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15 minutes</a:t>
            </a:r>
            <a:endParaRPr/>
          </a:p>
          <a:p>
            <a:pPr lvl="2">
              <a:buFont typeface="StarSymbol"/>
              <a:buChar char="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Debout</a:t>
            </a:r>
            <a:endParaRPr/>
          </a:p>
          <a:p>
            <a:pPr lvl="2">
              <a:buFont typeface="StarSymbol"/>
              <a:buChar char="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Pas fait pour résoudre les problèmes</a:t>
            </a:r>
            <a:endParaRPr/>
          </a:p>
          <a:p>
            <a:pPr lvl="3">
              <a:buFont typeface="StarSymbol"/>
              <a:buChar char="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Tout le monde est invité</a:t>
            </a:r>
            <a:endParaRPr/>
          </a:p>
          <a:p>
            <a:pPr lvl="3">
              <a:buFont typeface="StarSymbol"/>
              <a:buChar char="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Seuls les membres de l'équipe peuvent parler</a:t>
            </a:r>
            <a:endParaRPr/>
          </a:p>
          <a:p>
            <a:pPr lvl="2">
              <a:buFont typeface="StarSymbol"/>
              <a:buChar char="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Permet d'éviter l'organisation d'autres réunions</a:t>
            </a:r>
            <a:endParaRPr/>
          </a:p>
        </p:txBody>
      </p:sp>
      <p:cxnSp>
        <p:nvCxnSpPr>
          <p:cNvPr id="580" name="Line 6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pic>
        <p:nvPicPr>
          <p:cNvPr descr="" id="581" name="Picture 9"/>
          <p:cNvPicPr/>
          <p:nvPr/>
        </p:nvPicPr>
        <p:blipFill>
          <a:blip r:embed="rId1"/>
          <a:stretch>
            <a:fillRect/>
          </a:stretch>
        </p:blipFill>
        <p:spPr>
          <a:xfrm>
            <a:off x="341280" y="3598920"/>
            <a:ext cx="2715840" cy="2034720"/>
          </a:xfrm>
          <a:prstGeom prst="rect">
            <a:avLst/>
          </a:prstGeom>
        </p:spPr>
      </p:pic>
      <p:cxnSp>
        <p:nvCxnSpPr>
          <p:cNvPr id="582" name="Line 7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sp>
        <p:nvSpPr>
          <p:cNvPr id="583" name="CustomShape 8"/>
          <p:cNvSpPr/>
          <p:nvPr/>
        </p:nvSpPr>
        <p:spPr>
          <a:xfrm>
            <a:off x="942840" y="1682640"/>
            <a:ext cx="1518840" cy="1184040"/>
          </a:xfrm>
          <a:prstGeom prst="roundRect">
            <a:avLst>
              <a:gd fmla="val 3333" name="adj"/>
            </a:avLst>
          </a:prstGeom>
          <a:solidFill>
            <a:srgbClr val="2da2bf"/>
          </a:solidFill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Qu'est-ce que le Lean Thinking ?</a:t>
            </a:r>
            <a:endParaRPr/>
          </a:p>
        </p:txBody>
      </p:sp>
      <p:sp>
        <p:nvSpPr>
          <p:cNvPr id="584" name="CustomShape 9"/>
          <p:cNvSpPr/>
          <p:nvPr/>
        </p:nvSpPr>
        <p:spPr>
          <a:xfrm>
            <a:off x="4892760" y="1968480"/>
            <a:ext cx="2480760" cy="612360"/>
          </a:xfrm>
          <a:prstGeom prst="roundRect">
            <a:avLst>
              <a:gd fmla="val 3333" name="adj"/>
            </a:avLst>
          </a:prstGeom>
          <a:solidFill>
            <a:srgbClr val="ccccff"/>
          </a:solidFill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Résolution de problèmes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D13121-C1F1-4181-B101-D161E1F1012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586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Lean Software Development</a:t>
            </a:r>
            <a:endParaRPr/>
          </a:p>
        </p:txBody>
      </p:sp>
      <p:sp>
        <p:nvSpPr>
          <p:cNvPr id="587" name="CustomShape 3"/>
          <p:cNvSpPr/>
          <p:nvPr/>
        </p:nvSpPr>
        <p:spPr>
          <a:xfrm>
            <a:off x="450720" y="5078520"/>
            <a:ext cx="806400" cy="24372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 sz="1600">
                <a:solidFill>
                  <a:srgbClr val="000000"/>
                </a:solidFill>
                <a:latin typeface="Lucida Sans Unicode"/>
              </a:rPr>
              <a:t>Individu</a:t>
            </a:r>
            <a:endParaRPr/>
          </a:p>
        </p:txBody>
      </p:sp>
      <p:sp>
        <p:nvSpPr>
          <p:cNvPr id="588" name="CustomShape 4"/>
          <p:cNvSpPr/>
          <p:nvPr/>
        </p:nvSpPr>
        <p:spPr>
          <a:xfrm>
            <a:off x="504000" y="4075200"/>
            <a:ext cx="695160" cy="24372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 sz="1600">
                <a:solidFill>
                  <a:srgbClr val="000000"/>
                </a:solidFill>
                <a:latin typeface="Lucida Sans Unicode"/>
              </a:rPr>
              <a:t>Équipe</a:t>
            </a:r>
            <a:endParaRPr/>
          </a:p>
        </p:txBody>
      </p:sp>
      <p:sp>
        <p:nvSpPr>
          <p:cNvPr id="589" name="CustomShape 5"/>
          <p:cNvSpPr/>
          <p:nvPr/>
        </p:nvSpPr>
        <p:spPr>
          <a:xfrm>
            <a:off x="207360" y="2989440"/>
            <a:ext cx="1353600" cy="24372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 sz="1600">
                <a:solidFill>
                  <a:srgbClr val="000000"/>
                </a:solidFill>
                <a:latin typeface="Lucida Sans Unicode"/>
              </a:rPr>
              <a:t>Département</a:t>
            </a:r>
            <a:endParaRPr/>
          </a:p>
        </p:txBody>
      </p:sp>
      <p:sp>
        <p:nvSpPr>
          <p:cNvPr id="590" name="CustomShape 6"/>
          <p:cNvSpPr/>
          <p:nvPr/>
        </p:nvSpPr>
        <p:spPr>
          <a:xfrm>
            <a:off x="1892880" y="5587920"/>
            <a:ext cx="1043280" cy="36540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Analyse 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cout-bénéfice</a:t>
            </a:r>
            <a:endParaRPr/>
          </a:p>
        </p:txBody>
      </p:sp>
      <p:sp>
        <p:nvSpPr>
          <p:cNvPr id="591" name="CustomShape 7"/>
          <p:cNvSpPr/>
          <p:nvPr/>
        </p:nvSpPr>
        <p:spPr>
          <a:xfrm>
            <a:off x="2735280" y="5892840"/>
            <a:ext cx="820800" cy="36540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Collecte 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lang="fr-FR" sz="1200">
                <a:solidFill>
                  <a:srgbClr val="000000"/>
                </a:solidFill>
                <a:latin typeface="Lucida Sans Unicode"/>
              </a:rPr>
              <a:t>de besoins</a:t>
            </a:r>
            <a:endParaRPr/>
          </a:p>
        </p:txBody>
      </p:sp>
      <p:sp>
        <p:nvSpPr>
          <p:cNvPr id="592" name="CustomShape 8"/>
          <p:cNvSpPr/>
          <p:nvPr/>
        </p:nvSpPr>
        <p:spPr>
          <a:xfrm>
            <a:off x="3450240" y="5587920"/>
            <a:ext cx="934560" cy="18288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Architecture</a:t>
            </a:r>
            <a:endParaRPr/>
          </a:p>
        </p:txBody>
      </p:sp>
      <p:sp>
        <p:nvSpPr>
          <p:cNvPr id="593" name="CustomShape 9"/>
          <p:cNvSpPr/>
          <p:nvPr/>
        </p:nvSpPr>
        <p:spPr>
          <a:xfrm>
            <a:off x="4252320" y="5864400"/>
            <a:ext cx="862920" cy="18288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Conception</a:t>
            </a:r>
            <a:endParaRPr/>
          </a:p>
        </p:txBody>
      </p:sp>
      <p:sp>
        <p:nvSpPr>
          <p:cNvPr id="594" name="CustomShape 10"/>
          <p:cNvSpPr/>
          <p:nvPr/>
        </p:nvSpPr>
        <p:spPr>
          <a:xfrm>
            <a:off x="5217480" y="5597640"/>
            <a:ext cx="392040" cy="18288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Code</a:t>
            </a:r>
            <a:endParaRPr/>
          </a:p>
        </p:txBody>
      </p:sp>
      <p:sp>
        <p:nvSpPr>
          <p:cNvPr id="595" name="CustomShape 11"/>
          <p:cNvSpPr/>
          <p:nvPr/>
        </p:nvSpPr>
        <p:spPr>
          <a:xfrm>
            <a:off x="6026400" y="5854680"/>
            <a:ext cx="302040" cy="18288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Test</a:t>
            </a:r>
            <a:endParaRPr/>
          </a:p>
        </p:txBody>
      </p:sp>
      <p:sp>
        <p:nvSpPr>
          <p:cNvPr id="596" name="CustomShape 12"/>
          <p:cNvSpPr/>
          <p:nvPr/>
        </p:nvSpPr>
        <p:spPr>
          <a:xfrm>
            <a:off x="6483240" y="5597640"/>
            <a:ext cx="980280" cy="18288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Déploiement</a:t>
            </a:r>
            <a:endParaRPr/>
          </a:p>
        </p:txBody>
      </p:sp>
      <p:sp>
        <p:nvSpPr>
          <p:cNvPr id="597" name="CustomShape 13"/>
          <p:cNvSpPr/>
          <p:nvPr/>
        </p:nvSpPr>
        <p:spPr>
          <a:xfrm>
            <a:off x="7391880" y="5864400"/>
            <a:ext cx="704520" cy="36540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Support </a:t>
            </a:r>
            <a:endParaRPr/>
          </a:p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applicatif</a:t>
            </a:r>
            <a:endParaRPr/>
          </a:p>
        </p:txBody>
      </p:sp>
      <p:sp>
        <p:nvSpPr>
          <p:cNvPr id="598" name="CustomShape 14"/>
          <p:cNvSpPr/>
          <p:nvPr/>
        </p:nvSpPr>
        <p:spPr>
          <a:xfrm>
            <a:off x="8031240" y="5587920"/>
            <a:ext cx="964800" cy="36540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Support </a:t>
            </a:r>
            <a:endParaRPr/>
          </a:p>
          <a:p>
            <a:r>
              <a:rPr lang="fr-FR" sz="1200">
                <a:solidFill>
                  <a:srgbClr val="000000"/>
                </a:solidFill>
                <a:latin typeface="Lucida Sans Unicode"/>
              </a:rPr>
              <a:t>opérationnel</a:t>
            </a:r>
            <a:endParaRPr/>
          </a:p>
        </p:txBody>
      </p:sp>
      <p:sp>
        <p:nvSpPr>
          <p:cNvPr id="599" name="CustomShape 15"/>
          <p:cNvSpPr/>
          <p:nvPr/>
        </p:nvSpPr>
        <p:spPr>
          <a:xfrm>
            <a:off x="2055960" y="1935000"/>
            <a:ext cx="6886080" cy="337788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99ff"/>
              </a:gs>
            </a:gsLst>
            <a:path path="rect"/>
          </a:gradFill>
          <a:ln w="12600">
            <a:solidFill>
              <a:srgbClr val="000000"/>
            </a:solidFill>
            <a:round/>
          </a:ln>
        </p:spPr>
        <p:txBody>
          <a:bodyPr bIns="0" lIns="0" rIns="0" tIns="0" wrap="none"/>
          <a:p>
            <a:pPr algn="ctr"/>
            <a:r>
              <a:rPr b="1" lang="fr-FR" sz="1600">
                <a:solidFill>
                  <a:srgbClr val="000000"/>
                </a:solidFill>
                <a:latin typeface="Lucida Sans Unicode"/>
              </a:rPr>
              <a:t>Lean</a:t>
            </a:r>
            <a:endParaRPr/>
          </a:p>
        </p:txBody>
      </p:sp>
      <p:sp>
        <p:nvSpPr>
          <p:cNvPr id="600" name="CustomShape 16"/>
          <p:cNvSpPr/>
          <p:nvPr/>
        </p:nvSpPr>
        <p:spPr>
          <a:xfrm>
            <a:off x="3416400" y="3040200"/>
            <a:ext cx="4001760" cy="224748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00ff99"/>
              </a:gs>
            </a:gsLst>
            <a:path path="rect"/>
          </a:gradFill>
          <a:ln w="12600">
            <a:solidFill>
              <a:srgbClr val="000000"/>
            </a:solidFill>
            <a:round/>
          </a:ln>
        </p:spPr>
        <p:txBody>
          <a:bodyPr bIns="0" lIns="0" rIns="0" tIns="0" wrap="none"/>
          <a:p>
            <a:pPr algn="ctr"/>
            <a:r>
              <a:rPr b="1" lang="fr-FR" sz="1600">
                <a:solidFill>
                  <a:srgbClr val="000000"/>
                </a:solidFill>
                <a:latin typeface="Lucida Sans Unicode"/>
              </a:rPr>
              <a:t>Agile / Scrum</a:t>
            </a:r>
            <a:endParaRPr/>
          </a:p>
        </p:txBody>
      </p:sp>
      <p:sp>
        <p:nvSpPr>
          <p:cNvPr id="601" name="CustomShape 17"/>
          <p:cNvSpPr/>
          <p:nvPr/>
        </p:nvSpPr>
        <p:spPr>
          <a:xfrm>
            <a:off x="4664160" y="4030560"/>
            <a:ext cx="1522080" cy="124416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cc66"/>
              </a:gs>
            </a:gsLst>
            <a:path path="rect"/>
          </a:gradFill>
          <a:ln w="12600">
            <a:solidFill>
              <a:srgbClr val="000000"/>
            </a:solidFill>
            <a:round/>
          </a:ln>
        </p:spPr>
        <p:txBody>
          <a:bodyPr anchor="ctr" bIns="0" lIns="0" rIns="0" tIns="0" wrap="none"/>
          <a:p>
            <a:pPr algn="ctr"/>
            <a:r>
              <a:rPr b="1" lang="fr-FR" sz="1600">
                <a:solidFill>
                  <a:srgbClr val="000000"/>
                </a:solidFill>
                <a:latin typeface="Lucida Sans Unicode"/>
              </a:rPr>
              <a:t>XP</a:t>
            </a:r>
            <a:endParaRPr/>
          </a:p>
          <a:p>
            <a:pPr algn="ctr"/>
            <a:r>
              <a:rPr b="1" lang="fr-FR" sz="1600">
                <a:solidFill>
                  <a:srgbClr val="000000"/>
                </a:solidFill>
                <a:latin typeface="Lucida Sans Unicode"/>
              </a:rPr>
              <a:t>Extreme Prog</a:t>
            </a:r>
            <a:endParaRPr/>
          </a:p>
        </p:txBody>
      </p:sp>
      <p:sp>
        <p:nvSpPr>
          <p:cNvPr id="602" name="CustomShape 18"/>
          <p:cNvSpPr/>
          <p:nvPr/>
        </p:nvSpPr>
        <p:spPr>
          <a:xfrm>
            <a:off x="1978200" y="5289480"/>
            <a:ext cx="6919560" cy="217080"/>
          </a:xfrm>
          <a:prstGeom prst="rightArrow">
            <a:avLst>
              <a:gd fmla="val 7737" name="adj1"/>
              <a:gd fmla="val 26720" name="adj2"/>
            </a:avLst>
          </a:prstGeom>
          <a:solidFill>
            <a:srgbClr val="2da2bf"/>
          </a:solidFill>
          <a:ln w="12600">
            <a:solidFill>
              <a:srgbClr val="000000"/>
            </a:solidFill>
            <a:miter/>
          </a:ln>
        </p:spPr>
      </p:sp>
      <p:sp>
        <p:nvSpPr>
          <p:cNvPr id="603" name="CustomShape 19"/>
          <p:cNvSpPr/>
          <p:nvPr/>
        </p:nvSpPr>
        <p:spPr>
          <a:xfrm>
            <a:off x="1670040" y="5318280"/>
            <a:ext cx="3214440" cy="250560"/>
          </a:xfrm>
          <a:prstGeom prst="rightArrow">
            <a:avLst>
              <a:gd fmla="val 9596" name="adj1"/>
              <a:gd fmla="val 16388" name="adj2"/>
            </a:avLst>
          </a:prstGeom>
          <a:solidFill>
            <a:srgbClr val="2da2bf"/>
          </a:solidFill>
          <a:ln w="12600">
            <a:solidFill>
              <a:srgbClr val="000000"/>
            </a:solidFill>
            <a:miter/>
          </a:ln>
        </p:spPr>
      </p:sp>
      <p:sp>
        <p:nvSpPr>
          <p:cNvPr id="604" name="CustomShape 20"/>
          <p:cNvSpPr/>
          <p:nvPr/>
        </p:nvSpPr>
        <p:spPr>
          <a:xfrm>
            <a:off x="277920" y="1982880"/>
            <a:ext cx="1182240" cy="10584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3399ff"/>
              </a:gs>
            </a:gsLst>
            <a:path path="rect"/>
          </a:gradFill>
          <a:ln w="12600">
            <a:solidFill>
              <a:srgbClr val="ccecff"/>
            </a:solidFill>
            <a:round/>
          </a:ln>
        </p:spPr>
      </p:sp>
      <p:sp>
        <p:nvSpPr>
          <p:cNvPr id="605" name="CustomShape 21"/>
          <p:cNvSpPr/>
          <p:nvPr/>
        </p:nvSpPr>
        <p:spPr>
          <a:xfrm>
            <a:off x="1081080" y="2605320"/>
            <a:ext cx="106560" cy="277200"/>
          </a:xfrm>
          <a:prstGeom prst="rect">
            <a:avLst/>
          </a:prstGeom>
          <a:solidFill>
            <a:srgbClr val="d60093"/>
          </a:solidFill>
        </p:spPr>
      </p:sp>
      <p:sp>
        <p:nvSpPr>
          <p:cNvPr id="606" name="CustomShape 22"/>
          <p:cNvSpPr/>
          <p:nvPr/>
        </p:nvSpPr>
        <p:spPr>
          <a:xfrm>
            <a:off x="784800" y="2651040"/>
            <a:ext cx="106560" cy="277200"/>
          </a:xfrm>
          <a:prstGeom prst="rect">
            <a:avLst/>
          </a:prstGeom>
          <a:solidFill>
            <a:srgbClr val="cc9900"/>
          </a:solidFill>
        </p:spPr>
      </p:sp>
      <p:sp>
        <p:nvSpPr>
          <p:cNvPr id="607" name="CustomShape 23"/>
          <p:cNvSpPr/>
          <p:nvPr/>
        </p:nvSpPr>
        <p:spPr>
          <a:xfrm>
            <a:off x="584640" y="2580840"/>
            <a:ext cx="106560" cy="277200"/>
          </a:xfrm>
          <a:prstGeom prst="rect">
            <a:avLst/>
          </a:prstGeom>
          <a:solidFill>
            <a:srgbClr val="da1f28"/>
          </a:solidFill>
        </p:spPr>
      </p:sp>
      <p:sp>
        <p:nvSpPr>
          <p:cNvPr id="608" name="CustomShape 24"/>
          <p:cNvSpPr/>
          <p:nvPr/>
        </p:nvSpPr>
        <p:spPr>
          <a:xfrm>
            <a:off x="1029600" y="2220840"/>
            <a:ext cx="106560" cy="277200"/>
          </a:xfrm>
          <a:prstGeom prst="rect">
            <a:avLst/>
          </a:prstGeom>
          <a:solidFill>
            <a:srgbClr val="009900"/>
          </a:solidFill>
        </p:spPr>
      </p:sp>
      <p:sp>
        <p:nvSpPr>
          <p:cNvPr id="609" name="CustomShape 25"/>
          <p:cNvSpPr/>
          <p:nvPr/>
        </p:nvSpPr>
        <p:spPr>
          <a:xfrm>
            <a:off x="501840" y="2248200"/>
            <a:ext cx="106560" cy="277200"/>
          </a:xfrm>
          <a:prstGeom prst="rect">
            <a:avLst/>
          </a:prstGeom>
          <a:solidFill>
            <a:srgbClr val="339966"/>
          </a:solidFill>
        </p:spPr>
      </p:sp>
      <p:sp>
        <p:nvSpPr>
          <p:cNvPr id="610" name="CustomShape 26"/>
          <p:cNvSpPr/>
          <p:nvPr/>
        </p:nvSpPr>
        <p:spPr>
          <a:xfrm>
            <a:off x="802080" y="2147400"/>
            <a:ext cx="106560" cy="277200"/>
          </a:xfrm>
          <a:prstGeom prst="rect">
            <a:avLst/>
          </a:prstGeom>
          <a:solidFill>
            <a:srgbClr val="ff8119"/>
          </a:solidFill>
        </p:spPr>
      </p:sp>
      <p:sp>
        <p:nvSpPr>
          <p:cNvPr id="611" name="CustomShape 27"/>
          <p:cNvSpPr/>
          <p:nvPr/>
        </p:nvSpPr>
        <p:spPr>
          <a:xfrm>
            <a:off x="371520" y="3425760"/>
            <a:ext cx="215640" cy="644040"/>
          </a:xfrm>
          <a:prstGeom prst="rect">
            <a:avLst/>
          </a:prstGeom>
          <a:solidFill>
            <a:srgbClr val="44b9e8"/>
          </a:solidFill>
        </p:spPr>
      </p:sp>
      <p:sp>
        <p:nvSpPr>
          <p:cNvPr id="612" name="CustomShape 28"/>
          <p:cNvSpPr/>
          <p:nvPr/>
        </p:nvSpPr>
        <p:spPr>
          <a:xfrm>
            <a:off x="698400" y="3484440"/>
            <a:ext cx="193320" cy="576000"/>
          </a:xfrm>
          <a:prstGeom prst="rect">
            <a:avLst/>
          </a:prstGeom>
          <a:solidFill>
            <a:srgbClr val="660033"/>
          </a:solidFill>
        </p:spPr>
      </p:sp>
      <p:sp>
        <p:nvSpPr>
          <p:cNvPr id="613" name="CustomShape 29"/>
          <p:cNvSpPr/>
          <p:nvPr/>
        </p:nvSpPr>
        <p:spPr>
          <a:xfrm>
            <a:off x="1004760" y="3425760"/>
            <a:ext cx="215640" cy="644040"/>
          </a:xfrm>
          <a:prstGeom prst="rect">
            <a:avLst/>
          </a:prstGeom>
          <a:solidFill>
            <a:srgbClr val="996633"/>
          </a:solidFill>
        </p:spPr>
      </p:sp>
      <p:sp>
        <p:nvSpPr>
          <p:cNvPr id="614" name="CustomShape 30"/>
          <p:cNvSpPr/>
          <p:nvPr/>
        </p:nvSpPr>
        <p:spPr>
          <a:xfrm>
            <a:off x="560520" y="4370400"/>
            <a:ext cx="418680" cy="703080"/>
          </a:xfrm>
          <a:prstGeom prst="rect">
            <a:avLst/>
          </a:prstGeom>
          <a:solidFill>
            <a:srgbClr val="000066"/>
          </a:solidFill>
        </p:spPr>
      </p:sp>
      <p:sp>
        <p:nvSpPr>
          <p:cNvPr id="615" name="Line 31"/>
          <p:cNvSpPr/>
          <p:nvPr/>
        </p:nvSpPr>
        <p:spPr>
          <a:xfrm>
            <a:off x="2352600" y="5314680"/>
            <a:ext cx="0" cy="26676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616" name="Line 32"/>
          <p:cNvSpPr/>
          <p:nvPr/>
        </p:nvSpPr>
        <p:spPr>
          <a:xfrm>
            <a:off x="3114360" y="5314680"/>
            <a:ext cx="0" cy="26676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617" name="Line 33"/>
          <p:cNvSpPr/>
          <p:nvPr/>
        </p:nvSpPr>
        <p:spPr>
          <a:xfrm>
            <a:off x="3877920" y="5314680"/>
            <a:ext cx="0" cy="26676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618" name="Line 34"/>
          <p:cNvSpPr/>
          <p:nvPr/>
        </p:nvSpPr>
        <p:spPr>
          <a:xfrm>
            <a:off x="4641840" y="5314680"/>
            <a:ext cx="0" cy="26676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619" name="Line 35"/>
          <p:cNvSpPr/>
          <p:nvPr/>
        </p:nvSpPr>
        <p:spPr>
          <a:xfrm>
            <a:off x="5405400" y="5314680"/>
            <a:ext cx="0" cy="26676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620" name="Line 36"/>
          <p:cNvSpPr/>
          <p:nvPr/>
        </p:nvSpPr>
        <p:spPr>
          <a:xfrm>
            <a:off x="6167160" y="5314680"/>
            <a:ext cx="0" cy="26676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621" name="Line 37"/>
          <p:cNvSpPr/>
          <p:nvPr/>
        </p:nvSpPr>
        <p:spPr>
          <a:xfrm>
            <a:off x="6930720" y="5314680"/>
            <a:ext cx="0" cy="26676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622" name="Line 38"/>
          <p:cNvSpPr/>
          <p:nvPr/>
        </p:nvSpPr>
        <p:spPr>
          <a:xfrm>
            <a:off x="7694280" y="5314680"/>
            <a:ext cx="0" cy="26676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623" name="Line 39"/>
          <p:cNvSpPr/>
          <p:nvPr/>
        </p:nvSpPr>
        <p:spPr>
          <a:xfrm>
            <a:off x="8458200" y="5314680"/>
            <a:ext cx="0" cy="26676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31E13171-9131-4151-A181-6151B1D111A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625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3400">
                <a:solidFill>
                  <a:srgbClr val="464646"/>
                </a:solidFill>
                <a:latin typeface="Lucida Sans Unicode"/>
              </a:rPr>
              <a:t>Étude de cas - PatientKeeper</a:t>
            </a:r>
            <a:endParaRPr/>
          </a:p>
        </p:txBody>
      </p:sp>
      <p:sp>
        <p:nvSpPr>
          <p:cNvPr id="626" name="TextShape 3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68000"/>
              <a:buFont charset="2" typeface="Wingdings 3"/>
              <a:buChar char="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Cycle de développement</a:t>
            </a:r>
            <a:endParaRPr/>
          </a:p>
          <a:p>
            <a:pPr lvl="1">
              <a:buFont typeface="Verdana"/>
              <a:buChar char="◦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45 cycles pendant que la compétition en fait un</a:t>
            </a:r>
            <a:endParaRPr/>
          </a:p>
          <a:p>
            <a:pPr lvl="2">
              <a:buFont charset="2" typeface="Wingdings 2"/>
              <a:buChar char=""/>
            </a:pPr>
            <a:r>
              <a:rPr lang="fr-FR" sz="1200">
                <a:solidFill>
                  <a:srgbClr val="000000"/>
                </a:solidFill>
                <a:latin typeface="Lucida Sans Unicode"/>
              </a:rPr>
              <a:t>Publication de correctif une fois ou deux fois par semaine</a:t>
            </a:r>
            <a:endParaRPr/>
          </a:p>
          <a:p>
            <a:pPr lvl="2">
              <a:buFont charset="2" typeface="Wingdings 2"/>
              <a:buChar char=""/>
            </a:pPr>
            <a:r>
              <a:rPr lang="fr-FR" sz="1200">
                <a:solidFill>
                  <a:srgbClr val="000000"/>
                </a:solidFill>
                <a:latin typeface="Lucida Sans Unicode"/>
              </a:rPr>
              <a:t>Publication de nouvelle fonctionnalité chaque mois</a:t>
            </a:r>
            <a:endParaRPr/>
          </a:p>
          <a:p>
            <a:pPr lvl="2">
              <a:buFont charset="2" typeface="Wingdings 2"/>
              <a:buChar char=""/>
            </a:pPr>
            <a:r>
              <a:rPr lang="fr-FR" sz="1200">
                <a:solidFill>
                  <a:srgbClr val="000000"/>
                </a:solidFill>
                <a:latin typeface="Lucida Sans Unicode"/>
              </a:rPr>
              <a:t>Publication de nouvelles applications chaque trimestre</a:t>
            </a:r>
            <a:endParaRPr/>
          </a:p>
          <a:p>
            <a:pPr>
              <a:buSzPct val="68000"/>
              <a:buFont charset="2" typeface="Wingdings 3"/>
              <a:buChar char="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Livraison prévisible</a:t>
            </a:r>
            <a:endParaRPr/>
          </a:p>
          <a:p>
            <a:pPr lvl="1">
              <a:buFont typeface="Verdana"/>
              <a:buChar char="◦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Jamais une production en retard</a:t>
            </a:r>
            <a:endParaRPr/>
          </a:p>
          <a:p>
            <a:pPr lvl="1">
              <a:buFont typeface="Verdana"/>
              <a:buChar char="◦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Les problèmes sont identifier longtemps avant la date de la parution</a:t>
            </a:r>
            <a:endParaRPr/>
          </a:p>
          <a:p>
            <a:pPr lvl="1">
              <a:buFont typeface="Verdana"/>
              <a:buChar char="◦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La compagnie est organisé autour des problèmes</a:t>
            </a:r>
            <a:endParaRPr/>
          </a:p>
          <a:p>
            <a:pPr>
              <a:buSzPct val="68000"/>
              <a:buFont charset="2" typeface="Wingdings 3"/>
              <a:buChar char="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Flux tirée (Pull System)</a:t>
            </a:r>
            <a:endParaRPr/>
          </a:p>
          <a:p>
            <a:pPr lvl="1">
              <a:buFont typeface="Verdana"/>
              <a:buChar char="◦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Les priorités ont réorganisé sur une base hebdomadaire par PDG, les ventes et le gestionnaire du compte</a:t>
            </a:r>
            <a:endParaRPr/>
          </a:p>
          <a:p>
            <a:pPr lvl="1">
              <a:buFont typeface="Verdana"/>
              <a:buChar char="◦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L'impact sur le client et les impacts sur le programme sont négociés au moment de la décision</a:t>
            </a:r>
            <a:endParaRPr/>
          </a:p>
          <a:p>
            <a:pPr>
              <a:buSzPct val="68000"/>
              <a:buFont charset="2" typeface="Wingdings 3"/>
              <a:buChar char="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Aucune anomalie parce que le cycle est rapide:</a:t>
            </a:r>
            <a:endParaRPr/>
          </a:p>
          <a:p>
            <a:pPr lvl="1">
              <a:buFont typeface="Verdana"/>
              <a:buChar char="◦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Élimination de logiciel problématique</a:t>
            </a:r>
            <a:endParaRPr/>
          </a:p>
          <a:p>
            <a:pPr lvl="1">
              <a:buFont typeface="Verdana"/>
              <a:buChar char="◦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Processus de distribution efficace parce que vous devez faire 45 installation par année</a:t>
            </a:r>
            <a:endParaRPr/>
          </a:p>
          <a:p>
            <a:pPr lvl="1">
              <a:buFont typeface="Verdana"/>
              <a:buChar char="◦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Amélioration du processus à cause du flux constant d'améliorations</a:t>
            </a:r>
            <a:endParaRPr/>
          </a:p>
          <a:p>
            <a:pPr lvl="1">
              <a:buFont typeface="Verdana"/>
              <a:buChar char="◦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Il force la standardisation du logiciel plutôt que la personnalisation</a:t>
            </a:r>
            <a:endParaRPr/>
          </a:p>
        </p:txBody>
      </p:sp>
      <p:pic>
        <p:nvPicPr>
          <p:cNvPr descr="" id="627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8818560" y="173160"/>
            <a:ext cx="812520" cy="1318680"/>
          </a:xfrm>
          <a:prstGeom prst="rect">
            <a:avLst/>
          </a:prstGeom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719111-5161-4151-A121-F151613161B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629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endParaRPr/>
          </a:p>
        </p:txBody>
      </p:sp>
      <p:pic>
        <p:nvPicPr>
          <p:cNvPr descr="" id="630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27160" y="1324080"/>
            <a:ext cx="4047840" cy="4052520"/>
          </a:xfrm>
          <a:prstGeom prst="rect">
            <a:avLst/>
          </a:prstGeom>
        </p:spPr>
      </p:pic>
      <p:sp>
        <p:nvSpPr>
          <p:cNvPr id="631" name="TextShape 3"/>
          <p:cNvSpPr txBox="1"/>
          <p:nvPr/>
        </p:nvSpPr>
        <p:spPr>
          <a:xfrm>
            <a:off x="5008680" y="1295280"/>
            <a:ext cx="3647880" cy="4525560"/>
          </a:xfrm>
          <a:prstGeom prst="rect">
            <a:avLst/>
          </a:prstGeom>
        </p:spPr>
        <p:txBody>
          <a:bodyPr anchor="ctr" anchorCtr="1" bIns="45000" lIns="90000" rIns="90000" tIns="45000"/>
          <a:p>
            <a:pPr algn="ctr">
              <a:lnSpc>
                <a:spcPct val="80000"/>
              </a:lnSpc>
            </a:pPr>
            <a:r>
              <a:rPr lang="fr-FR" sz="3600">
                <a:solidFill>
                  <a:srgbClr val="000000"/>
                </a:solidFill>
                <a:latin typeface="Lucida Sans Unicode"/>
              </a:rPr>
              <a:t>Merci</a:t>
            </a:r>
            <a:endParaRPr/>
          </a:p>
          <a:p>
            <a:pPr algn="ctr">
              <a:lnSpc>
                <a:spcPct val="80000"/>
              </a:lnSpc>
            </a:pP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719111F1-11D1-41F1-A181-110141A1217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Le Lean Thinking</a:t>
            </a:r>
            <a:endParaRPr/>
          </a:p>
        </p:txBody>
      </p:sp>
      <p:sp>
        <p:nvSpPr>
          <p:cNvPr id="141" name="CustomShape 3"/>
          <p:cNvSpPr/>
          <p:nvPr/>
        </p:nvSpPr>
        <p:spPr>
          <a:xfrm>
            <a:off x="6705720" y="6391440"/>
            <a:ext cx="2133360" cy="304560"/>
          </a:xfrm>
          <a:prstGeom prst="rect">
            <a:avLst/>
          </a:prstGeom>
        </p:spPr>
        <p:txBody>
          <a:bodyPr bIns="0" lIns="0" rIns="0" tIns="0"/>
          <a:p>
            <a:pPr algn="r"/>
            <a:fld id="{51212181-31D1-4121-A1D1-C1115191B1B1}" type="slidenum">
              <a:rPr lang="fr-FR" sz="800">
                <a:solidFill>
                  <a:srgbClr val="ffffff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142" name="CustomShape 4"/>
          <p:cNvSpPr/>
          <p:nvPr/>
        </p:nvSpPr>
        <p:spPr>
          <a:xfrm>
            <a:off x="541440" y="1682640"/>
            <a:ext cx="1518840" cy="1184040"/>
          </a:xfrm>
          <a:prstGeom prst="roundRect">
            <a:avLst>
              <a:gd fmla="val 3333" name="adj"/>
            </a:avLst>
          </a:prstGeom>
          <a:solidFill>
            <a:srgbClr val="2da2bf"/>
          </a:solidFill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Pourquoi ?</a:t>
            </a:r>
            <a:endParaRPr/>
          </a:p>
        </p:txBody>
      </p:sp>
      <p:sp>
        <p:nvSpPr>
          <p:cNvPr id="143" name="CustomShape 5"/>
          <p:cNvSpPr/>
          <p:nvPr/>
        </p:nvSpPr>
        <p:spPr>
          <a:xfrm>
            <a:off x="3343320" y="1814400"/>
            <a:ext cx="5395680" cy="90612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b="1" lang="fr-FR" sz="1600">
                <a:solidFill>
                  <a:srgbClr val="000000"/>
                </a:solidFill>
                <a:latin typeface="Lucida Sans Unicode"/>
              </a:rPr>
              <a:t>Production de masse vs Production Lean</a:t>
            </a:r>
            <a:endParaRPr/>
          </a:p>
        </p:txBody>
      </p:sp>
      <p:sp>
        <p:nvSpPr>
          <p:cNvPr id="144" name="CustomShape 6"/>
          <p:cNvSpPr/>
          <p:nvPr/>
        </p:nvSpPr>
        <p:spPr>
          <a:xfrm>
            <a:off x="3343320" y="2967120"/>
            <a:ext cx="5395680" cy="98712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pPr>
              <a:buFont typeface="StarSymbol"/>
              <a:buChar char="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La production de masse applique des économies d'échelle pour négocier avec le défi des grands volumes.</a:t>
            </a:r>
            <a:endParaRPr/>
          </a:p>
          <a:p>
            <a:pPr>
              <a:buFont typeface="StarSymbol"/>
              <a:buChar char="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La production Lean applique des principes « Agiles » pour adresser le défi des variations.</a:t>
            </a:r>
            <a:endParaRPr/>
          </a:p>
        </p:txBody>
      </p:sp>
      <p:cxnSp>
        <p:nvCxnSpPr>
          <p:cNvPr id="145" name="Line 7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sp>
        <p:nvSpPr>
          <p:cNvPr id="146" name="CustomShape 8"/>
          <p:cNvSpPr/>
          <p:nvPr/>
        </p:nvSpPr>
        <p:spPr>
          <a:xfrm>
            <a:off x="3343320" y="4070520"/>
            <a:ext cx="5395680" cy="101556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pPr>
              <a:buFont typeface="StarSymbol"/>
              <a:buChar char="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Quand les volumes doublent, les économies d'échelle réduisent des coûts de 15% à 20% par unité, mais elles entrainent des coûts de 15% à 35% plus élevés à chaque fois que la variété double.</a:t>
            </a:r>
            <a:endParaRPr/>
          </a:p>
        </p:txBody>
      </p:sp>
      <p:sp>
        <p:nvSpPr>
          <p:cNvPr id="147" name="CustomShape 9"/>
          <p:cNvSpPr/>
          <p:nvPr/>
        </p:nvSpPr>
        <p:spPr>
          <a:xfrm>
            <a:off x="3344760" y="5192640"/>
            <a:ext cx="5395680" cy="101556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pPr>
              <a:buFont typeface="StarSymbol"/>
              <a:buChar char=""/>
            </a:pPr>
            <a:r>
              <a:rPr lang="fr-FR" sz="1400">
                <a:solidFill>
                  <a:srgbClr val="000000"/>
                </a:solidFill>
                <a:latin typeface="Lucida Sans Unicode"/>
              </a:rPr>
              <a:t>Exemple: Une grande entreprise de service financier a ~ 20 produits, mais plus de 2000 variations sur ces produits. Nos entreprises sont faites de variation et de complexité.</a:t>
            </a:r>
            <a:endParaRPr/>
          </a:p>
        </p:txBody>
      </p:sp>
      <p:cxnSp>
        <p:nvCxnSpPr>
          <p:cNvPr id="148" name="Line 10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149" name="Line 11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150" name="Line 12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3191B171-A1D1-4171-B1C1-51D1C151B13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152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Le Lean Thinking</a:t>
            </a:r>
            <a:endParaRPr/>
          </a:p>
        </p:txBody>
      </p:sp>
      <p:sp>
        <p:nvSpPr>
          <p:cNvPr id="153" name="CustomShape 3"/>
          <p:cNvSpPr/>
          <p:nvPr/>
        </p:nvSpPr>
        <p:spPr>
          <a:xfrm>
            <a:off x="6705720" y="6391440"/>
            <a:ext cx="2133360" cy="304560"/>
          </a:xfrm>
          <a:prstGeom prst="rect">
            <a:avLst/>
          </a:prstGeom>
        </p:spPr>
        <p:txBody>
          <a:bodyPr bIns="0" lIns="0" rIns="0" tIns="0"/>
          <a:p>
            <a:pPr algn="r"/>
            <a:fld id="{C1915131-F1B1-4171-B1E1-118121B191B1}" type="slidenum">
              <a:rPr lang="fr-FR" sz="800">
                <a:solidFill>
                  <a:srgbClr val="ffffff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154" name="CustomShape 4"/>
          <p:cNvSpPr/>
          <p:nvPr/>
        </p:nvSpPr>
        <p:spPr>
          <a:xfrm>
            <a:off x="541440" y="1682640"/>
            <a:ext cx="1518840" cy="1184040"/>
          </a:xfrm>
          <a:prstGeom prst="roundRect">
            <a:avLst>
              <a:gd fmla="val 3333" name="adj"/>
            </a:avLst>
          </a:prstGeom>
          <a:solidFill>
            <a:srgbClr val="2da2bf"/>
          </a:solidFill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Pourquoi ?</a:t>
            </a:r>
            <a:endParaRPr/>
          </a:p>
        </p:txBody>
      </p:sp>
      <p:sp>
        <p:nvSpPr>
          <p:cNvPr id="155" name="CustomShape 5"/>
          <p:cNvSpPr/>
          <p:nvPr/>
        </p:nvSpPr>
        <p:spPr>
          <a:xfrm>
            <a:off x="3343320" y="1814400"/>
            <a:ext cx="5395680" cy="90612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pPr>
              <a:buFont typeface="StarSymbol"/>
              <a:buChar char=""/>
            </a:pPr>
            <a:r>
              <a:rPr b="1" lang="fr-FR" sz="1400">
                <a:solidFill>
                  <a:srgbClr val="000000"/>
                </a:solidFill>
                <a:latin typeface="Lucida Sans Unicode"/>
              </a:rPr>
              <a:t>Le Centre du Support des Fournisseurs de Toyota (TSSC) établi aux États-Unis</a:t>
            </a:r>
            <a:endParaRPr/>
          </a:p>
          <a:p>
            <a:pPr>
              <a:buFont typeface="StarSymbol"/>
              <a:buChar char=""/>
            </a:pPr>
            <a:r>
              <a:rPr b="1" lang="fr-FR" sz="1400">
                <a:solidFill>
                  <a:srgbClr val="000000"/>
                </a:solidFill>
                <a:latin typeface="Lucida Sans Unicode"/>
              </a:rPr>
              <a:t>Ils ont approché la conquête du Prix Shingo comme une occasion d’apprendre ensemble.</a:t>
            </a:r>
            <a:endParaRPr/>
          </a:p>
        </p:txBody>
      </p:sp>
      <p:sp>
        <p:nvSpPr>
          <p:cNvPr id="156" name="CustomShape 6"/>
          <p:cNvSpPr/>
          <p:nvPr/>
        </p:nvSpPr>
        <p:spPr>
          <a:xfrm>
            <a:off x="579600" y="3963960"/>
            <a:ext cx="1461600" cy="98712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lang="fr-FR" sz="1400">
                <a:solidFill>
                  <a:srgbClr val="000000"/>
                </a:solidFill>
                <a:latin typeface="Lucida Sans Unicode"/>
              </a:rPr>
              <a:t>Les résultats</a:t>
            </a:r>
            <a:endParaRPr/>
          </a:p>
        </p:txBody>
      </p:sp>
      <p:cxnSp>
        <p:nvCxnSpPr>
          <p:cNvPr id="157" name="Line 7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sp>
        <p:nvSpPr>
          <p:cNvPr id="158" name="CustomShape 8"/>
          <p:cNvSpPr/>
          <p:nvPr/>
        </p:nvSpPr>
        <p:spPr>
          <a:xfrm>
            <a:off x="3343320" y="2971800"/>
            <a:ext cx="5395680" cy="298260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À la fin du projet de 9 mois:</a:t>
            </a:r>
            <a:endParaRPr/>
          </a:p>
          <a:p>
            <a:endParaRPr/>
          </a:p>
          <a:p>
            <a:pPr>
              <a:buFont typeface="StarSymbol"/>
              <a:buChar char=""/>
            </a:pPr>
            <a:r>
              <a:rPr b="1" lang="fr-FR" sz="1400">
                <a:solidFill>
                  <a:srgbClr val="000000"/>
                </a:solidFill>
                <a:latin typeface="Lucida Sans Unicode"/>
              </a:rPr>
              <a:t> </a:t>
            </a:r>
            <a:r>
              <a:rPr b="1" lang="fr-FR" sz="1400">
                <a:solidFill>
                  <a:srgbClr val="000000"/>
                </a:solidFill>
                <a:latin typeface="Lucida Sans Unicode"/>
              </a:rPr>
              <a:t>93% réduction du temps pour rendre les services.</a:t>
            </a:r>
            <a:endParaRPr/>
          </a:p>
          <a:p>
            <a:endParaRPr/>
          </a:p>
          <a:p>
            <a:pPr>
              <a:buFont typeface="StarSymbol"/>
              <a:buChar char=""/>
            </a:pPr>
            <a:r>
              <a:rPr b="1" lang="fr-FR" sz="1400">
                <a:solidFill>
                  <a:srgbClr val="000000"/>
                </a:solidFill>
                <a:latin typeface="Lucida Sans Unicode"/>
              </a:rPr>
              <a:t> </a:t>
            </a:r>
            <a:r>
              <a:rPr b="1" lang="fr-FR" sz="1400">
                <a:solidFill>
                  <a:srgbClr val="000000"/>
                </a:solidFill>
                <a:latin typeface="Lucida Sans Unicode"/>
              </a:rPr>
              <a:t>83% réduction des inventaires des travaux en cours.</a:t>
            </a:r>
            <a:endParaRPr/>
          </a:p>
          <a:p>
            <a:endParaRPr/>
          </a:p>
          <a:p>
            <a:pPr>
              <a:buFont typeface="StarSymbol"/>
              <a:buChar char=""/>
            </a:pPr>
            <a:r>
              <a:rPr b="1" lang="fr-FR" sz="1400">
                <a:solidFill>
                  <a:srgbClr val="000000"/>
                </a:solidFill>
                <a:latin typeface="Lucida Sans Unicode"/>
              </a:rPr>
              <a:t> </a:t>
            </a:r>
            <a:r>
              <a:rPr b="1" lang="fr-FR" sz="1400">
                <a:solidFill>
                  <a:srgbClr val="000000"/>
                </a:solidFill>
                <a:latin typeface="Lucida Sans Unicode"/>
              </a:rPr>
              <a:t>91% réduction des inventaires de marchandises.</a:t>
            </a:r>
            <a:endParaRPr/>
          </a:p>
          <a:p>
            <a:endParaRPr/>
          </a:p>
          <a:p>
            <a:pPr>
              <a:buFont typeface="StarSymbol"/>
              <a:buChar char=""/>
            </a:pPr>
            <a:r>
              <a:rPr b="1" lang="fr-FR" sz="1400">
                <a:solidFill>
                  <a:srgbClr val="000000"/>
                </a:solidFill>
                <a:latin typeface="Lucida Sans Unicode"/>
              </a:rPr>
              <a:t> </a:t>
            </a:r>
            <a:r>
              <a:rPr b="1" lang="fr-FR" sz="1400">
                <a:solidFill>
                  <a:srgbClr val="000000"/>
                </a:solidFill>
                <a:latin typeface="Lucida Sans Unicode"/>
              </a:rPr>
              <a:t>50% réduction du temps supplémentaire.</a:t>
            </a:r>
            <a:endParaRPr/>
          </a:p>
          <a:p>
            <a:endParaRPr/>
          </a:p>
          <a:p>
            <a:pPr>
              <a:buFont typeface="StarSymbol"/>
              <a:buChar char=""/>
            </a:pPr>
            <a:r>
              <a:rPr b="1" lang="fr-FR" sz="1400">
                <a:solidFill>
                  <a:srgbClr val="000000"/>
                </a:solidFill>
                <a:latin typeface="Lucida Sans Unicode"/>
              </a:rPr>
              <a:t> </a:t>
            </a:r>
            <a:r>
              <a:rPr b="1" lang="fr-FR" sz="1400">
                <a:solidFill>
                  <a:srgbClr val="000000"/>
                </a:solidFill>
                <a:latin typeface="Lucida Sans Unicode"/>
              </a:rPr>
              <a:t>83% amélioration de la productivité.</a:t>
            </a:r>
            <a:endParaRPr/>
          </a:p>
        </p:txBody>
      </p:sp>
      <p:cxnSp>
        <p:nvCxnSpPr>
          <p:cNvPr id="159" name="Line 9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  <p:cxnSp>
        <p:nvCxnSpPr>
          <p:cNvPr id="160" name="Line 10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00000"/>
            </a:solidFill>
            <a:round/>
          </a:ln>
        </p:spPr>
      </p:cxn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Object 6"/>
          <p:cNvGraphicFramePr/>
          <p:nvPr/>
        </p:nvGraphicFramePr>
        <p:xfrm>
          <a:off x="2000160" y="1143000"/>
          <a:ext cx="6619680" cy="49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62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31B151-91B1-41B1-A121-41313111414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163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Les résultats du Lean Thinking</a:t>
            </a:r>
            <a:endParaRPr/>
          </a:p>
        </p:txBody>
      </p:sp>
      <p:sp>
        <p:nvSpPr>
          <p:cNvPr id="164" name="CustomShape 3"/>
          <p:cNvSpPr/>
          <p:nvPr/>
        </p:nvSpPr>
        <p:spPr>
          <a:xfrm>
            <a:off x="8255160" y="254160"/>
            <a:ext cx="380520" cy="317160"/>
          </a:xfrm>
          <a:prstGeom prst="wedgeRoundRectCallout">
            <a:avLst>
              <a:gd fmla="val -8750" name="adj1"/>
              <a:gd fmla="val 14000" name="adj2"/>
            </a:avLst>
          </a:prstGeom>
          <a:solidFill>
            <a:srgbClr val="2da2bf"/>
          </a:solidFill>
          <a:ln w="19080">
            <a:solidFill>
              <a:srgbClr val="000000"/>
            </a:solidFill>
            <a:miter/>
          </a:ln>
        </p:spPr>
        <p:txBody>
          <a:bodyPr anchor="ctr" bIns="45000" lIns="90000" rIns="90000" tIns="45000" wrap="none"/>
          <a:p>
            <a:r>
              <a:rPr b="1" lang="fr-FR" sz="1400">
                <a:solidFill>
                  <a:srgbClr val="000000"/>
                </a:solidFill>
                <a:latin typeface="Tahoma"/>
              </a:rPr>
              <a:t>0</a:t>
            </a:r>
            <a:endParaRPr/>
          </a:p>
        </p:txBody>
      </p:sp>
      <p:sp>
        <p:nvSpPr>
          <p:cNvPr id="165" name="CustomShape 4"/>
          <p:cNvSpPr/>
          <p:nvPr/>
        </p:nvSpPr>
        <p:spPr>
          <a:xfrm>
            <a:off x="7396200" y="5964120"/>
            <a:ext cx="1509480" cy="604800"/>
          </a:xfrm>
          <a:prstGeom prst="rect">
            <a:avLst/>
          </a:prstGeom>
        </p:spPr>
        <p:txBody>
          <a:bodyPr bIns="44280" lIns="41040" rIns="41040" tIns="164160"/>
          <a:p>
            <a:r>
              <a:rPr lang="fr-FR" sz="1300">
                <a:solidFill>
                  <a:srgbClr val="000000"/>
                </a:solidFill>
                <a:latin typeface="Arial Narrow"/>
              </a:rPr>
              <a:t>Womack &amp; Jones, 2003</a:t>
            </a:r>
            <a:endParaRPr/>
          </a:p>
        </p:txBody>
      </p:sp>
      <p:sp>
        <p:nvSpPr>
          <p:cNvPr id="166" name="CustomShape 5"/>
          <p:cNvSpPr/>
          <p:nvPr/>
        </p:nvSpPr>
        <p:spPr>
          <a:xfrm>
            <a:off x="181440" y="1309680"/>
            <a:ext cx="2160000" cy="365400"/>
          </a:xfrm>
          <a:prstGeom prst="rect">
            <a:avLst/>
          </a:prstGeom>
        </p:spPr>
        <p:txBody>
          <a:bodyPr bIns="0" lIns="0" rIns="0" tIns="0" wrap="none"/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Bénéfice d’exploitation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(Porsche)</a:t>
            </a:r>
            <a:endParaRPr/>
          </a:p>
        </p:txBody>
      </p:sp>
      <p:sp>
        <p:nvSpPr>
          <p:cNvPr id="167" name="CustomShape 6"/>
          <p:cNvSpPr/>
          <p:nvPr/>
        </p:nvSpPr>
        <p:spPr>
          <a:xfrm>
            <a:off x="193320" y="1801800"/>
            <a:ext cx="2152440" cy="365400"/>
          </a:xfrm>
          <a:prstGeom prst="rect">
            <a:avLst/>
          </a:prstGeom>
        </p:spPr>
        <p:txBody>
          <a:bodyPr bIns="0" lIns="0" rIns="0" tIns="0" wrap="none"/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Temps moyen entre les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pannes (LanTech)</a:t>
            </a:r>
            <a:endParaRPr/>
          </a:p>
        </p:txBody>
      </p:sp>
      <p:sp>
        <p:nvSpPr>
          <p:cNvPr id="168" name="CustomShape 7"/>
          <p:cNvSpPr/>
          <p:nvPr/>
        </p:nvSpPr>
        <p:spPr>
          <a:xfrm>
            <a:off x="482760" y="2293920"/>
            <a:ext cx="1526400" cy="365400"/>
          </a:xfrm>
          <a:prstGeom prst="rect">
            <a:avLst/>
          </a:prstGeom>
        </p:spPr>
        <p:txBody>
          <a:bodyPr bIns="0" lIns="0" rIns="0" tIns="0" wrap="none"/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Productivité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(Pratt &amp; Withney)</a:t>
            </a:r>
            <a:endParaRPr/>
          </a:p>
        </p:txBody>
      </p:sp>
      <p:sp>
        <p:nvSpPr>
          <p:cNvPr id="169" name="CustomShape 8"/>
          <p:cNvSpPr/>
          <p:nvPr/>
        </p:nvSpPr>
        <p:spPr>
          <a:xfrm>
            <a:off x="403920" y="2786040"/>
            <a:ext cx="1716480" cy="365400"/>
          </a:xfrm>
          <a:prstGeom prst="rect">
            <a:avLst/>
          </a:prstGeom>
        </p:spPr>
        <p:txBody>
          <a:bodyPr bIns="0" lIns="0" rIns="0" tIns="0" wrap="none"/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Ventes par employé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(Wiremold)</a:t>
            </a:r>
            <a:endParaRPr/>
          </a:p>
        </p:txBody>
      </p:sp>
      <p:sp>
        <p:nvSpPr>
          <p:cNvPr id="170" name="CustomShape 9"/>
          <p:cNvSpPr/>
          <p:nvPr/>
        </p:nvSpPr>
        <p:spPr>
          <a:xfrm>
            <a:off x="353520" y="3278160"/>
            <a:ext cx="1813680" cy="365400"/>
          </a:xfrm>
          <a:prstGeom prst="rect">
            <a:avLst/>
          </a:prstGeom>
        </p:spPr>
        <p:txBody>
          <a:bodyPr bIns="0" lIns="0" rIns="0" tIns="0" wrap="none"/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Temps de conception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(Porsche)</a:t>
            </a:r>
            <a:endParaRPr/>
          </a:p>
        </p:txBody>
      </p:sp>
      <p:sp>
        <p:nvSpPr>
          <p:cNvPr id="171" name="CustomShape 10"/>
          <p:cNvSpPr/>
          <p:nvPr/>
        </p:nvSpPr>
        <p:spPr>
          <a:xfrm>
            <a:off x="427320" y="3770280"/>
            <a:ext cx="1654200" cy="365400"/>
          </a:xfrm>
          <a:prstGeom prst="rect">
            <a:avLst/>
          </a:prstGeom>
        </p:spPr>
        <p:txBody>
          <a:bodyPr bIns="0" lIns="0" rIns="0" tIns="0" wrap="none"/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Temps de mise en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marché (Wiremold)</a:t>
            </a:r>
            <a:endParaRPr/>
          </a:p>
        </p:txBody>
      </p:sp>
      <p:sp>
        <p:nvSpPr>
          <p:cNvPr id="172" name="CustomShape 11"/>
          <p:cNvSpPr/>
          <p:nvPr/>
        </p:nvSpPr>
        <p:spPr>
          <a:xfrm>
            <a:off x="359640" y="4262400"/>
            <a:ext cx="1786320" cy="365400"/>
          </a:xfrm>
          <a:prstGeom prst="rect">
            <a:avLst/>
          </a:prstGeom>
        </p:spPr>
        <p:txBody>
          <a:bodyPr bIns="0" lIns="0" rIns="0" tIns="0" wrap="none"/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Erreur d’assemblage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(Porsche)</a:t>
            </a:r>
            <a:endParaRPr/>
          </a:p>
        </p:txBody>
      </p:sp>
      <p:sp>
        <p:nvSpPr>
          <p:cNvPr id="173" name="CustomShape 12"/>
          <p:cNvSpPr/>
          <p:nvPr/>
        </p:nvSpPr>
        <p:spPr>
          <a:xfrm>
            <a:off x="362520" y="4754520"/>
            <a:ext cx="1804680" cy="365400"/>
          </a:xfrm>
          <a:prstGeom prst="rect">
            <a:avLst/>
          </a:prstGeom>
        </p:spPr>
        <p:txBody>
          <a:bodyPr bIns="0" lIns="0" rIns="0" tIns="0" wrap="none"/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Temps de production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(LanTech)</a:t>
            </a:r>
            <a:endParaRPr/>
          </a:p>
        </p:txBody>
      </p:sp>
      <p:sp>
        <p:nvSpPr>
          <p:cNvPr id="174" name="CustomShape 13"/>
          <p:cNvSpPr/>
          <p:nvPr/>
        </p:nvSpPr>
        <p:spPr>
          <a:xfrm>
            <a:off x="298080" y="5246640"/>
            <a:ext cx="1943280" cy="365400"/>
          </a:xfrm>
          <a:prstGeom prst="rect">
            <a:avLst/>
          </a:prstGeom>
        </p:spPr>
        <p:txBody>
          <a:bodyPr bIns="0" lIns="0" rIns="0" tIns="0" wrap="none"/>
          <a:p>
            <a:r>
              <a:rPr b="1" lang="fr-FR" sz="1200">
                <a:solidFill>
                  <a:srgbClr val="000000"/>
                </a:solidFill>
                <a:latin typeface="Lucida Sans Unicode"/>
              </a:rPr>
              <a:t>Temps de modification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
</a:t>
            </a:r>
            <a:r>
              <a:rPr b="1" lang="fr-FR" sz="1200">
                <a:solidFill>
                  <a:srgbClr val="000000"/>
                </a:solidFill>
                <a:latin typeface="Lucida Sans Unicode"/>
              </a:rPr>
              <a:t>(Pratt &amp; Whitney)</a:t>
            </a:r>
            <a:endParaRPr/>
          </a:p>
        </p:txBody>
      </p:sp>
      <p:sp>
        <p:nvSpPr>
          <p:cNvPr id="175" name="Line 14"/>
          <p:cNvSpPr/>
          <p:nvPr/>
        </p:nvSpPr>
        <p:spPr>
          <a:xfrm>
            <a:off x="290160" y="5176800"/>
            <a:ext cx="196056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176" name="Line 15"/>
          <p:cNvSpPr/>
          <p:nvPr/>
        </p:nvSpPr>
        <p:spPr>
          <a:xfrm>
            <a:off x="290160" y="5659200"/>
            <a:ext cx="196056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177" name="Line 16"/>
          <p:cNvSpPr/>
          <p:nvPr/>
        </p:nvSpPr>
        <p:spPr>
          <a:xfrm>
            <a:off x="290160" y="4681440"/>
            <a:ext cx="196056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178" name="Line 17"/>
          <p:cNvSpPr/>
          <p:nvPr/>
        </p:nvSpPr>
        <p:spPr>
          <a:xfrm>
            <a:off x="290160" y="4192560"/>
            <a:ext cx="196056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179" name="Line 18"/>
          <p:cNvSpPr/>
          <p:nvPr/>
        </p:nvSpPr>
        <p:spPr>
          <a:xfrm>
            <a:off x="290160" y="3698640"/>
            <a:ext cx="196056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180" name="Line 19"/>
          <p:cNvSpPr/>
          <p:nvPr/>
        </p:nvSpPr>
        <p:spPr>
          <a:xfrm>
            <a:off x="290160" y="3214440"/>
            <a:ext cx="196056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181" name="Line 20"/>
          <p:cNvSpPr/>
          <p:nvPr/>
        </p:nvSpPr>
        <p:spPr>
          <a:xfrm>
            <a:off x="290160" y="2719080"/>
            <a:ext cx="196056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182" name="Line 21"/>
          <p:cNvSpPr/>
          <p:nvPr/>
        </p:nvSpPr>
        <p:spPr>
          <a:xfrm>
            <a:off x="290160" y="2230200"/>
            <a:ext cx="196056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183" name="Line 22"/>
          <p:cNvSpPr/>
          <p:nvPr/>
        </p:nvSpPr>
        <p:spPr>
          <a:xfrm>
            <a:off x="290160" y="1734840"/>
            <a:ext cx="196056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  <p:sp>
        <p:nvSpPr>
          <p:cNvPr id="184" name="Line 23"/>
          <p:cNvSpPr/>
          <p:nvPr/>
        </p:nvSpPr>
        <p:spPr>
          <a:xfrm>
            <a:off x="290160" y="1252440"/>
            <a:ext cx="1960560" cy="0"/>
          </a:xfrm>
          <a:prstGeom prst="line">
            <a:avLst/>
          </a:prstGeom>
          <a:ln w="12600">
            <a:solidFill>
              <a:srgbClr val="000000"/>
            </a:solidFill>
            <a:round/>
          </a:ln>
        </p:spPr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21B1B171-41D1-41B1-81F1-2151D1D1C12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Le Lean Thinking</a:t>
            </a:r>
            <a:endParaRPr/>
          </a:p>
        </p:txBody>
      </p:sp>
      <p:sp>
        <p:nvSpPr>
          <p:cNvPr id="187" name="CustomShape 3"/>
          <p:cNvSpPr/>
          <p:nvPr/>
        </p:nvSpPr>
        <p:spPr>
          <a:xfrm>
            <a:off x="6705720" y="6391440"/>
            <a:ext cx="2133360" cy="304560"/>
          </a:xfrm>
          <a:prstGeom prst="rect">
            <a:avLst/>
          </a:prstGeom>
        </p:spPr>
        <p:txBody>
          <a:bodyPr bIns="0" lIns="0" rIns="0" tIns="0"/>
          <a:p>
            <a:pPr algn="r"/>
            <a:fld id="{B1B101B1-E171-4171-9101-619171219161}" type="slidenum">
              <a:rPr lang="fr-FR" sz="800">
                <a:solidFill>
                  <a:srgbClr val="ffffff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188" name="CustomShape 4"/>
          <p:cNvSpPr/>
          <p:nvPr/>
        </p:nvSpPr>
        <p:spPr>
          <a:xfrm>
            <a:off x="541440" y="1682640"/>
            <a:ext cx="1518840" cy="1184040"/>
          </a:xfrm>
          <a:prstGeom prst="roundRect">
            <a:avLst>
              <a:gd fmla="val 3333" name="adj"/>
            </a:avLst>
          </a:prstGeom>
          <a:solidFill>
            <a:srgbClr val="2da2bf"/>
          </a:solidFill>
        </p:spPr>
        <p:txBody>
          <a:bodyPr anchor="ctr" bIns="0" lIns="0" rIns="0" tIns="0"/>
          <a:p>
            <a:r>
              <a:rPr b="1" lang="fr-FR" sz="1400">
                <a:solidFill>
                  <a:srgbClr val="000000"/>
                </a:solidFill>
                <a:latin typeface="Lucida Sans Unicode"/>
              </a:rPr>
              <a:t>Qui utilise le Lean Thinking ?</a:t>
            </a:r>
            <a:endParaRPr/>
          </a:p>
        </p:txBody>
      </p:sp>
      <p:sp>
        <p:nvSpPr>
          <p:cNvPr id="189" name="CustomShape 5"/>
          <p:cNvSpPr/>
          <p:nvPr/>
        </p:nvSpPr>
        <p:spPr>
          <a:xfrm>
            <a:off x="5846760" y="3411360"/>
            <a:ext cx="1439640" cy="8996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pic>
        <p:nvPicPr>
          <p:cNvPr descr="" id="190" name="Picture 7"/>
          <p:cNvPicPr/>
          <p:nvPr/>
        </p:nvPicPr>
        <p:blipFill>
          <a:blip r:embed="rId1"/>
          <a:stretch>
            <a:fillRect/>
          </a:stretch>
        </p:blipFill>
        <p:spPr>
          <a:xfrm>
            <a:off x="5970240" y="3480840"/>
            <a:ext cx="1190880" cy="754920"/>
          </a:xfrm>
          <a:prstGeom prst="rect">
            <a:avLst/>
          </a:prstGeom>
        </p:spPr>
      </p:pic>
      <p:sp>
        <p:nvSpPr>
          <p:cNvPr id="191" name="CustomShape 6"/>
          <p:cNvSpPr/>
          <p:nvPr/>
        </p:nvSpPr>
        <p:spPr>
          <a:xfrm>
            <a:off x="4257720" y="3411360"/>
            <a:ext cx="1439640" cy="8996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pic>
        <p:nvPicPr>
          <p:cNvPr descr="" id="192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514040" y="3470760"/>
            <a:ext cx="814320" cy="753480"/>
          </a:xfrm>
          <a:prstGeom prst="rect">
            <a:avLst/>
          </a:prstGeom>
        </p:spPr>
      </p:pic>
      <p:sp>
        <p:nvSpPr>
          <p:cNvPr id="193" name="CustomShape 7"/>
          <p:cNvSpPr/>
          <p:nvPr/>
        </p:nvSpPr>
        <p:spPr>
          <a:xfrm>
            <a:off x="5846760" y="2382840"/>
            <a:ext cx="1439640" cy="8996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pic>
        <p:nvPicPr>
          <p:cNvPr descr="" id="19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914080" y="2503080"/>
            <a:ext cx="1294200" cy="633600"/>
          </a:xfrm>
          <a:prstGeom prst="rect">
            <a:avLst/>
          </a:prstGeom>
        </p:spPr>
      </p:pic>
      <p:sp>
        <p:nvSpPr>
          <p:cNvPr id="195" name="CustomShape 8"/>
          <p:cNvSpPr/>
          <p:nvPr/>
        </p:nvSpPr>
        <p:spPr>
          <a:xfrm>
            <a:off x="7435800" y="2382840"/>
            <a:ext cx="1439640" cy="8996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pic>
        <p:nvPicPr>
          <p:cNvPr descr="" id="196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7770240" y="2482560"/>
            <a:ext cx="781200" cy="723240"/>
          </a:xfrm>
          <a:prstGeom prst="rect">
            <a:avLst/>
          </a:prstGeom>
        </p:spPr>
      </p:pic>
      <p:sp>
        <p:nvSpPr>
          <p:cNvPr id="197" name="CustomShape 9"/>
          <p:cNvSpPr/>
          <p:nvPr/>
        </p:nvSpPr>
        <p:spPr>
          <a:xfrm>
            <a:off x="2622600" y="3411360"/>
            <a:ext cx="1439640" cy="8996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pic>
        <p:nvPicPr>
          <p:cNvPr descr="" id="198" name="Pictur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2950920" y="3463560"/>
            <a:ext cx="847080" cy="795600"/>
          </a:xfrm>
          <a:prstGeom prst="rect">
            <a:avLst/>
          </a:prstGeom>
        </p:spPr>
      </p:pic>
      <p:sp>
        <p:nvSpPr>
          <p:cNvPr id="199" name="CustomShape 10"/>
          <p:cNvSpPr/>
          <p:nvPr/>
        </p:nvSpPr>
        <p:spPr>
          <a:xfrm>
            <a:off x="4257720" y="2382840"/>
            <a:ext cx="1439640" cy="8996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pic>
        <p:nvPicPr>
          <p:cNvPr descr="" id="200" name="Picture 22"/>
          <p:cNvPicPr/>
          <p:nvPr/>
        </p:nvPicPr>
        <p:blipFill>
          <a:blip r:embed="rId6"/>
          <a:stretch>
            <a:fillRect/>
          </a:stretch>
        </p:blipFill>
        <p:spPr>
          <a:xfrm>
            <a:off x="4284360" y="2549160"/>
            <a:ext cx="1336320" cy="618840"/>
          </a:xfrm>
          <a:prstGeom prst="rect">
            <a:avLst/>
          </a:prstGeom>
        </p:spPr>
      </p:pic>
      <p:sp>
        <p:nvSpPr>
          <p:cNvPr id="201" name="CustomShape 11"/>
          <p:cNvSpPr/>
          <p:nvPr/>
        </p:nvSpPr>
        <p:spPr>
          <a:xfrm>
            <a:off x="7435800" y="1378080"/>
            <a:ext cx="1439640" cy="8996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pic>
        <p:nvPicPr>
          <p:cNvPr descr="" id="202" name="Picture 25"/>
          <p:cNvPicPr/>
          <p:nvPr/>
        </p:nvPicPr>
        <p:blipFill>
          <a:blip r:embed="rId7"/>
          <a:stretch>
            <a:fillRect/>
          </a:stretch>
        </p:blipFill>
        <p:spPr>
          <a:xfrm>
            <a:off x="7485840" y="1644120"/>
            <a:ext cx="1312920" cy="303480"/>
          </a:xfrm>
          <a:prstGeom prst="rect">
            <a:avLst/>
          </a:prstGeom>
        </p:spPr>
      </p:pic>
      <p:sp>
        <p:nvSpPr>
          <p:cNvPr id="203" name="CustomShape 12"/>
          <p:cNvSpPr/>
          <p:nvPr/>
        </p:nvSpPr>
        <p:spPr>
          <a:xfrm>
            <a:off x="2622600" y="2382840"/>
            <a:ext cx="1439640" cy="8996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pic>
        <p:nvPicPr>
          <p:cNvPr descr="" id="204" name="Picture 28"/>
          <p:cNvPicPr/>
          <p:nvPr/>
        </p:nvPicPr>
        <p:blipFill>
          <a:blip r:embed="rId8"/>
          <a:stretch>
            <a:fillRect/>
          </a:stretch>
        </p:blipFill>
        <p:spPr>
          <a:xfrm>
            <a:off x="2830320" y="2404440"/>
            <a:ext cx="1039320" cy="825840"/>
          </a:xfrm>
          <a:prstGeom prst="rect">
            <a:avLst/>
          </a:prstGeom>
        </p:spPr>
      </p:pic>
      <p:sp>
        <p:nvSpPr>
          <p:cNvPr id="205" name="CustomShape 13"/>
          <p:cNvSpPr/>
          <p:nvPr/>
        </p:nvSpPr>
        <p:spPr>
          <a:xfrm>
            <a:off x="2635200" y="1378080"/>
            <a:ext cx="1439640" cy="8996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pic>
        <p:nvPicPr>
          <p:cNvPr descr="" id="206" name="Picture 31"/>
          <p:cNvPicPr/>
          <p:nvPr/>
        </p:nvPicPr>
        <p:blipFill>
          <a:blip r:embed="rId9"/>
          <a:stretch>
            <a:fillRect/>
          </a:stretch>
        </p:blipFill>
        <p:spPr>
          <a:xfrm>
            <a:off x="2693160" y="1568880"/>
            <a:ext cx="1312920" cy="607320"/>
          </a:xfrm>
          <a:prstGeom prst="rect">
            <a:avLst/>
          </a:prstGeom>
        </p:spPr>
      </p:pic>
      <p:sp>
        <p:nvSpPr>
          <p:cNvPr id="207" name="CustomShape 14"/>
          <p:cNvSpPr/>
          <p:nvPr/>
        </p:nvSpPr>
        <p:spPr>
          <a:xfrm>
            <a:off x="4257720" y="1378080"/>
            <a:ext cx="1439640" cy="8996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pic>
        <p:nvPicPr>
          <p:cNvPr descr="" id="208" name="Picture 34"/>
          <p:cNvPicPr/>
          <p:nvPr/>
        </p:nvPicPr>
        <p:blipFill>
          <a:blip r:embed="rId10"/>
          <a:stretch>
            <a:fillRect/>
          </a:stretch>
        </p:blipFill>
        <p:spPr>
          <a:xfrm>
            <a:off x="4282560" y="1414080"/>
            <a:ext cx="1397160" cy="815760"/>
          </a:xfrm>
          <a:prstGeom prst="rect">
            <a:avLst/>
          </a:prstGeom>
        </p:spPr>
      </p:pic>
      <p:sp>
        <p:nvSpPr>
          <p:cNvPr id="209" name="CustomShape 15"/>
          <p:cNvSpPr/>
          <p:nvPr/>
        </p:nvSpPr>
        <p:spPr>
          <a:xfrm>
            <a:off x="5846760" y="1378080"/>
            <a:ext cx="1439640" cy="8996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pic>
        <p:nvPicPr>
          <p:cNvPr descr="" id="210" name="Picture 37"/>
          <p:cNvPicPr/>
          <p:nvPr/>
        </p:nvPicPr>
        <p:blipFill>
          <a:blip r:embed="rId11"/>
          <a:stretch>
            <a:fillRect/>
          </a:stretch>
        </p:blipFill>
        <p:spPr>
          <a:xfrm>
            <a:off x="5882760" y="1532880"/>
            <a:ext cx="1377000" cy="537840"/>
          </a:xfrm>
          <a:prstGeom prst="rect">
            <a:avLst/>
          </a:prstGeom>
        </p:spPr>
      </p:pic>
      <p:sp>
        <p:nvSpPr>
          <p:cNvPr id="211" name="CustomShape 16"/>
          <p:cNvSpPr/>
          <p:nvPr/>
        </p:nvSpPr>
        <p:spPr>
          <a:xfrm>
            <a:off x="7435800" y="3411360"/>
            <a:ext cx="1439640" cy="8996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pic>
        <p:nvPicPr>
          <p:cNvPr descr="" id="212" name="Picture 40"/>
          <p:cNvPicPr/>
          <p:nvPr/>
        </p:nvPicPr>
        <p:blipFill>
          <a:blip r:embed="rId12"/>
          <a:stretch>
            <a:fillRect/>
          </a:stretch>
        </p:blipFill>
        <p:spPr>
          <a:xfrm>
            <a:off x="7462440" y="3602520"/>
            <a:ext cx="1397160" cy="520560"/>
          </a:xfrm>
          <a:prstGeom prst="rect">
            <a:avLst/>
          </a:prstGeom>
        </p:spPr>
      </p:pic>
      <p:sp>
        <p:nvSpPr>
          <p:cNvPr id="213" name="CustomShape 17"/>
          <p:cNvSpPr/>
          <p:nvPr/>
        </p:nvSpPr>
        <p:spPr>
          <a:xfrm>
            <a:off x="2622600" y="4421160"/>
            <a:ext cx="1439640" cy="8996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pic>
        <p:nvPicPr>
          <p:cNvPr descr="" id="214" name="Picture 51"/>
          <p:cNvPicPr/>
          <p:nvPr/>
        </p:nvPicPr>
        <p:blipFill>
          <a:blip r:embed="rId13"/>
          <a:stretch>
            <a:fillRect/>
          </a:stretch>
        </p:blipFill>
        <p:spPr>
          <a:xfrm>
            <a:off x="2825640" y="4641840"/>
            <a:ext cx="1001520" cy="425160"/>
          </a:xfrm>
          <a:prstGeom prst="rect">
            <a:avLst/>
          </a:prstGeom>
        </p:spPr>
      </p:pic>
      <p:sp>
        <p:nvSpPr>
          <p:cNvPr id="215" name="CustomShape 18"/>
          <p:cNvSpPr/>
          <p:nvPr/>
        </p:nvSpPr>
        <p:spPr>
          <a:xfrm>
            <a:off x="4257720" y="4421160"/>
            <a:ext cx="1439640" cy="8996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pic>
        <p:nvPicPr>
          <p:cNvPr descr="" id="216" name="Picture 52"/>
          <p:cNvPicPr/>
          <p:nvPr/>
        </p:nvPicPr>
        <p:blipFill>
          <a:blip r:embed="rId14"/>
          <a:stretch>
            <a:fillRect/>
          </a:stretch>
        </p:blipFill>
        <p:spPr>
          <a:xfrm>
            <a:off x="4732200" y="4503600"/>
            <a:ext cx="487080" cy="750600"/>
          </a:xfrm>
          <a:prstGeom prst="rect">
            <a:avLst/>
          </a:prstGeom>
        </p:spPr>
      </p:pic>
      <p:sp>
        <p:nvSpPr>
          <p:cNvPr id="217" name="CustomShape 19"/>
          <p:cNvSpPr/>
          <p:nvPr/>
        </p:nvSpPr>
        <p:spPr>
          <a:xfrm>
            <a:off x="5846760" y="4421160"/>
            <a:ext cx="1439640" cy="8996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sp>
        <p:nvSpPr>
          <p:cNvPr id="218" name="CustomShape 20"/>
          <p:cNvSpPr/>
          <p:nvPr/>
        </p:nvSpPr>
        <p:spPr>
          <a:xfrm>
            <a:off x="5940000" y="4689000"/>
            <a:ext cx="162720" cy="3783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19" name="CustomShape 21"/>
          <p:cNvSpPr/>
          <p:nvPr/>
        </p:nvSpPr>
        <p:spPr>
          <a:xfrm>
            <a:off x="6438240" y="4768200"/>
            <a:ext cx="25560" cy="21348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20" name="CustomShape 22"/>
          <p:cNvSpPr/>
          <p:nvPr/>
        </p:nvSpPr>
        <p:spPr>
          <a:xfrm>
            <a:off x="6490080" y="4768200"/>
            <a:ext cx="25560" cy="21348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21" name="CustomShape 23"/>
          <p:cNvSpPr/>
          <p:nvPr/>
        </p:nvSpPr>
        <p:spPr>
          <a:xfrm>
            <a:off x="6903720" y="4834800"/>
            <a:ext cx="106200" cy="21348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22" name="CustomShape 24"/>
          <p:cNvSpPr/>
          <p:nvPr/>
        </p:nvSpPr>
        <p:spPr>
          <a:xfrm>
            <a:off x="6796440" y="4830840"/>
            <a:ext cx="108000" cy="1548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23" name="CustomShape 25"/>
          <p:cNvSpPr/>
          <p:nvPr/>
        </p:nvSpPr>
        <p:spPr>
          <a:xfrm>
            <a:off x="6311880" y="4830840"/>
            <a:ext cx="108000" cy="1548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24" name="CustomShape 26"/>
          <p:cNvSpPr/>
          <p:nvPr/>
        </p:nvSpPr>
        <p:spPr>
          <a:xfrm>
            <a:off x="6616080" y="4870080"/>
            <a:ext cx="50400" cy="270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25" name="CustomShape 27"/>
          <p:cNvSpPr/>
          <p:nvPr/>
        </p:nvSpPr>
        <p:spPr>
          <a:xfrm>
            <a:off x="6200280" y="4776120"/>
            <a:ext cx="104040" cy="2052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26" name="CustomShape 28"/>
          <p:cNvSpPr/>
          <p:nvPr/>
        </p:nvSpPr>
        <p:spPr>
          <a:xfrm>
            <a:off x="6685920" y="4776120"/>
            <a:ext cx="104040" cy="20520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27" name="CustomShape 29"/>
          <p:cNvSpPr/>
          <p:nvPr/>
        </p:nvSpPr>
        <p:spPr>
          <a:xfrm>
            <a:off x="6533640" y="4831920"/>
            <a:ext cx="74160" cy="15228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28" name="CustomShape 30"/>
          <p:cNvSpPr/>
          <p:nvPr/>
        </p:nvSpPr>
        <p:spPr>
          <a:xfrm>
            <a:off x="7009200" y="4831920"/>
            <a:ext cx="84240" cy="15228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29" name="CustomShape 31"/>
          <p:cNvSpPr/>
          <p:nvPr/>
        </p:nvSpPr>
        <p:spPr>
          <a:xfrm>
            <a:off x="7099560" y="4831920"/>
            <a:ext cx="96120" cy="15372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30" name="CustomShape 32"/>
          <p:cNvSpPr/>
          <p:nvPr/>
        </p:nvSpPr>
        <p:spPr>
          <a:xfrm>
            <a:off x="5946840" y="4698720"/>
            <a:ext cx="148680" cy="5148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31" name="CustomShape 33"/>
          <p:cNvSpPr/>
          <p:nvPr/>
        </p:nvSpPr>
        <p:spPr>
          <a:xfrm>
            <a:off x="5946840" y="4759920"/>
            <a:ext cx="148680" cy="23652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32" name="CustomShape 34"/>
          <p:cNvSpPr/>
          <p:nvPr/>
        </p:nvSpPr>
        <p:spPr>
          <a:xfrm>
            <a:off x="6064200" y="4706640"/>
            <a:ext cx="20520" cy="34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33" name="CustomShape 35"/>
          <p:cNvSpPr/>
          <p:nvPr/>
        </p:nvSpPr>
        <p:spPr>
          <a:xfrm>
            <a:off x="5956920" y="4706640"/>
            <a:ext cx="26640" cy="34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34" name="CustomShape 36"/>
          <p:cNvSpPr/>
          <p:nvPr/>
        </p:nvSpPr>
        <p:spPr>
          <a:xfrm>
            <a:off x="5985720" y="4705560"/>
            <a:ext cx="27360" cy="378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35" name="CustomShape 37"/>
          <p:cNvSpPr/>
          <p:nvPr/>
        </p:nvSpPr>
        <p:spPr>
          <a:xfrm>
            <a:off x="6016320" y="4706640"/>
            <a:ext cx="19440" cy="34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36" name="CustomShape 38"/>
          <p:cNvSpPr/>
          <p:nvPr/>
        </p:nvSpPr>
        <p:spPr>
          <a:xfrm>
            <a:off x="6039360" y="4706640"/>
            <a:ext cx="20520" cy="34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37" name="CustomShape 39"/>
          <p:cNvSpPr/>
          <p:nvPr/>
        </p:nvSpPr>
        <p:spPr>
          <a:xfrm>
            <a:off x="5931000" y="4676760"/>
            <a:ext cx="179640" cy="40284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38" name="CustomShape 40"/>
          <p:cNvSpPr/>
          <p:nvPr/>
        </p:nvSpPr>
        <p:spPr>
          <a:xfrm>
            <a:off x="5946840" y="5006520"/>
            <a:ext cx="148680" cy="51480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239" name="CustomShape 41"/>
          <p:cNvSpPr/>
          <p:nvPr/>
        </p:nvSpPr>
        <p:spPr>
          <a:xfrm>
            <a:off x="5985720" y="4883760"/>
            <a:ext cx="35280" cy="975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40" name="CustomShape 42"/>
          <p:cNvSpPr/>
          <p:nvPr/>
        </p:nvSpPr>
        <p:spPr>
          <a:xfrm>
            <a:off x="6037200" y="4802040"/>
            <a:ext cx="50400" cy="1792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41" name="CustomShape 43"/>
          <p:cNvSpPr/>
          <p:nvPr/>
        </p:nvSpPr>
        <p:spPr>
          <a:xfrm>
            <a:off x="5956920" y="4776120"/>
            <a:ext cx="98280" cy="1807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42" name="CustomShape 44"/>
          <p:cNvSpPr/>
          <p:nvPr/>
        </p:nvSpPr>
        <p:spPr>
          <a:xfrm>
            <a:off x="5985720" y="4800600"/>
            <a:ext cx="42480" cy="637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43" name="CustomShape 45"/>
          <p:cNvSpPr/>
          <p:nvPr/>
        </p:nvSpPr>
        <p:spPr>
          <a:xfrm>
            <a:off x="6037200" y="5014440"/>
            <a:ext cx="21600" cy="34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44" name="CustomShape 46"/>
          <p:cNvSpPr/>
          <p:nvPr/>
        </p:nvSpPr>
        <p:spPr>
          <a:xfrm>
            <a:off x="5957640" y="5015880"/>
            <a:ext cx="24480" cy="324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45" name="CustomShape 47"/>
          <p:cNvSpPr/>
          <p:nvPr/>
        </p:nvSpPr>
        <p:spPr>
          <a:xfrm>
            <a:off x="5984640" y="5014440"/>
            <a:ext cx="25560" cy="3492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46" name="CustomShape 48"/>
          <p:cNvSpPr/>
          <p:nvPr/>
        </p:nvSpPr>
        <p:spPr>
          <a:xfrm>
            <a:off x="6009480" y="5015880"/>
            <a:ext cx="28440" cy="324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47" name="CustomShape 49"/>
          <p:cNvSpPr/>
          <p:nvPr/>
        </p:nvSpPr>
        <p:spPr>
          <a:xfrm>
            <a:off x="6064200" y="5015880"/>
            <a:ext cx="19440" cy="324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48" name="CustomShape 50"/>
          <p:cNvSpPr/>
          <p:nvPr/>
        </p:nvSpPr>
        <p:spPr>
          <a:xfrm>
            <a:off x="2622600" y="5432400"/>
            <a:ext cx="1439640" cy="8996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pic>
        <p:nvPicPr>
          <p:cNvPr descr="" id="249" name="Picture 85"/>
          <p:cNvPicPr/>
          <p:nvPr/>
        </p:nvPicPr>
        <p:blipFill>
          <a:blip r:embed="rId15"/>
          <a:stretch>
            <a:fillRect/>
          </a:stretch>
        </p:blipFill>
        <p:spPr>
          <a:xfrm>
            <a:off x="2800440" y="5619600"/>
            <a:ext cx="1042560" cy="509400"/>
          </a:xfrm>
          <a:prstGeom prst="rect">
            <a:avLst/>
          </a:prstGeom>
        </p:spPr>
      </p:pic>
      <p:sp>
        <p:nvSpPr>
          <p:cNvPr id="250" name="CustomShape 51"/>
          <p:cNvSpPr/>
          <p:nvPr/>
        </p:nvSpPr>
        <p:spPr>
          <a:xfrm>
            <a:off x="4257720" y="5432400"/>
            <a:ext cx="1439640" cy="8996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pic>
        <p:nvPicPr>
          <p:cNvPr descr="" id="251" name="Picture 86"/>
          <p:cNvPicPr/>
          <p:nvPr/>
        </p:nvPicPr>
        <p:blipFill>
          <a:blip r:embed="rId16"/>
          <a:stretch>
            <a:fillRect/>
          </a:stretch>
        </p:blipFill>
        <p:spPr>
          <a:xfrm>
            <a:off x="4330800" y="5689440"/>
            <a:ext cx="1245960" cy="399600"/>
          </a:xfrm>
          <a:prstGeom prst="rect">
            <a:avLst/>
          </a:prstGeom>
        </p:spPr>
      </p:pic>
      <p:sp>
        <p:nvSpPr>
          <p:cNvPr id="252" name="CustomShape 52"/>
          <p:cNvSpPr/>
          <p:nvPr/>
        </p:nvSpPr>
        <p:spPr>
          <a:xfrm>
            <a:off x="5846760" y="5432400"/>
            <a:ext cx="1439640" cy="8996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pic>
        <p:nvPicPr>
          <p:cNvPr descr="" id="253" name="Picture 87"/>
          <p:cNvPicPr/>
          <p:nvPr/>
        </p:nvPicPr>
        <p:blipFill>
          <a:blip r:embed="rId17"/>
          <a:stretch>
            <a:fillRect/>
          </a:stretch>
        </p:blipFill>
        <p:spPr>
          <a:xfrm>
            <a:off x="5943600" y="5610240"/>
            <a:ext cx="1248840" cy="479160"/>
          </a:xfrm>
          <a:prstGeom prst="rect">
            <a:avLst/>
          </a:prstGeom>
        </p:spPr>
      </p:pic>
      <p:sp>
        <p:nvSpPr>
          <p:cNvPr id="254" name="CustomShape 53"/>
          <p:cNvSpPr/>
          <p:nvPr/>
        </p:nvSpPr>
        <p:spPr>
          <a:xfrm>
            <a:off x="7435800" y="5432400"/>
            <a:ext cx="1439640" cy="8996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pic>
        <p:nvPicPr>
          <p:cNvPr descr="" id="255" name="Picture 8"/>
          <p:cNvPicPr/>
          <p:nvPr/>
        </p:nvPicPr>
        <p:blipFill>
          <a:blip r:embed="rId18"/>
          <a:stretch>
            <a:fillRect/>
          </a:stretch>
        </p:blipFill>
        <p:spPr>
          <a:xfrm>
            <a:off x="7661160" y="5575320"/>
            <a:ext cx="1028520" cy="626760"/>
          </a:xfrm>
          <a:prstGeom prst="rect">
            <a:avLst/>
          </a:prstGeom>
        </p:spPr>
      </p:pic>
      <p:sp>
        <p:nvSpPr>
          <p:cNvPr id="256" name="CustomShape 54"/>
          <p:cNvSpPr/>
          <p:nvPr/>
        </p:nvSpPr>
        <p:spPr>
          <a:xfrm>
            <a:off x="7435800" y="4421160"/>
            <a:ext cx="1439640" cy="899640"/>
          </a:xfrm>
          <a:prstGeom prst="roundRect">
            <a:avLst>
              <a:gd fmla="val 3333" name="adj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pic>
        <p:nvPicPr>
          <p:cNvPr descr="" id="257" name="Picture 89"/>
          <p:cNvPicPr/>
          <p:nvPr/>
        </p:nvPicPr>
        <p:blipFill>
          <a:blip r:embed="rId19"/>
          <a:stretch>
            <a:fillRect/>
          </a:stretch>
        </p:blipFill>
        <p:spPr>
          <a:xfrm>
            <a:off x="7705800" y="4599000"/>
            <a:ext cx="887040" cy="61560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113111-61E1-41F1-81D1-B11101A1119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259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Le Lean Thinking = </a:t>
            </a:r>
            <a:r>
              <a:rPr b="1" lang="fr-FR" sz="4100">
                <a:solidFill>
                  <a:srgbClr val="464646"/>
                </a:solidFill>
                <a:latin typeface="Lucida Sans Unicode"/>
              </a:rPr>
              <a:t>
</a:t>
            </a:r>
            <a:r>
              <a:rPr b="1" lang="fr-FR" sz="4100">
                <a:solidFill>
                  <a:srgbClr val="464646"/>
                </a:solidFill>
                <a:latin typeface="Lucida Sans Unicode"/>
              </a:rPr>
              <a:t>Satisfaction du client</a:t>
            </a:r>
            <a:endParaRPr/>
          </a:p>
        </p:txBody>
      </p:sp>
      <p:sp>
        <p:nvSpPr>
          <p:cNvPr id="260" name="TextShape 3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68000"/>
              <a:buFont charset="2" typeface="Wingdings 3"/>
              <a:buChar char=""/>
            </a:pPr>
            <a:r>
              <a:rPr b="1" lang="fr-FR" sz="2700">
                <a:solidFill>
                  <a:srgbClr val="000000"/>
                </a:solidFill>
                <a:latin typeface="Lucida Sans Unicode"/>
              </a:rPr>
              <a:t>Lean Thinking</a:t>
            </a:r>
            <a:r>
              <a:rPr lang="fr-FR" sz="2700">
                <a:solidFill>
                  <a:srgbClr val="000000"/>
                </a:solidFill>
                <a:latin typeface="Lucida Sans Unicode"/>
              </a:rPr>
              <a:t> est une philosophie de gestion dérivée principalement du Système de Production de Toyota (Toyota Production System - TPS) et aussi d'autres sources. Il est renommé pour la réduction des sept gaspillages selon Toyota et pour l’améliorer de la valeur pour le client. 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E161A1-A161-4181-B131-91B181A1B1A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262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La stratégie Lean de Toyota</a:t>
            </a:r>
            <a:endParaRPr/>
          </a:p>
        </p:txBody>
      </p:sp>
      <p:sp>
        <p:nvSpPr>
          <p:cNvPr id="263" name="TextShape 3"/>
          <p:cNvSpPr txBox="1"/>
          <p:nvPr/>
        </p:nvSpPr>
        <p:spPr>
          <a:xfrm>
            <a:off x="328680" y="1703520"/>
            <a:ext cx="4412880" cy="41810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80000"/>
              </a:lnSpc>
            </a:pPr>
            <a:r>
              <a:rPr b="1" lang="fr-FR" sz="2000">
                <a:solidFill>
                  <a:srgbClr val="000000"/>
                </a:solidFill>
                <a:latin typeface="Lucida Sans Unicode"/>
              </a:rPr>
              <a:t>« La gestion brillante des processus est notre stratégie. »</a:t>
            </a:r>
            <a:endParaRPr/>
          </a:p>
          <a:p>
            <a:pPr algn="ctr">
              <a:lnSpc>
                <a:spcPct val="80000"/>
              </a:lnSpc>
            </a:pPr>
            <a:endParaRPr/>
          </a:p>
          <a:p>
            <a:pPr algn="ctr">
              <a:lnSpc>
                <a:spcPct val="80000"/>
              </a:lnSpc>
            </a:pPr>
            <a:r>
              <a:rPr lang="fr-FR" sz="2000">
                <a:solidFill>
                  <a:srgbClr val="000000"/>
                </a:solidFill>
                <a:latin typeface="Lucida Sans Unicode"/>
              </a:rPr>
              <a:t>« Nous obtenons des résultats brillants de gens moyens qui dirigent des processus brillants. »</a:t>
            </a:r>
            <a:endParaRPr/>
          </a:p>
          <a:p>
            <a:pPr algn="ctr">
              <a:lnSpc>
                <a:spcPct val="80000"/>
              </a:lnSpc>
            </a:pPr>
            <a:endParaRPr/>
          </a:p>
          <a:p>
            <a:pPr algn="ctr">
              <a:lnSpc>
                <a:spcPct val="80000"/>
              </a:lnSpc>
            </a:pPr>
            <a:r>
              <a:rPr lang="fr-FR" sz="2000">
                <a:solidFill>
                  <a:srgbClr val="000000"/>
                </a:solidFill>
                <a:latin typeface="Lucida Sans Unicode"/>
              </a:rPr>
              <a:t>« Nous avons observés que nos concurrents obtiennent souvent des résultats moyens (ou pire) de gens brillants qui dirigent des processus défectueux »</a:t>
            </a:r>
            <a:endParaRPr/>
          </a:p>
          <a:p>
            <a:pPr algn="ctr">
              <a:lnSpc>
                <a:spcPct val="80000"/>
              </a:lnSpc>
            </a:pPr>
            <a:endParaRPr/>
          </a:p>
        </p:txBody>
      </p:sp>
      <p:pic>
        <p:nvPicPr>
          <p:cNvPr descr="" id="264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5192640" y="2087640"/>
            <a:ext cx="3520800" cy="2738160"/>
          </a:xfrm>
          <a:prstGeom prst="rect">
            <a:avLst/>
          </a:prstGeom>
        </p:spPr>
      </p:pic>
      <p:sp>
        <p:nvSpPr>
          <p:cNvPr id="265" name="CustomShape 4"/>
          <p:cNvSpPr/>
          <p:nvPr/>
        </p:nvSpPr>
        <p:spPr>
          <a:xfrm>
            <a:off x="5472000" y="4689720"/>
            <a:ext cx="3069720" cy="1296360"/>
          </a:xfrm>
          <a:prstGeom prst="rect">
            <a:avLst/>
          </a:prstGeom>
        </p:spPr>
        <p:txBody>
          <a:bodyPr anchor="ctr" bIns="0" lIns="0" rIns="0" tIns="0"/>
          <a:p>
            <a:r>
              <a:rPr lang="fr-FR" sz="1700">
                <a:solidFill>
                  <a:srgbClr val="000000"/>
                </a:solidFill>
                <a:latin typeface="Arial Narrow"/>
              </a:rPr>
              <a:t>Fujio Cho</a:t>
            </a:r>
            <a:r>
              <a:rPr lang="fr-FR" sz="1700">
                <a:solidFill>
                  <a:srgbClr val="000000"/>
                </a:solidFill>
                <a:latin typeface="Arial Narrow"/>
              </a:rPr>
              <a:t>
</a:t>
            </a:r>
            <a:r>
              <a:rPr lang="fr-FR" sz="1700">
                <a:solidFill>
                  <a:srgbClr val="000000"/>
                </a:solidFill>
                <a:latin typeface="Arial Narrow"/>
              </a:rPr>
              <a:t>Président du conseil d’administration </a:t>
            </a:r>
            <a:r>
              <a:rPr lang="fr-FR" sz="1700">
                <a:solidFill>
                  <a:srgbClr val="000000"/>
                </a:solidFill>
                <a:latin typeface="Arial Narrow"/>
              </a:rPr>
              <a:t>
</a:t>
            </a:r>
            <a:r>
              <a:rPr lang="fr-FR" sz="1700">
                <a:solidFill>
                  <a:srgbClr val="000000"/>
                </a:solidFill>
                <a:latin typeface="Arial Narrow"/>
              </a:rPr>
              <a:t>de la Toyota Motors Corporation 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3111E1-6111-41C1-B1B1-719111B1E101}" type="slidenum">
              <a:rPr lang="fr-FR">
                <a:solidFill>
                  <a:srgbClr val="000000"/>
                </a:solidFill>
                <a:latin typeface="Lucida Sans Unicode"/>
              </a:rPr>
              <a:t>&lt;numéro&gt;</a:t>
            </a:fld>
            <a:endParaRPr/>
          </a:p>
        </p:txBody>
      </p:sp>
      <p:sp>
        <p:nvSpPr>
          <p:cNvPr id="267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fr-FR" sz="4100">
                <a:solidFill>
                  <a:srgbClr val="464646"/>
                </a:solidFill>
                <a:latin typeface="Lucida Sans Unicode"/>
              </a:rPr>
              <a:t>Le Lean Thinking est très ancien et il n’est pas japonais</a:t>
            </a:r>
            <a:endParaRPr/>
          </a:p>
        </p:txBody>
      </p:sp>
      <p:pic>
        <p:nvPicPr>
          <p:cNvPr descr="" id="268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533520" y="1330200"/>
            <a:ext cx="2628720" cy="1766520"/>
          </a:xfrm>
          <a:prstGeom prst="rect">
            <a:avLst/>
          </a:prstGeom>
        </p:spPr>
      </p:pic>
      <p:sp>
        <p:nvSpPr>
          <p:cNvPr id="269" name="CustomShape 3"/>
          <p:cNvSpPr/>
          <p:nvPr/>
        </p:nvSpPr>
        <p:spPr>
          <a:xfrm>
            <a:off x="2403360" y="1725480"/>
            <a:ext cx="5721120" cy="915120"/>
          </a:xfrm>
          <a:prstGeom prst="rect">
            <a:avLst/>
          </a:prstGeom>
        </p:spPr>
        <p:txBody>
          <a:bodyPr bIns="0" lIns="0" rIns="0" tIns="0"/>
          <a:p>
            <a:r>
              <a:rPr lang="fr-FR" sz="2000">
                <a:solidFill>
                  <a:srgbClr val="000000"/>
                </a:solidFill>
                <a:latin typeface="Lucida Sans Unicode"/>
              </a:rPr>
              <a:t>Les Vénitiens comprenaient la production en « flot continu » vers 1400, ils fabriquaient un bateau par jour (les Chinois aussi!)</a:t>
            </a:r>
            <a:endParaRPr/>
          </a:p>
        </p:txBody>
      </p:sp>
      <p:pic>
        <p:nvPicPr>
          <p:cNvPr descr="" id="270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6450120" y="2978280"/>
            <a:ext cx="1563480" cy="1495080"/>
          </a:xfrm>
          <a:prstGeom prst="rect">
            <a:avLst/>
          </a:prstGeom>
        </p:spPr>
      </p:pic>
      <p:sp>
        <p:nvSpPr>
          <p:cNvPr id="271" name="CustomShape 4"/>
          <p:cNvSpPr/>
          <p:nvPr/>
        </p:nvSpPr>
        <p:spPr>
          <a:xfrm>
            <a:off x="782640" y="3338640"/>
            <a:ext cx="5127120" cy="1220040"/>
          </a:xfrm>
          <a:prstGeom prst="rect">
            <a:avLst/>
          </a:prstGeom>
        </p:spPr>
        <p:txBody>
          <a:bodyPr bIns="0" lIns="0" rIns="0" tIns="0"/>
          <a:p>
            <a:r>
              <a:rPr lang="fr-FR" sz="2000">
                <a:solidFill>
                  <a:srgbClr val="000000"/>
                </a:solidFill>
                <a:latin typeface="Lucida Sans Unicode"/>
              </a:rPr>
              <a:t>Marc Isambard Brunel faisait des pièces standardisées dans un processus séquentiel pour la marine britannique en 1807</a:t>
            </a:r>
            <a:endParaRPr/>
          </a:p>
        </p:txBody>
      </p:sp>
      <p:pic>
        <p:nvPicPr>
          <p:cNvPr descr="" id="272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149480" y="4514760"/>
            <a:ext cx="1193400" cy="1823760"/>
          </a:xfrm>
          <a:prstGeom prst="rect">
            <a:avLst/>
          </a:prstGeom>
        </p:spPr>
      </p:pic>
      <p:sp>
        <p:nvSpPr>
          <p:cNvPr id="273" name="CustomShape 5"/>
          <p:cNvSpPr/>
          <p:nvPr/>
        </p:nvSpPr>
        <p:spPr>
          <a:xfrm>
            <a:off x="2498760" y="4932360"/>
            <a:ext cx="5681160" cy="915120"/>
          </a:xfrm>
          <a:prstGeom prst="rect">
            <a:avLst/>
          </a:prstGeom>
        </p:spPr>
        <p:txBody>
          <a:bodyPr bIns="0" lIns="0" rIns="0" tIns="0"/>
          <a:p>
            <a:r>
              <a:rPr lang="fr-FR" sz="2000">
                <a:solidFill>
                  <a:srgbClr val="000000"/>
                </a:solidFill>
                <a:latin typeface="Lucida Sans Unicode"/>
              </a:rPr>
              <a:t>Thomas Blanchard fabriquait des fusils sur des machines automatiques arrangé en cellules à Sprinfield en 1818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