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13.wmf" ContentType="image/x-wmf"/>
  <Override PartName="/ppt/media/image14.jpeg" ContentType="image/jpeg"/>
  <Override PartName="/ppt/media/image11.png" ContentType="image/png"/>
  <Override PartName="/ppt/media/image15.jpeg" ContentType="image/jpeg"/>
  <Override PartName="/ppt/media/image12.png" ContentType="image/png"/>
  <Override PartName="/ppt/media/image10.wmf" ContentType="image/x-wmf"/>
  <Override PartName="/ppt/media/image9.wmf" ContentType="image/x-wmf"/>
  <Override PartName="/ppt/media/image8.jpeg" ContentType="image/jpeg"/>
  <Override PartName="/ppt/media/image6.png" ContentType="image/png"/>
  <Override PartName="/ppt/media/image5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jpeg" ContentType="image/jpe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x="9144000" cy="6858000"/>
  <p:notesSz cx="7099300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fr-FR" sz="2000">
                <a:latin typeface="Arial"/>
              </a:rPr>
              <a:t>Cliquez pour modifier le format des notes</a:t>
            </a:r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fr-FR" sz="1400">
                <a:latin typeface="Times New Roman"/>
              </a:rPr>
              <a:t>&lt;en-tête&gt;</a:t>
            </a:r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fr-FR" sz="1400">
                <a:latin typeface="Times New Roman"/>
              </a:rPr>
              <a:t>&lt;date/heure&gt;</a:t>
            </a:r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fr-FR" sz="1400">
                <a:latin typeface="Times New Roman"/>
              </a:rPr>
              <a:t>&lt;pied de page&gt;</a:t>
            </a:r>
            <a:endParaRPr/>
          </a:p>
        </p:txBody>
      </p:sp>
      <p:sp>
        <p:nvSpPr>
          <p:cNvPr id="12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E287CD69-B1D4-4019-8C1C-238350AB456A}" type="slidenum">
              <a:rPr lang="fr-FR" sz="1400">
                <a:latin typeface="Times New Roman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9000" cy="4605120"/>
          </a:xfrm>
          <a:prstGeom prst="rect">
            <a:avLst/>
          </a:prstGeom>
        </p:spPr>
        <p:txBody>
          <a:bodyPr lIns="99000" rIns="99000" tIns="49680" bIns="49680"/>
          <a:p>
            <a:endParaRPr/>
          </a:p>
        </p:txBody>
      </p:sp>
      <p:sp>
        <p:nvSpPr>
          <p:cNvPr id="336" name="TextShape 2"/>
          <p:cNvSpPr txBox="1"/>
          <p:nvPr/>
        </p:nvSpPr>
        <p:spPr>
          <a:xfrm>
            <a:off x="4021200" y="9721080"/>
            <a:ext cx="3075840" cy="511200"/>
          </a:xfrm>
          <a:prstGeom prst="rect">
            <a:avLst/>
          </a:prstGeom>
          <a:noFill/>
          <a:ln>
            <a:noFill/>
          </a:ln>
        </p:spPr>
        <p:txBody>
          <a:bodyPr lIns="99000" rIns="99000" tIns="49680" bIns="49680" anchor="b"/>
          <a:p>
            <a:pPr algn="r">
              <a:lnSpc>
                <a:spcPct val="100000"/>
              </a:lnSpc>
            </a:pPr>
            <a:fld id="{97934943-BEB4-4717-A764-479AEE26AC9F}" type="slidenum">
              <a:rPr lang="fr-FR" sz="1300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371600" y="480168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51560" y="48016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371600" y="48016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473640" y="3885840"/>
            <a:ext cx="2196000" cy="17521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473640" y="3885840"/>
            <a:ext cx="2196000" cy="1752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1371600" y="48016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51560" y="48016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1371600" y="480168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371600" y="480168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51560" y="48016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371600" y="48016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3473640" y="3885840"/>
            <a:ext cx="2196000" cy="175212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3473640" y="3885840"/>
            <a:ext cx="2196000" cy="1752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1371600" y="48016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51560" y="48016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1371600" y="480168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1371600" y="480168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51560" y="48016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1371600" y="48016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3473640" y="3885840"/>
            <a:ext cx="2196000" cy="175212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3"/>
          <a:stretch/>
        </p:blipFill>
        <p:spPr>
          <a:xfrm>
            <a:off x="3473640" y="3885840"/>
            <a:ext cx="2196000" cy="17521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371600" y="48016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175212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51560" y="480168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51560" y="3886200"/>
            <a:ext cx="312336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371600" y="4801680"/>
            <a:ext cx="6400440" cy="835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6697800" y="6627240"/>
            <a:ext cx="269568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 sz="900" strike="noStrike">
                <a:solidFill>
                  <a:srgbClr val="000000"/>
                </a:solidFill>
                <a:latin typeface="Arial"/>
              </a:rPr>
              <a:t>Francois BUREAU © 2018 DAVILA  COPYRIGHT</a:t>
            </a:r>
            <a:endParaRPr/>
          </a:p>
        </p:txBody>
      </p:sp>
      <p:pic>
        <p:nvPicPr>
          <p:cNvPr id="1" name="Image 8" descr=""/>
          <p:cNvPicPr/>
          <p:nvPr/>
        </p:nvPicPr>
        <p:blipFill>
          <a:blip r:embed="rId2"/>
          <a:stretch/>
        </p:blipFill>
        <p:spPr>
          <a:xfrm>
            <a:off x="-9000" y="0"/>
            <a:ext cx="915264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2411640" y="4509000"/>
            <a:ext cx="6732000" cy="91404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800" strike="noStrike">
                <a:solidFill>
                  <a:srgbClr val="464653"/>
                </a:solidFill>
                <a:latin typeface="Arial"/>
              </a:rPr>
              <a:t>Modifiez le style du titre</a:t>
            </a:r>
            <a:endParaRPr/>
          </a:p>
        </p:txBody>
      </p:sp>
      <p:sp>
        <p:nvSpPr>
          <p:cNvPr id="3" name="CustomShape 3"/>
          <p:cNvSpPr/>
          <p:nvPr/>
        </p:nvSpPr>
        <p:spPr>
          <a:xfrm>
            <a:off x="7276680" y="6627240"/>
            <a:ext cx="153432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 sz="900" strike="noStrike">
                <a:solidFill>
                  <a:srgbClr val="000000"/>
                </a:solidFill>
                <a:latin typeface="Arial"/>
              </a:rPr>
              <a:t>Francois BUREAU © 2018</a:t>
            </a:r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Wingdings" charset="2"/>
              <a:buChar char=""/>
            </a:pPr>
            <a:r>
              <a:rPr lang="en-US" sz="2600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ymbol" charset="2"/>
              <a:buChar char=""/>
            </a:pPr>
            <a:r>
              <a:rPr lang="en-US" sz="2000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Wingdings" charset="2"/>
              <a:buChar char=""/>
            </a:pPr>
            <a:r>
              <a:rPr lang="en-US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ymbol" charset="2"/>
              <a:buChar char=""/>
            </a:pPr>
            <a:r>
              <a:rPr lang="en-US" sz="1600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Wingdings" charset="2"/>
              <a:buChar char=""/>
            </a:pPr>
            <a:r>
              <a:rPr lang="en-US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Wingdings" charset="2"/>
              <a:buChar char=""/>
            </a:pPr>
            <a:r>
              <a:rPr lang="en-US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Wingdings" charset="2"/>
              <a:buChar char=""/>
            </a:pPr>
            <a:r>
              <a:rPr lang="en-US" sz="2000">
                <a:latin typeface="Arial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7277040" y="6627240"/>
            <a:ext cx="153432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 sz="900" strike="noStrike">
                <a:solidFill>
                  <a:srgbClr val="000000"/>
                </a:solidFill>
                <a:latin typeface="Arial"/>
              </a:rPr>
              <a:t>Francois BUREAU © 2018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 strike="noStrike">
                <a:solidFill>
                  <a:srgbClr val="464653"/>
                </a:solidFill>
                <a:latin typeface="Arial"/>
              </a:rPr>
              <a:t>Cliquez et modifiez le titre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2600" strike="noStrike">
                <a:solidFill>
                  <a:srgbClr val="8b8b8b"/>
                </a:solidFill>
                <a:latin typeface="Arial"/>
              </a:rPr>
              <a:t>Cliquez pour modifier le style des sous-titres du masque</a:t>
            </a:r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Arial"/>
              </a:rPr>
              <a:t>20/05/2018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392471F4-D19D-45FC-B6E3-9864C9AD5E48}" type="slidenum">
              <a:rPr lang="fr-FR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Wingdings" charset="2"/>
              <a:buChar char=""/>
            </a:pPr>
            <a:r>
              <a:rPr lang="en-US" sz="2600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ymbol" charset="2"/>
              <a:buChar char=""/>
            </a:pPr>
            <a:r>
              <a:rPr lang="en-US" sz="2000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Wingdings" charset="2"/>
              <a:buChar char=""/>
            </a:pPr>
            <a:r>
              <a:rPr lang="en-US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ymbol" charset="2"/>
              <a:buChar char=""/>
            </a:pPr>
            <a:r>
              <a:rPr lang="en-US" sz="1600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Wingdings" charset="2"/>
              <a:buChar char=""/>
            </a:pPr>
            <a:r>
              <a:rPr lang="en-US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Wingdings" charset="2"/>
              <a:buChar char=""/>
            </a:pPr>
            <a:r>
              <a:rPr lang="en-US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Wingdings" charset="2"/>
              <a:buChar char=""/>
            </a:pPr>
            <a:r>
              <a:rPr lang="en-US" sz="2000">
                <a:latin typeface="Arial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7188480" y="6627240"/>
            <a:ext cx="171432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 sz="900" strike="noStrike">
                <a:solidFill>
                  <a:srgbClr val="000000"/>
                </a:solidFill>
                <a:latin typeface="Arial"/>
              </a:rPr>
              <a:t>© 2018 DAVILA  COPYRIGHT</a:t>
            </a:r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dt"/>
          </p:nvPr>
        </p:nvSpPr>
        <p:spPr>
          <a:xfrm>
            <a:off x="6400800" y="6356520"/>
            <a:ext cx="2288520" cy="365400"/>
          </a:xfrm>
          <a:prstGeom prst="rect">
            <a:avLst/>
          </a:prstGeom>
        </p:spPr>
        <p:txBody>
          <a:bodyPr lIns="90000" rIns="90000" tIns="45000" bIns="45000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ftr"/>
          </p:nvPr>
        </p:nvSpPr>
        <p:spPr>
          <a:xfrm>
            <a:off x="2898720" y="6356520"/>
            <a:ext cx="3504960" cy="36540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Arial"/>
              </a:rPr>
              <a:t>PRINCE2 - cours praticien </a:t>
            </a:r>
            <a:endParaRPr/>
          </a:p>
        </p:txBody>
      </p:sp>
      <p:sp>
        <p:nvSpPr>
          <p:cNvPr id="83" name="PlaceHolder 4"/>
          <p:cNvSpPr>
            <a:spLocks noGrp="1"/>
          </p:cNvSpPr>
          <p:nvPr>
            <p:ph type="sldNum"/>
          </p:nvPr>
        </p:nvSpPr>
        <p:spPr>
          <a:xfrm>
            <a:off x="612720" y="6356520"/>
            <a:ext cx="1980720" cy="36540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24A5DD72-CA29-4CA3-88DA-EE630047D86F}" type="slidenum">
              <a:rPr lang="fr-FR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/>
          </a:p>
        </p:txBody>
      </p:sp>
      <p:sp>
        <p:nvSpPr>
          <p:cNvPr id="84" name="Line 5"/>
          <p:cNvSpPr/>
          <p:nvPr/>
        </p:nvSpPr>
        <p:spPr>
          <a:xfrm>
            <a:off x="457200" y="6352920"/>
            <a:ext cx="8229600" cy="0"/>
          </a:xfrm>
          <a:prstGeom prst="line">
            <a:avLst/>
          </a:prstGeom>
          <a:ln w="9360">
            <a:solidFill>
              <a:schemeClr val="accent2"/>
            </a:solidFill>
            <a:custDash>
              <a:ds d="500000" sp="400000"/>
            </a:custDash>
            <a:round/>
          </a:ln>
        </p:spPr>
      </p:sp>
      <p:sp>
        <p:nvSpPr>
          <p:cNvPr id="85" name="CustomShape 6"/>
          <p:cNvSpPr/>
          <p:nvPr/>
        </p:nvSpPr>
        <p:spPr>
          <a:xfrm rot="5400000">
            <a:off x="419400" y="6467400"/>
            <a:ext cx="190440" cy="119880"/>
          </a:xfrm>
          <a:prstGeom prst="triangle">
            <a:avLst>
              <a:gd name="adj" fmla="val 21600"/>
            </a:avLst>
          </a:prstGeom>
          <a:solidFill>
            <a:schemeClr val="accent2"/>
          </a:solidFill>
          <a:ln w="25560">
            <a:noFill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6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Cliquez pour éditer le format du texte-titre</a:t>
            </a:r>
            <a:endParaRPr/>
          </a:p>
        </p:txBody>
      </p:sp>
      <p:sp>
        <p:nvSpPr>
          <p:cNvPr id="8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Wingdings" charset="2"/>
              <a:buChar char=""/>
            </a:pPr>
            <a:r>
              <a:rPr lang="en-US" sz="2600">
                <a:latin typeface="Arial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ymbol" charset="2"/>
              <a:buChar char=""/>
            </a:pPr>
            <a:r>
              <a:rPr lang="en-US" sz="2000">
                <a:latin typeface="Arial"/>
              </a:rPr>
              <a:t>Second niveau de plan</a:t>
            </a:r>
            <a:endParaRPr/>
          </a:p>
          <a:p>
            <a:pPr lvl="2">
              <a:buSzPct val="45000"/>
              <a:buFont typeface="Wingdings" charset="2"/>
              <a:buChar char=""/>
            </a:pPr>
            <a:r>
              <a:rPr lang="en-US">
                <a:latin typeface="Arial"/>
              </a:rPr>
              <a:t>Troisième niveau de plan</a:t>
            </a:r>
            <a:endParaRPr/>
          </a:p>
          <a:p>
            <a:pPr lvl="3">
              <a:buSzPct val="75000"/>
              <a:buFont typeface="Symbol" charset="2"/>
              <a:buChar char=""/>
            </a:pPr>
            <a:r>
              <a:rPr lang="en-US" sz="1600">
                <a:latin typeface="Arial"/>
              </a:rPr>
              <a:t>Quatrième niveau de plan</a:t>
            </a:r>
            <a:endParaRPr/>
          </a:p>
          <a:p>
            <a:pPr lvl="4">
              <a:buSzPct val="45000"/>
              <a:buFont typeface="Wingdings" charset="2"/>
              <a:buChar char=""/>
            </a:pPr>
            <a:r>
              <a:rPr lang="en-US" sz="2000">
                <a:latin typeface="Arial"/>
              </a:rPr>
              <a:t>Cinquième niveau de plan</a:t>
            </a:r>
            <a:endParaRPr/>
          </a:p>
          <a:p>
            <a:pPr lvl="5">
              <a:buSzPct val="45000"/>
              <a:buFont typeface="Wingdings" charset="2"/>
              <a:buChar char=""/>
            </a:pPr>
            <a:r>
              <a:rPr lang="en-US" sz="2000">
                <a:latin typeface="Arial"/>
              </a:rPr>
              <a:t>Sixième niveau de plan</a:t>
            </a:r>
            <a:endParaRPr/>
          </a:p>
          <a:p>
            <a:pPr lvl="6">
              <a:buSzPct val="45000"/>
              <a:buFont typeface="Wingdings" charset="2"/>
              <a:buChar char=""/>
            </a:pPr>
            <a:r>
              <a:rPr lang="en-US" sz="2000">
                <a:latin typeface="Arial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2483640" y="4509000"/>
            <a:ext cx="6660000" cy="91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800" strike="noStrike">
                <a:solidFill>
                  <a:srgbClr val="464653"/>
                </a:solidFill>
                <a:latin typeface="Arial"/>
              </a:rPr>
              <a:t>Exercices</a:t>
            </a:r>
            <a:endParaRPr/>
          </a:p>
        </p:txBody>
      </p:sp>
      <p:sp>
        <p:nvSpPr>
          <p:cNvPr id="128" name="CustomShape 2"/>
          <p:cNvSpPr/>
          <p:nvPr/>
        </p:nvSpPr>
        <p:spPr>
          <a:xfrm>
            <a:off x="1971720" y="6524640"/>
            <a:ext cx="7081560" cy="15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/>
          <a:p>
            <a:pPr algn="ctr">
              <a:lnSpc>
                <a:spcPct val="80000"/>
              </a:lnSpc>
            </a:pPr>
            <a:r>
              <a:rPr lang="fr-FR" sz="1000" strike="noStrike">
                <a:solidFill>
                  <a:srgbClr val="000000"/>
                </a:solidFill>
                <a:latin typeface="Arial"/>
              </a:rPr>
              <a:t>Copyright© AXELOS Limited 2009. Reproduced under licence from AXELOS. </a:t>
            </a:r>
            <a:endParaRPr/>
          </a:p>
        </p:txBody>
      </p:sp>
      <p:sp>
        <p:nvSpPr>
          <p:cNvPr id="129" name="CustomShape 3"/>
          <p:cNvSpPr/>
          <p:nvPr/>
        </p:nvSpPr>
        <p:spPr>
          <a:xfrm>
            <a:off x="3708000" y="1772640"/>
            <a:ext cx="5040360" cy="25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CustomShape 4"/>
          <p:cNvSpPr/>
          <p:nvPr/>
        </p:nvSpPr>
        <p:spPr>
          <a:xfrm>
            <a:off x="2195640" y="2349000"/>
            <a:ext cx="6624360" cy="15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9600" strike="noStrike">
                <a:solidFill>
                  <a:srgbClr val="661e62"/>
                </a:solidFill>
                <a:latin typeface="Arial"/>
              </a:rPr>
              <a:t>PRINCE2</a:t>
            </a:r>
            <a:r>
              <a:rPr lang="fr-FR" sz="9600" strike="noStrike" baseline="30000">
                <a:solidFill>
                  <a:srgbClr val="661e62"/>
                </a:solidFill>
                <a:latin typeface="Arial"/>
              </a:rPr>
              <a:t>®</a:t>
            </a:r>
            <a:endParaRPr/>
          </a:p>
        </p:txBody>
      </p:sp>
      <p:sp>
        <p:nvSpPr>
          <p:cNvPr id="131" name="CustomShape 5"/>
          <p:cNvSpPr/>
          <p:nvPr/>
        </p:nvSpPr>
        <p:spPr>
          <a:xfrm>
            <a:off x="2339640" y="6597360"/>
            <a:ext cx="43164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1100" strike="noStrike">
                <a:solidFill>
                  <a:srgbClr val="000000"/>
                </a:solidFill>
                <a:latin typeface="Arial"/>
              </a:rPr>
              <a:t>2.1</a:t>
            </a:r>
            <a:endParaRPr/>
          </a:p>
        </p:txBody>
      </p:sp>
      <p:sp>
        <p:nvSpPr>
          <p:cNvPr id="132" name="CustomShape 6"/>
          <p:cNvSpPr/>
          <p:nvPr/>
        </p:nvSpPr>
        <p:spPr>
          <a:xfrm>
            <a:off x="2339640" y="0"/>
            <a:ext cx="6804000" cy="5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fr-FR" sz="1000" strike="noStrike">
                <a:solidFill>
                  <a:srgbClr val="000000"/>
                </a:solidFill>
                <a:latin typeface="Arial"/>
              </a:rPr>
              <a:t>The swirl logoTM is a trade mark of AXELOS Limited.</a:t>
            </a:r>
            <a:endParaRPr/>
          </a:p>
          <a:p>
            <a:pPr>
              <a:lnSpc>
                <a:spcPct val="100000"/>
              </a:lnSpc>
            </a:pPr>
            <a:r>
              <a:rPr lang="fr-FR" sz="1000" strike="noStrike">
                <a:solidFill>
                  <a:srgbClr val="000000"/>
                </a:solidFill>
                <a:latin typeface="Arial"/>
              </a:rPr>
              <a:t>PRINCE2® is a Registered Trade Mark of AXELOS Limited.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3" name="Picture 14" descr=""/>
          <p:cNvPicPr/>
          <p:nvPr/>
        </p:nvPicPr>
        <p:blipFill>
          <a:blip r:embed="rId1"/>
          <a:stretch/>
        </p:blipFill>
        <p:spPr>
          <a:xfrm>
            <a:off x="2555640" y="692640"/>
            <a:ext cx="3026880" cy="1226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258120" y="219960"/>
            <a:ext cx="4326120" cy="453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1400" strike="noStrike">
                <a:solidFill>
                  <a:srgbClr val="000000"/>
                </a:solidFill>
                <a:latin typeface="Arial"/>
              </a:rPr>
              <a:t>Les Principes 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Justification continue pour l’entreprise,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Leçons tirées de l’expérience,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Rôles et responsabilités définis,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Management par séquences,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Management par exception,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Focalisation sur le produit,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Adaptation à l’environnement de projet.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 algn="ctr">
              <a:lnSpc>
                <a:spcPct val="100000"/>
              </a:lnSpc>
            </a:pPr>
            <a:r>
              <a:rPr b="1" lang="fr-FR" sz="1400" strike="noStrike">
                <a:solidFill>
                  <a:srgbClr val="000000"/>
                </a:solidFill>
                <a:latin typeface="Arial"/>
              </a:rPr>
              <a:t>Les Processus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Elaborer (</a:t>
            </a:r>
            <a:r>
              <a:rPr b="1" lang="fr-FR" sz="1400" strike="noStrike">
                <a:solidFill>
                  <a:srgbClr val="000000"/>
                </a:solidFill>
                <a:latin typeface="Arial"/>
              </a:rPr>
              <a:t>EP</a:t>
            </a:r>
            <a:r>
              <a:rPr lang="fr-FR" sz="1400" strike="noStrike">
                <a:solidFill>
                  <a:srgbClr val="000000"/>
                </a:solidFill>
                <a:latin typeface="Arial"/>
              </a:rPr>
              <a:t>)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Initialiser le projet (</a:t>
            </a:r>
            <a:r>
              <a:rPr b="1" lang="fr-FR" sz="1400" strike="noStrike">
                <a:solidFill>
                  <a:srgbClr val="000000"/>
                </a:solidFill>
                <a:latin typeface="Arial"/>
              </a:rPr>
              <a:t>IP</a:t>
            </a:r>
            <a:r>
              <a:rPr lang="fr-FR" sz="1400" strike="noStrike">
                <a:solidFill>
                  <a:srgbClr val="000000"/>
                </a:solidFill>
                <a:latin typeface="Arial"/>
              </a:rPr>
              <a:t>)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Contrôler une Séquence </a:t>
            </a:r>
            <a:r>
              <a:rPr b="1" lang="fr-FR" sz="1400" strike="noStrike">
                <a:solidFill>
                  <a:srgbClr val="000000"/>
                </a:solidFill>
                <a:latin typeface="Arial"/>
              </a:rPr>
              <a:t>(CS)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Gérer la livraison des produits</a:t>
            </a:r>
            <a:r>
              <a:rPr b="1" lang="fr-FR" sz="1400" strike="noStrike">
                <a:solidFill>
                  <a:srgbClr val="000000"/>
                </a:solidFill>
                <a:latin typeface="Arial"/>
              </a:rPr>
              <a:t> (GLP)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Diriger le Projet (</a:t>
            </a:r>
            <a:r>
              <a:rPr b="1" lang="fr-FR" sz="1400" strike="noStrike">
                <a:solidFill>
                  <a:srgbClr val="000000"/>
                </a:solidFill>
                <a:latin typeface="Arial"/>
              </a:rPr>
              <a:t>DP</a:t>
            </a:r>
            <a:r>
              <a:rPr lang="fr-FR" sz="1400" strike="noStrike">
                <a:solidFill>
                  <a:srgbClr val="000000"/>
                </a:solidFill>
                <a:latin typeface="Arial"/>
              </a:rPr>
              <a:t>)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Gérer la Limite de Séquence (</a:t>
            </a:r>
            <a:r>
              <a:rPr b="1" lang="fr-FR" sz="1400" strike="noStrike">
                <a:solidFill>
                  <a:srgbClr val="000000"/>
                </a:solidFill>
                <a:latin typeface="Arial"/>
              </a:rPr>
              <a:t>LS</a:t>
            </a:r>
            <a:r>
              <a:rPr lang="fr-FR" sz="1400" strike="noStrike">
                <a:solidFill>
                  <a:srgbClr val="000000"/>
                </a:solidFill>
                <a:latin typeface="Arial"/>
              </a:rPr>
              <a:t>)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Clore le projet </a:t>
            </a:r>
            <a:r>
              <a:rPr b="1" lang="fr-FR" sz="1400" strike="noStrike">
                <a:solidFill>
                  <a:srgbClr val="000000"/>
                </a:solidFill>
                <a:latin typeface="Arial"/>
              </a:rPr>
              <a:t>(CP)</a:t>
            </a:r>
            <a:endParaRPr/>
          </a:p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 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35" name="Image 5" descr=""/>
          <p:cNvPicPr/>
          <p:nvPr/>
        </p:nvPicPr>
        <p:blipFill>
          <a:blip r:embed="rId1"/>
          <a:stretch/>
        </p:blipFill>
        <p:spPr>
          <a:xfrm>
            <a:off x="4851720" y="317520"/>
            <a:ext cx="3838320" cy="3416040"/>
          </a:xfrm>
          <a:prstGeom prst="rect">
            <a:avLst/>
          </a:prstGeom>
          <a:ln w="9360">
            <a:noFill/>
          </a:ln>
        </p:spPr>
      </p:pic>
      <p:pic>
        <p:nvPicPr>
          <p:cNvPr id="136" name="Image 6" descr=""/>
          <p:cNvPicPr/>
          <p:nvPr/>
        </p:nvPicPr>
        <p:blipFill>
          <a:blip r:embed="rId2"/>
          <a:stretch/>
        </p:blipFill>
        <p:spPr>
          <a:xfrm>
            <a:off x="4851720" y="3879720"/>
            <a:ext cx="3838320" cy="2219040"/>
          </a:xfrm>
          <a:prstGeom prst="rect">
            <a:avLst/>
          </a:prstGeom>
          <a:ln w="9360"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4665960" y="221760"/>
            <a:ext cx="14277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fr-FR" sz="1600" strike="noStrike">
                <a:solidFill>
                  <a:srgbClr val="000000"/>
                </a:solidFill>
                <a:latin typeface="Arial"/>
              </a:rPr>
              <a:t>Organisation</a:t>
            </a:r>
            <a:endParaRPr/>
          </a:p>
        </p:txBody>
      </p:sp>
      <p:pic>
        <p:nvPicPr>
          <p:cNvPr id="138" name="Image 8" descr=""/>
          <p:cNvPicPr/>
          <p:nvPr/>
        </p:nvPicPr>
        <p:blipFill>
          <a:blip r:embed="rId3"/>
          <a:stretch/>
        </p:blipFill>
        <p:spPr>
          <a:xfrm>
            <a:off x="3420000" y="2421000"/>
            <a:ext cx="2064600" cy="1613520"/>
          </a:xfrm>
          <a:prstGeom prst="rect">
            <a:avLst/>
          </a:prstGeom>
          <a:ln>
            <a:noFill/>
          </a:ln>
        </p:spPr>
      </p:pic>
      <p:pic>
        <p:nvPicPr>
          <p:cNvPr id="139" name="Image 1" descr=""/>
          <p:cNvPicPr/>
          <p:nvPr/>
        </p:nvPicPr>
        <p:blipFill>
          <a:blip r:embed="rId4"/>
          <a:stretch/>
        </p:blipFill>
        <p:spPr>
          <a:xfrm>
            <a:off x="861120" y="4335840"/>
            <a:ext cx="3723120" cy="2198520"/>
          </a:xfrm>
          <a:prstGeom prst="rect">
            <a:avLst/>
          </a:prstGeom>
          <a:ln>
            <a:noFill/>
          </a:ln>
        </p:spPr>
      </p:pic>
      <p:sp>
        <p:nvSpPr>
          <p:cNvPr id="140" name="CustomShape 3"/>
          <p:cNvSpPr/>
          <p:nvPr/>
        </p:nvSpPr>
        <p:spPr>
          <a:xfrm>
            <a:off x="780840" y="6596280"/>
            <a:ext cx="3391200" cy="27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0" bIns="0"/>
          <a:p>
            <a:pPr algn="ctr">
              <a:lnSpc>
                <a:spcPct val="80000"/>
              </a:lnSpc>
            </a:pPr>
            <a:r>
              <a:rPr lang="fr-FR" sz="1000" strike="noStrike">
                <a:solidFill>
                  <a:srgbClr val="000000"/>
                </a:solidFill>
                <a:latin typeface="Arial"/>
              </a:rPr>
              <a:t>Copyright© AXELOS Limited 2009. Reproduced under licence from AXELOS. 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321440" y="122040"/>
            <a:ext cx="4571640" cy="4352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400" strike="noStrike">
                <a:solidFill>
                  <a:srgbClr val="000000"/>
                </a:solidFill>
                <a:latin typeface="Arial"/>
              </a:rPr>
              <a:t>Produits de management non décrits</a:t>
            </a:r>
            <a:endParaRPr/>
          </a:p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Définition du Projet</a:t>
            </a:r>
            <a:endParaRPr/>
          </a:p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Description des rôles</a:t>
            </a:r>
            <a:endParaRPr/>
          </a:p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Structure de l’équipe projet</a:t>
            </a:r>
            <a:endParaRPr/>
          </a:p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Approche projet</a:t>
            </a:r>
            <a:endParaRPr/>
          </a:p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Contrôles du Projet</a:t>
            </a:r>
            <a:endParaRPr/>
          </a:p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Plan Qualité (et Système de Management de la Qualité)</a:t>
            </a:r>
            <a:endParaRPr/>
          </a:p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Liste des produits</a:t>
            </a:r>
            <a:endParaRPr/>
          </a:p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Adaptation du Projet</a:t>
            </a:r>
            <a:endParaRPr/>
          </a:p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Produits Spécialistes</a:t>
            </a:r>
            <a:endParaRPr/>
          </a:p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Recommandations d’Actions de Suivi</a:t>
            </a:r>
            <a:endParaRPr/>
          </a:p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Enregistrement Qualité</a:t>
            </a:r>
            <a:endParaRPr/>
          </a:p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Enregistrement d’Approbation</a:t>
            </a:r>
            <a:endParaRPr/>
          </a:p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Enregistrement d’Acceptation</a:t>
            </a:r>
            <a:endParaRPr/>
          </a:p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Estimations travail supplémentaire (en cas de clôture prématurée)</a:t>
            </a:r>
            <a:endParaRPr/>
          </a:p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Notification de clôture du projet</a:t>
            </a:r>
            <a:endParaRPr/>
          </a:p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Recommandation de clôture</a:t>
            </a:r>
            <a:endParaRPr/>
          </a:p>
          <a:p>
            <a:pPr>
              <a:lnSpc>
                <a:spcPct val="100000"/>
              </a:lnSpc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Ebauche de Notification de Clôture du projet</a:t>
            </a:r>
            <a:endParaRPr/>
          </a:p>
        </p:txBody>
      </p:sp>
      <p:sp>
        <p:nvSpPr>
          <p:cNvPr id="142" name="CustomShape 2"/>
          <p:cNvSpPr/>
          <p:nvPr/>
        </p:nvSpPr>
        <p:spPr>
          <a:xfrm>
            <a:off x="152280" y="133920"/>
            <a:ext cx="4571640" cy="669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fr-FR" sz="1400" strike="noStrike">
                <a:solidFill>
                  <a:srgbClr val="000000"/>
                </a:solidFill>
                <a:latin typeface="Arial"/>
              </a:rPr>
              <a:t>Produit de management (Annexe A du Manuel)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400" strike="noStrike">
                <a:solidFill>
                  <a:srgbClr val="000000"/>
                </a:solidFill>
                <a:latin typeface="Arial"/>
              </a:rPr>
              <a:t>Référentiel</a:t>
            </a:r>
            <a:r>
              <a:rPr lang="fr-FR" sz="1400" strike="noStrike">
                <a:solidFill>
                  <a:srgbClr val="000000"/>
                </a:solidFill>
                <a:latin typeface="Arial"/>
              </a:rPr>
              <a:t> : Modification = Changement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Cas d’Affaire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Description de Produit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Description de Produit de Projet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Document d’Initialisation de Projet (D.I.P.)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Exposé du Projet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Lot de Travaux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Plan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Plan de Revue des Bénéfices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Stratégie de Communication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Stratégie de Configuration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Stratégie des Risques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Stratégie Qualité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400" strike="noStrike">
                <a:solidFill>
                  <a:srgbClr val="000000"/>
                </a:solidFill>
                <a:latin typeface="Arial"/>
              </a:rPr>
              <a:t>Enregistrements</a:t>
            </a:r>
            <a:r>
              <a:rPr lang="fr-FR" sz="1400" strike="noStrike">
                <a:solidFill>
                  <a:srgbClr val="000000"/>
                </a:solidFill>
                <a:latin typeface="Arial"/>
              </a:rPr>
              <a:t> : Produits de management dynamiques 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Enregistrement de Configuration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Journal de Projet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Journal des Retours d’Expérience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Registre Qualité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Registre des Incidences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Registre des Risques 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1400" strike="noStrike">
                <a:solidFill>
                  <a:srgbClr val="000000"/>
                </a:solidFill>
                <a:latin typeface="Arial"/>
              </a:rPr>
              <a:t>Rapports</a:t>
            </a:r>
            <a:r>
              <a:rPr lang="fr-FR" sz="1400" strike="noStrike">
                <a:solidFill>
                  <a:srgbClr val="000000"/>
                </a:solidFill>
                <a:latin typeface="Arial"/>
              </a:rPr>
              <a:t> : Fournir de l’information instantanée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Rapport d’Avancement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Rapport de Progression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Rapport de Fin de Séquence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Rapport de Fin de Projet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Rapport d’Incidence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Rapport d’Exception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Rapport d’Etat du Produit</a:t>
            </a:r>
            <a:endParaRPr/>
          </a:p>
          <a:p>
            <a:pPr>
              <a:lnSpc>
                <a:spcPct val="100000"/>
              </a:lnSpc>
              <a:buFont typeface="Helvetica"/>
              <a:buAutoNum type="arabicPeriod"/>
            </a:pPr>
            <a:r>
              <a:rPr lang="fr-FR" sz="1400" strike="noStrike">
                <a:solidFill>
                  <a:srgbClr val="000000"/>
                </a:solidFill>
                <a:latin typeface="Arial"/>
              </a:rPr>
              <a:t>Rapport de Retour d’Expérience</a:t>
            </a:r>
            <a:endParaRPr/>
          </a:p>
        </p:txBody>
      </p:sp>
      <p:pic>
        <p:nvPicPr>
          <p:cNvPr id="143" name="Image 8" descr=""/>
          <p:cNvPicPr/>
          <p:nvPr/>
        </p:nvPicPr>
        <p:blipFill>
          <a:blip r:embed="rId1"/>
          <a:stretch/>
        </p:blipFill>
        <p:spPr>
          <a:xfrm>
            <a:off x="4724280" y="4459680"/>
            <a:ext cx="4051080" cy="2334600"/>
          </a:xfrm>
          <a:prstGeom prst="rect">
            <a:avLst/>
          </a:prstGeom>
          <a:ln w="9360"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257000" y="114480"/>
            <a:ext cx="4851360" cy="666072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2"/>
          <p:cNvSpPr/>
          <p:nvPr/>
        </p:nvSpPr>
        <p:spPr>
          <a:xfrm>
            <a:off x="7074720" y="114480"/>
            <a:ext cx="2026440" cy="666072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Line 3"/>
          <p:cNvSpPr/>
          <p:nvPr/>
        </p:nvSpPr>
        <p:spPr>
          <a:xfrm>
            <a:off x="327960" y="6043320"/>
            <a:ext cx="8817480" cy="0"/>
          </a:xfrm>
          <a:prstGeom prst="line">
            <a:avLst/>
          </a:prstGeom>
          <a:ln w="9360">
            <a:solidFill>
              <a:srgbClr val="0000ff"/>
            </a:solidFill>
            <a:round/>
          </a:ln>
        </p:spPr>
      </p:sp>
      <p:sp>
        <p:nvSpPr>
          <p:cNvPr id="147" name="CustomShape 4"/>
          <p:cNvSpPr/>
          <p:nvPr/>
        </p:nvSpPr>
        <p:spPr>
          <a:xfrm>
            <a:off x="2123280" y="114480"/>
            <a:ext cx="2130480" cy="666072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5"/>
          <p:cNvSpPr/>
          <p:nvPr/>
        </p:nvSpPr>
        <p:spPr>
          <a:xfrm>
            <a:off x="462960" y="114480"/>
            <a:ext cx="1664280" cy="666072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6"/>
          <p:cNvSpPr/>
          <p:nvPr/>
        </p:nvSpPr>
        <p:spPr>
          <a:xfrm>
            <a:off x="583200" y="3349800"/>
            <a:ext cx="1396080" cy="1918800"/>
          </a:xfrm>
          <a:prstGeom prst="flowChartDocument">
            <a:avLst/>
          </a:prstGeom>
          <a:gradFill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46440" rIns="0" tIns="46440" bIns="0"/>
          <a:p>
            <a:pPr>
              <a:lnSpc>
                <a:spcPct val="100000"/>
              </a:lnSpc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(Ébaucher)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Cas d'Affaire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(Créer)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Description du Produit du Projet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Exposé de Projet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Journal de Projet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Journal des Retours d'Expérience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(Initialiser)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Plan de Séquence d’Initialisation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50" name="CustomShape 7"/>
          <p:cNvSpPr/>
          <p:nvPr/>
        </p:nvSpPr>
        <p:spPr>
          <a:xfrm>
            <a:off x="2179080" y="1851120"/>
            <a:ext cx="2010240" cy="172224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5760" rIns="95760" tIns="47880" bIns="47880"/>
          <a:p>
            <a:pPr algn="ctr">
              <a:lnSpc>
                <a:spcPct val="100000"/>
              </a:lnSpc>
            </a:pPr>
            <a:r>
              <a:rPr lang="fr-FR" sz="900" strike="noStrike">
                <a:solidFill>
                  <a:srgbClr val="000000"/>
                </a:solidFill>
                <a:latin typeface="Arial"/>
              </a:rPr>
              <a:t>INITIALISER UN PROJET </a:t>
            </a:r>
            <a:r>
              <a:rPr lang="fr-FR" sz="900" strike="noStrike">
                <a:solidFill>
                  <a:srgbClr val="000000"/>
                </a:solidFill>
                <a:latin typeface="Arial"/>
              </a:rPr>
              <a:t>
</a:t>
            </a:r>
            <a:r>
              <a:rPr lang="fr-FR" sz="900" strike="noStrike">
                <a:solidFill>
                  <a:srgbClr val="000000"/>
                </a:solidFill>
                <a:latin typeface="Arial"/>
              </a:rPr>
              <a:t>(IP)</a:t>
            </a:r>
            <a:endParaRPr/>
          </a:p>
        </p:txBody>
      </p:sp>
      <p:sp>
        <p:nvSpPr>
          <p:cNvPr id="151" name="CustomShape 8"/>
          <p:cNvSpPr/>
          <p:nvPr/>
        </p:nvSpPr>
        <p:spPr>
          <a:xfrm>
            <a:off x="505440" y="863640"/>
            <a:ext cx="1576440" cy="241884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5760" rIns="95760" tIns="47880" bIns="47880"/>
          <a:p>
            <a:pPr algn="ctr">
              <a:lnSpc>
                <a:spcPct val="100000"/>
              </a:lnSpc>
            </a:pPr>
            <a:r>
              <a:rPr lang="fr-FR" sz="900" strike="noStrike">
                <a:solidFill>
                  <a:srgbClr val="000000"/>
                </a:solidFill>
                <a:latin typeface="Arial"/>
              </a:rPr>
              <a:t>ELABORER UN PROJET (EP)</a:t>
            </a:r>
            <a:endParaRPr/>
          </a:p>
        </p:txBody>
      </p:sp>
      <p:sp>
        <p:nvSpPr>
          <p:cNvPr id="152" name="CustomShape 9"/>
          <p:cNvSpPr/>
          <p:nvPr/>
        </p:nvSpPr>
        <p:spPr>
          <a:xfrm>
            <a:off x="523080" y="1792440"/>
            <a:ext cx="1528200" cy="309240"/>
          </a:xfrm>
          <a:prstGeom prst="rect">
            <a:avLst/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Recueillir les retours d'expérience</a:t>
            </a:r>
            <a:endParaRPr/>
          </a:p>
        </p:txBody>
      </p:sp>
      <p:sp>
        <p:nvSpPr>
          <p:cNvPr id="153" name="CustomShape 10"/>
          <p:cNvSpPr/>
          <p:nvPr/>
        </p:nvSpPr>
        <p:spPr>
          <a:xfrm>
            <a:off x="523080" y="2036880"/>
            <a:ext cx="1528200" cy="309240"/>
          </a:xfrm>
          <a:prstGeom prst="rect">
            <a:avLst/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Composer et nommer l'équipe de projet</a:t>
            </a:r>
            <a:endParaRPr/>
          </a:p>
        </p:txBody>
      </p:sp>
      <p:sp>
        <p:nvSpPr>
          <p:cNvPr id="154" name="CustomShape 11"/>
          <p:cNvSpPr/>
          <p:nvPr/>
        </p:nvSpPr>
        <p:spPr>
          <a:xfrm>
            <a:off x="523080" y="2395440"/>
            <a:ext cx="1528200" cy="522360"/>
          </a:xfrm>
          <a:prstGeom prst="rect">
            <a:avLst/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Préparer l'ébauche du Cas d'Affaire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Définir l’Approche de projet 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Assembler l'Exposé de Projet</a:t>
            </a:r>
            <a:endParaRPr/>
          </a:p>
        </p:txBody>
      </p:sp>
      <p:sp>
        <p:nvSpPr>
          <p:cNvPr id="155" name="CustomShape 12"/>
          <p:cNvSpPr/>
          <p:nvPr/>
        </p:nvSpPr>
        <p:spPr>
          <a:xfrm>
            <a:off x="867600" y="482760"/>
            <a:ext cx="855360" cy="204480"/>
          </a:xfrm>
          <a:prstGeom prst="roundRect">
            <a:avLst>
              <a:gd name="adj" fmla="val 14400"/>
            </a:avLst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59040" rIns="59040" tIns="29520" bIns="29520" anchor="ctr"/>
          <a:p>
            <a:pPr algn="ctr">
              <a:lnSpc>
                <a:spcPct val="100000"/>
              </a:lnSpc>
            </a:pPr>
            <a:r>
              <a:rPr lang="fr-FR" sz="900" strike="noStrike">
                <a:solidFill>
                  <a:srgbClr val="000000"/>
                </a:solidFill>
                <a:latin typeface="Arial"/>
              </a:rPr>
              <a:t>Mandat de Projet</a:t>
            </a:r>
            <a:endParaRPr/>
          </a:p>
        </p:txBody>
      </p:sp>
      <p:sp>
        <p:nvSpPr>
          <p:cNvPr id="156" name="CustomShape 13"/>
          <p:cNvSpPr/>
          <p:nvPr/>
        </p:nvSpPr>
        <p:spPr>
          <a:xfrm>
            <a:off x="2126160" y="863640"/>
            <a:ext cx="6945480" cy="90936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5760" rIns="95760" tIns="47880" bIns="47880"/>
          <a:p>
            <a:pPr algn="ctr">
              <a:lnSpc>
                <a:spcPct val="100000"/>
              </a:lnSpc>
            </a:pPr>
            <a:r>
              <a:rPr lang="fr-FR" sz="900" strike="noStrike">
                <a:solidFill>
                  <a:srgbClr val="000000"/>
                </a:solidFill>
                <a:latin typeface="Arial"/>
              </a:rPr>
              <a:t>DIRIGER UN PROJET </a:t>
            </a:r>
            <a:r>
              <a:rPr lang="fr-FR" sz="900" strike="noStrike">
                <a:solidFill>
                  <a:srgbClr val="000000"/>
                </a:solidFill>
                <a:latin typeface="Arial"/>
              </a:rPr>
              <a:t>
</a:t>
            </a:r>
            <a:r>
              <a:rPr lang="fr-FR" sz="900" strike="noStrike">
                <a:solidFill>
                  <a:srgbClr val="000000"/>
                </a:solidFill>
                <a:latin typeface="Arial"/>
              </a:rPr>
              <a:t>(DP)</a:t>
            </a:r>
            <a:endParaRPr/>
          </a:p>
        </p:txBody>
      </p:sp>
      <p:sp>
        <p:nvSpPr>
          <p:cNvPr id="157" name="CustomShape 14"/>
          <p:cNvSpPr/>
          <p:nvPr/>
        </p:nvSpPr>
        <p:spPr>
          <a:xfrm>
            <a:off x="2205360" y="2176560"/>
            <a:ext cx="1960200" cy="522360"/>
          </a:xfrm>
          <a:prstGeom prst="rect">
            <a:avLst/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Préparer la Stratégie des Risques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Préparer la Stratégie de Configuration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Préparer la Stratégie Qualité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Préparer la Stratégie de Communication</a:t>
            </a:r>
            <a:endParaRPr/>
          </a:p>
        </p:txBody>
      </p:sp>
      <p:sp>
        <p:nvSpPr>
          <p:cNvPr id="158" name="CustomShape 15"/>
          <p:cNvSpPr/>
          <p:nvPr/>
        </p:nvSpPr>
        <p:spPr>
          <a:xfrm>
            <a:off x="2205360" y="2762280"/>
            <a:ext cx="1960200" cy="309240"/>
          </a:xfrm>
          <a:prstGeom prst="rect">
            <a:avLst/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Mettre en place les Contrôles du Projet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Créer le Plan de Projet</a:t>
            </a:r>
            <a:endParaRPr/>
          </a:p>
        </p:txBody>
      </p:sp>
      <p:sp>
        <p:nvSpPr>
          <p:cNvPr id="159" name="CustomShape 16"/>
          <p:cNvSpPr/>
          <p:nvPr/>
        </p:nvSpPr>
        <p:spPr>
          <a:xfrm>
            <a:off x="2205360" y="3129120"/>
            <a:ext cx="1960200" cy="415800"/>
          </a:xfrm>
          <a:prstGeom prst="rect">
            <a:avLst/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Affiner le Cas d'Affaire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Assembler la Documentation d'Initialisation de Projet</a:t>
            </a:r>
            <a:endParaRPr/>
          </a:p>
        </p:txBody>
      </p:sp>
      <p:sp>
        <p:nvSpPr>
          <p:cNvPr id="160" name="CustomShape 17"/>
          <p:cNvSpPr/>
          <p:nvPr/>
        </p:nvSpPr>
        <p:spPr>
          <a:xfrm>
            <a:off x="2511720" y="3611520"/>
            <a:ext cx="1461960" cy="2051280"/>
          </a:xfrm>
          <a:prstGeom prst="flowChartDocument">
            <a:avLst/>
          </a:prstGeom>
          <a:gradFill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46440" rIns="0" tIns="46440" bIns="0"/>
          <a:p>
            <a:pPr>
              <a:lnSpc>
                <a:spcPct val="100000"/>
              </a:lnSpc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(Créer DIP)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Stratégie des Risques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Stratégie Qualité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Stratégie de Configuration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Stratégie de Communication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Plan de Projet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Cas d'Affaire détaillé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(Créer)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Registre Qualité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Registre des Risques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Registre des Incidences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Enregistrements de Configuration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Plan de Revue des Bénéfices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61" name="CustomShape 18"/>
          <p:cNvSpPr/>
          <p:nvPr/>
        </p:nvSpPr>
        <p:spPr>
          <a:xfrm>
            <a:off x="4289040" y="1841400"/>
            <a:ext cx="2725200" cy="126000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5760" rIns="95760" tIns="47880" bIns="47880"/>
          <a:p>
            <a:pPr algn="ctr">
              <a:lnSpc>
                <a:spcPct val="100000"/>
              </a:lnSpc>
            </a:pPr>
            <a:r>
              <a:rPr lang="fr-FR" sz="900" strike="noStrike">
                <a:solidFill>
                  <a:srgbClr val="000000"/>
                </a:solidFill>
                <a:latin typeface="Arial"/>
              </a:rPr>
              <a:t>GERER LIMITE DE SEQUENCE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900" strike="noStrike">
                <a:solidFill>
                  <a:srgbClr val="000000"/>
                </a:solidFill>
                <a:latin typeface="Arial"/>
              </a:rPr>
              <a:t>(LS)</a:t>
            </a:r>
            <a:endParaRPr/>
          </a:p>
        </p:txBody>
      </p:sp>
      <p:sp>
        <p:nvSpPr>
          <p:cNvPr id="162" name="CustomShape 19"/>
          <p:cNvSpPr/>
          <p:nvPr/>
        </p:nvSpPr>
        <p:spPr>
          <a:xfrm>
            <a:off x="7115760" y="1841400"/>
            <a:ext cx="1960200" cy="129996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5760" rIns="95760" tIns="47880" bIns="47880"/>
          <a:p>
            <a:pPr algn="ctr">
              <a:lnSpc>
                <a:spcPct val="100000"/>
              </a:lnSpc>
            </a:pPr>
            <a:r>
              <a:rPr lang="fr-FR" sz="900" strike="noStrike">
                <a:solidFill>
                  <a:srgbClr val="000000"/>
                </a:solidFill>
                <a:latin typeface="Arial"/>
              </a:rPr>
              <a:t>CLORE LE PROJET </a:t>
            </a:r>
            <a:r>
              <a:rPr lang="fr-FR" sz="900" strike="noStrike">
                <a:solidFill>
                  <a:srgbClr val="000000"/>
                </a:solidFill>
                <a:latin typeface="Arial"/>
              </a:rPr>
              <a:t>
</a:t>
            </a:r>
            <a:r>
              <a:rPr lang="fr-FR" sz="900" strike="noStrike">
                <a:solidFill>
                  <a:srgbClr val="000000"/>
                </a:solidFill>
                <a:latin typeface="Arial"/>
              </a:rPr>
              <a:t>(CP)</a:t>
            </a:r>
            <a:endParaRPr/>
          </a:p>
        </p:txBody>
      </p:sp>
      <p:sp>
        <p:nvSpPr>
          <p:cNvPr id="163" name="CustomShape 20"/>
          <p:cNvSpPr/>
          <p:nvPr/>
        </p:nvSpPr>
        <p:spPr>
          <a:xfrm>
            <a:off x="7368120" y="2805120"/>
            <a:ext cx="1528200" cy="415800"/>
          </a:xfrm>
          <a:prstGeom prst="rect">
            <a:avLst/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Évaluer le projet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Recommander la clôture du projet</a:t>
            </a:r>
            <a:endParaRPr/>
          </a:p>
        </p:txBody>
      </p:sp>
      <p:sp>
        <p:nvSpPr>
          <p:cNvPr id="164" name="CustomShape 21"/>
          <p:cNvSpPr/>
          <p:nvPr/>
        </p:nvSpPr>
        <p:spPr>
          <a:xfrm>
            <a:off x="4328640" y="4221000"/>
            <a:ext cx="4752000" cy="79164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5760" rIns="95760" tIns="47880" bIns="47880"/>
          <a:p>
            <a:pPr algn="ctr">
              <a:lnSpc>
                <a:spcPct val="100000"/>
              </a:lnSpc>
            </a:pPr>
            <a:r>
              <a:rPr lang="fr-FR" sz="900" strike="noStrike">
                <a:solidFill>
                  <a:srgbClr val="000000"/>
                </a:solidFill>
                <a:latin typeface="Arial"/>
              </a:rPr>
              <a:t>CONTROLER UNE SEQUENCE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900" strike="noStrike">
                <a:solidFill>
                  <a:srgbClr val="000000"/>
                </a:solidFill>
                <a:latin typeface="Arial"/>
              </a:rPr>
              <a:t>(CS)</a:t>
            </a:r>
            <a:endParaRPr/>
          </a:p>
        </p:txBody>
      </p:sp>
      <p:sp>
        <p:nvSpPr>
          <p:cNvPr id="165" name="CustomShape 22"/>
          <p:cNvSpPr/>
          <p:nvPr/>
        </p:nvSpPr>
        <p:spPr>
          <a:xfrm>
            <a:off x="4595400" y="6093000"/>
            <a:ext cx="4485240" cy="50292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5760" rIns="95760" tIns="47880" bIns="47880"/>
          <a:p>
            <a:pPr algn="ctr">
              <a:lnSpc>
                <a:spcPct val="100000"/>
              </a:lnSpc>
            </a:pPr>
            <a:r>
              <a:rPr lang="fr-FR" sz="900" strike="noStrike">
                <a:solidFill>
                  <a:srgbClr val="000000"/>
                </a:solidFill>
                <a:latin typeface="Arial"/>
              </a:rPr>
              <a:t>GERER LA LIVRAISON DES PRODUITS (GLP)</a:t>
            </a:r>
            <a:endParaRPr/>
          </a:p>
        </p:txBody>
      </p:sp>
      <p:sp>
        <p:nvSpPr>
          <p:cNvPr id="166" name="CustomShape 23"/>
          <p:cNvSpPr/>
          <p:nvPr/>
        </p:nvSpPr>
        <p:spPr>
          <a:xfrm>
            <a:off x="4595400" y="6381360"/>
            <a:ext cx="1467720" cy="189000"/>
          </a:xfrm>
          <a:prstGeom prst="rect">
            <a:avLst/>
          </a:prstGeom>
          <a:ln>
            <a:solidFill>
              <a:srgbClr val="9ab3c9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5760" rIns="95760" tIns="47880" bIns="47880"/>
          <a:p>
            <a:pPr>
              <a:lnSpc>
                <a:spcPct val="100000"/>
              </a:lnSpc>
            </a:pPr>
            <a:r>
              <a:rPr b="1" lang="fr-FR" sz="600" strike="noStrike">
                <a:solidFill>
                  <a:srgbClr val="000000"/>
                </a:solidFill>
                <a:latin typeface="Arial"/>
              </a:rPr>
              <a:t>Accepter un Lot de Travaux</a:t>
            </a:r>
            <a:endParaRPr/>
          </a:p>
        </p:txBody>
      </p:sp>
      <p:sp>
        <p:nvSpPr>
          <p:cNvPr id="167" name="CustomShape 24"/>
          <p:cNvSpPr/>
          <p:nvPr/>
        </p:nvSpPr>
        <p:spPr>
          <a:xfrm>
            <a:off x="6104160" y="6381360"/>
            <a:ext cx="1467720" cy="189000"/>
          </a:xfrm>
          <a:prstGeom prst="rect">
            <a:avLst/>
          </a:prstGeom>
          <a:ln>
            <a:solidFill>
              <a:srgbClr val="9ab3c9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5760" rIns="95760" tIns="47880" bIns="47880"/>
          <a:p>
            <a:pPr>
              <a:lnSpc>
                <a:spcPct val="100000"/>
              </a:lnSpc>
            </a:pPr>
            <a:r>
              <a:rPr b="1" lang="fr-FR" sz="600" strike="noStrike">
                <a:solidFill>
                  <a:srgbClr val="000000"/>
                </a:solidFill>
                <a:latin typeface="Arial"/>
              </a:rPr>
              <a:t>Exécuter un Lot de Travaux</a:t>
            </a:r>
            <a:endParaRPr/>
          </a:p>
        </p:txBody>
      </p:sp>
      <p:sp>
        <p:nvSpPr>
          <p:cNvPr id="168" name="CustomShape 25"/>
          <p:cNvSpPr/>
          <p:nvPr/>
        </p:nvSpPr>
        <p:spPr>
          <a:xfrm>
            <a:off x="7613640" y="6381360"/>
            <a:ext cx="1467720" cy="189000"/>
          </a:xfrm>
          <a:prstGeom prst="rect">
            <a:avLst/>
          </a:prstGeom>
          <a:ln>
            <a:solidFill>
              <a:srgbClr val="9ab3c9"/>
            </a:solidFill>
            <a:round/>
          </a:ln>
          <a:effectLst>
            <a:outerShdw blurRad="40000" dir="5400000" dist="2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/>
        </p:style>
        <p:txBody>
          <a:bodyPr lIns="95760" rIns="95760" tIns="47880" bIns="47880"/>
          <a:p>
            <a:pPr>
              <a:lnSpc>
                <a:spcPct val="100000"/>
              </a:lnSpc>
            </a:pPr>
            <a:r>
              <a:rPr b="1" lang="fr-FR" sz="600" strike="noStrike">
                <a:solidFill>
                  <a:srgbClr val="000000"/>
                </a:solidFill>
                <a:latin typeface="Arial"/>
              </a:rPr>
              <a:t>Livrer un Lot de Travaux</a:t>
            </a:r>
            <a:endParaRPr/>
          </a:p>
        </p:txBody>
      </p:sp>
      <p:sp>
        <p:nvSpPr>
          <p:cNvPr id="169" name="CustomShape 26"/>
          <p:cNvSpPr/>
          <p:nvPr/>
        </p:nvSpPr>
        <p:spPr>
          <a:xfrm>
            <a:off x="2445840" y="6083280"/>
            <a:ext cx="2121480" cy="741600"/>
          </a:xfrm>
          <a:prstGeom prst="flowChartDocument">
            <a:avLst/>
          </a:prstGeom>
          <a:gradFill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46440" rIns="0" tIns="46440" bIns="0"/>
          <a:p>
            <a:pPr>
              <a:lnSpc>
                <a:spcPct val="100000"/>
              </a:lnSpc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(Approuver) : Lot de Travaux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(Créer) :         Plan d'Équipe, Rapport d'Avancement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(Actualiser) : Registre Qualité, Lot de Travaux et les Enregistrements de Configuration</a:t>
            </a:r>
            <a:endParaRPr/>
          </a:p>
        </p:txBody>
      </p:sp>
      <p:sp>
        <p:nvSpPr>
          <p:cNvPr id="170" name="CustomShape 27"/>
          <p:cNvSpPr/>
          <p:nvPr/>
        </p:nvSpPr>
        <p:spPr>
          <a:xfrm>
            <a:off x="2126160" y="1341360"/>
            <a:ext cx="6945480" cy="202680"/>
          </a:xfrm>
          <a:prstGeom prst="rect">
            <a:avLst/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 algn="ctr"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Donner des directives appropriées</a:t>
            </a:r>
            <a:endParaRPr/>
          </a:p>
        </p:txBody>
      </p:sp>
      <p:sp>
        <p:nvSpPr>
          <p:cNvPr id="171" name="CustomShape 28"/>
          <p:cNvSpPr/>
          <p:nvPr/>
        </p:nvSpPr>
        <p:spPr>
          <a:xfrm>
            <a:off x="4106160" y="1544760"/>
            <a:ext cx="2990520" cy="202680"/>
          </a:xfrm>
          <a:prstGeom prst="rect">
            <a:avLst/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 algn="ctr"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Autoriser un Plan de Séquence ou d'Exception</a:t>
            </a:r>
            <a:endParaRPr/>
          </a:p>
        </p:txBody>
      </p:sp>
      <p:sp>
        <p:nvSpPr>
          <p:cNvPr id="172" name="CustomShape 29"/>
          <p:cNvSpPr/>
          <p:nvPr/>
        </p:nvSpPr>
        <p:spPr>
          <a:xfrm>
            <a:off x="7079400" y="1544760"/>
            <a:ext cx="1992600" cy="202680"/>
          </a:xfrm>
          <a:prstGeom prst="rect">
            <a:avLst/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 algn="ctr"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Autoriser la Clôture du projet</a:t>
            </a:r>
            <a:endParaRPr/>
          </a:p>
        </p:txBody>
      </p:sp>
      <p:sp>
        <p:nvSpPr>
          <p:cNvPr id="173" name="CustomShape 30"/>
          <p:cNvSpPr/>
          <p:nvPr/>
        </p:nvSpPr>
        <p:spPr>
          <a:xfrm>
            <a:off x="1811160" y="90360"/>
            <a:ext cx="2694600" cy="360000"/>
          </a:xfrm>
          <a:prstGeom prst="chevron">
            <a:avLst>
              <a:gd name="adj" fmla="val 33852"/>
            </a:avLst>
          </a:prstGeom>
          <a:solidFill>
            <a:schemeClr val="bg1">
              <a:lumMod val="65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wrap="none" lIns="59040" rIns="59040" tIns="29520" bIns="29520" anchor="ctr"/>
          <a:p>
            <a:pPr algn="ctr">
              <a:lnSpc>
                <a:spcPct val="100000"/>
              </a:lnSpc>
            </a:pPr>
            <a:r>
              <a:rPr b="1" lang="fr-FR" sz="900" strike="noStrike">
                <a:solidFill>
                  <a:srgbClr val="ffffff"/>
                </a:solidFill>
                <a:latin typeface="Arial"/>
                <a:ea typeface="ＭＳ Ｐゴシック"/>
              </a:rPr>
              <a:t>Séquence Initialisation</a:t>
            </a:r>
            <a:endParaRPr/>
          </a:p>
        </p:txBody>
      </p:sp>
      <p:sp>
        <p:nvSpPr>
          <p:cNvPr id="174" name="CustomShape 31"/>
          <p:cNvSpPr/>
          <p:nvPr/>
        </p:nvSpPr>
        <p:spPr>
          <a:xfrm>
            <a:off x="4151520" y="90360"/>
            <a:ext cx="3194280" cy="360000"/>
          </a:xfrm>
          <a:prstGeom prst="chevron">
            <a:avLst>
              <a:gd name="adj" fmla="val 33523"/>
            </a:avLst>
          </a:prstGeom>
          <a:solidFill>
            <a:schemeClr val="bg1">
              <a:lumMod val="65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wrap="none" lIns="59040" rIns="59040" tIns="29520" bIns="29520" anchor="ctr"/>
          <a:p>
            <a:pPr algn="ctr">
              <a:lnSpc>
                <a:spcPct val="100000"/>
              </a:lnSpc>
            </a:pPr>
            <a:r>
              <a:rPr b="1" lang="fr-FR" sz="900" strike="noStrike">
                <a:solidFill>
                  <a:srgbClr val="ffffff"/>
                </a:solidFill>
                <a:latin typeface="Arial"/>
                <a:ea typeface="ＭＳ Ｐゴシック"/>
              </a:rPr>
              <a:t>Séquence de Management suivante</a:t>
            </a:r>
            <a:endParaRPr/>
          </a:p>
        </p:txBody>
      </p:sp>
      <p:sp>
        <p:nvSpPr>
          <p:cNvPr id="175" name="CustomShape 32"/>
          <p:cNvSpPr/>
          <p:nvPr/>
        </p:nvSpPr>
        <p:spPr>
          <a:xfrm>
            <a:off x="6850800" y="90360"/>
            <a:ext cx="2292840" cy="360000"/>
          </a:xfrm>
          <a:prstGeom prst="chevron">
            <a:avLst>
              <a:gd name="adj" fmla="val 37613"/>
            </a:avLst>
          </a:prstGeom>
          <a:solidFill>
            <a:schemeClr val="bg1">
              <a:lumMod val="65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wrap="none" lIns="59040" rIns="59040" tIns="29520" bIns="29520" anchor="ctr"/>
          <a:p>
            <a:pPr algn="ctr">
              <a:lnSpc>
                <a:spcPct val="100000"/>
              </a:lnSpc>
            </a:pPr>
            <a:r>
              <a:rPr b="1" lang="fr-FR" sz="900" strike="noStrike">
                <a:solidFill>
                  <a:srgbClr val="ffffff"/>
                </a:solidFill>
                <a:latin typeface="Arial"/>
                <a:ea typeface="ＭＳ Ｐゴシック"/>
              </a:rPr>
              <a:t>Dernière Séquence   </a:t>
            </a:r>
            <a:r>
              <a:rPr b="1" lang="fr-FR" sz="900" strike="noStrike">
                <a:solidFill>
                  <a:srgbClr val="ffffff"/>
                </a:solidFill>
                <a:latin typeface="Arial"/>
                <a:ea typeface="ＭＳ Ｐゴシック"/>
              </a:rPr>
              <a:t>
</a:t>
            </a:r>
            <a:r>
              <a:rPr b="1" lang="fr-FR" sz="900" strike="noStrike">
                <a:solidFill>
                  <a:srgbClr val="ffffff"/>
                </a:solidFill>
                <a:latin typeface="Arial"/>
                <a:ea typeface="ＭＳ Ｐゴシック"/>
              </a:rPr>
              <a:t>          de Management     </a:t>
            </a:r>
            <a:endParaRPr/>
          </a:p>
        </p:txBody>
      </p:sp>
      <p:sp>
        <p:nvSpPr>
          <p:cNvPr id="176" name="CustomShape 33"/>
          <p:cNvSpPr/>
          <p:nvPr/>
        </p:nvSpPr>
        <p:spPr>
          <a:xfrm>
            <a:off x="57240" y="90360"/>
            <a:ext cx="2248920" cy="360000"/>
          </a:xfrm>
          <a:prstGeom prst="chevron">
            <a:avLst>
              <a:gd name="adj" fmla="val 33087"/>
            </a:avLst>
          </a:prstGeom>
          <a:solidFill>
            <a:schemeClr val="bg1">
              <a:lumMod val="65000"/>
            </a:schemeClr>
          </a:solidFill>
          <a:ln w="9360">
            <a:solidFill>
              <a:schemeClr val="tx1"/>
            </a:solidFill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wrap="none" lIns="59040" rIns="59040" tIns="29520" bIns="29520" anchor="ctr"/>
          <a:p>
            <a:pPr algn="ctr">
              <a:lnSpc>
                <a:spcPct val="100000"/>
              </a:lnSpc>
            </a:pPr>
            <a:r>
              <a:rPr b="1" lang="fr-FR" sz="900" strike="noStrike">
                <a:solidFill>
                  <a:srgbClr val="ffffff"/>
                </a:solidFill>
                <a:latin typeface="Arial"/>
                <a:ea typeface="ＭＳ Ｐゴシック"/>
              </a:rPr>
              <a:t>Pré projet</a:t>
            </a:r>
            <a:endParaRPr/>
          </a:p>
        </p:txBody>
      </p:sp>
      <p:sp>
        <p:nvSpPr>
          <p:cNvPr id="177" name="CustomShape 34"/>
          <p:cNvSpPr/>
          <p:nvPr/>
        </p:nvSpPr>
        <p:spPr>
          <a:xfrm rot="16200000">
            <a:off x="-135360" y="245880"/>
            <a:ext cx="755280" cy="464040"/>
          </a:xfrm>
          <a:prstGeom prst="rect">
            <a:avLst/>
          </a:prstGeom>
          <a:solidFill>
            <a:schemeClr val="bg1"/>
          </a:solidFill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9040" rIns="59040" tIns="29520" bIns="29520"/>
          <a:p>
            <a:pPr algn="ctr">
              <a:lnSpc>
                <a:spcPct val="100000"/>
              </a:lnSpc>
            </a:pPr>
            <a:r>
              <a:rPr b="1" lang="fr-FR" sz="900" strike="noStrike">
                <a:solidFill>
                  <a:srgbClr val="000000"/>
                </a:solidFill>
                <a:latin typeface="Arial"/>
                <a:ea typeface="ＭＳ Ｐゴシック"/>
              </a:rPr>
              <a:t>Entreprise/ Programme</a:t>
            </a:r>
            <a:endParaRPr/>
          </a:p>
        </p:txBody>
      </p:sp>
      <p:sp>
        <p:nvSpPr>
          <p:cNvPr id="178" name="CustomShape 35"/>
          <p:cNvSpPr/>
          <p:nvPr/>
        </p:nvSpPr>
        <p:spPr>
          <a:xfrm rot="16200000">
            <a:off x="-220320" y="1070280"/>
            <a:ext cx="921960" cy="470880"/>
          </a:xfrm>
          <a:prstGeom prst="rect">
            <a:avLst/>
          </a:prstGeom>
          <a:solidFill>
            <a:schemeClr val="bg1"/>
          </a:solidFill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9040" rIns="59040" tIns="29520" bIns="29520"/>
          <a:p>
            <a:pPr algn="ctr">
              <a:lnSpc>
                <a:spcPct val="100000"/>
              </a:lnSpc>
            </a:pPr>
            <a:r>
              <a:rPr b="1" lang="fr-FR" sz="900" strike="noStrike">
                <a:solidFill>
                  <a:srgbClr val="000000"/>
                </a:solidFill>
                <a:latin typeface="Arial"/>
                <a:ea typeface="ＭＳ Ｐゴシック"/>
              </a:rPr>
              <a:t>Direction/ Comité de Pilotage</a:t>
            </a:r>
            <a:endParaRPr/>
          </a:p>
        </p:txBody>
      </p:sp>
      <p:sp>
        <p:nvSpPr>
          <p:cNvPr id="179" name="CustomShape 36"/>
          <p:cNvSpPr/>
          <p:nvPr/>
        </p:nvSpPr>
        <p:spPr>
          <a:xfrm rot="16200000">
            <a:off x="-1901520" y="3665880"/>
            <a:ext cx="4284360" cy="470880"/>
          </a:xfrm>
          <a:prstGeom prst="rect">
            <a:avLst/>
          </a:prstGeom>
          <a:solidFill>
            <a:schemeClr val="bg1"/>
          </a:solidFill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9040" rIns="59040" tIns="29520" bIns="29520"/>
          <a:p>
            <a:pPr algn="ctr">
              <a:lnSpc>
                <a:spcPct val="100000"/>
              </a:lnSpc>
            </a:pPr>
            <a:r>
              <a:rPr b="1" lang="fr-FR" sz="900" strike="noStrike">
                <a:solidFill>
                  <a:srgbClr val="000000"/>
                </a:solidFill>
                <a:latin typeface="Arial"/>
                <a:ea typeface="ＭＳ Ｐゴシック"/>
              </a:rPr>
              <a:t>
</a:t>
            </a:r>
            <a:r>
              <a:rPr b="1" lang="fr-FR" sz="900" strike="noStrike">
                <a:solidFill>
                  <a:srgbClr val="000000"/>
                </a:solidFill>
                <a:latin typeface="Arial"/>
                <a:ea typeface="ＭＳ Ｐゴシック"/>
              </a:rPr>
              <a:t>Management/ </a:t>
            </a:r>
            <a:r>
              <a:rPr b="1" lang="fr-FR" sz="900" strike="noStrike">
                <a:solidFill>
                  <a:srgbClr val="000000"/>
                </a:solidFill>
                <a:latin typeface="Arial"/>
                <a:ea typeface="ＭＳ Ｐゴシック"/>
              </a:rPr>
              <a:t>
</a:t>
            </a:r>
            <a:r>
              <a:rPr b="1" lang="fr-FR" sz="900" strike="noStrike">
                <a:solidFill>
                  <a:srgbClr val="000000"/>
                </a:solidFill>
                <a:latin typeface="Arial"/>
                <a:ea typeface="ＭＳ Ｐゴシック"/>
              </a:rPr>
              <a:t>Chef de Projet</a:t>
            </a:r>
            <a:endParaRPr/>
          </a:p>
        </p:txBody>
      </p:sp>
      <p:sp>
        <p:nvSpPr>
          <p:cNvPr id="180" name="CustomShape 37"/>
          <p:cNvSpPr/>
          <p:nvPr/>
        </p:nvSpPr>
        <p:spPr>
          <a:xfrm rot="16200000">
            <a:off x="-123480" y="6172560"/>
            <a:ext cx="728280" cy="470880"/>
          </a:xfrm>
          <a:prstGeom prst="rect">
            <a:avLst/>
          </a:prstGeom>
          <a:solidFill>
            <a:schemeClr val="bg1"/>
          </a:solidFill>
          <a:ln w="93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59040" rIns="59040" tIns="29520" bIns="29520"/>
          <a:p>
            <a:pPr algn="ctr">
              <a:lnSpc>
                <a:spcPct val="100000"/>
              </a:lnSpc>
            </a:pPr>
            <a:r>
              <a:rPr b="1" lang="fr-FR" sz="900" strike="noStrike">
                <a:solidFill>
                  <a:srgbClr val="000000"/>
                </a:solidFill>
                <a:latin typeface="Arial"/>
                <a:ea typeface="ＭＳ Ｐゴシック"/>
              </a:rPr>
              <a:t>Livraison/</a:t>
            </a:r>
            <a:r>
              <a:rPr b="1" lang="fr-FR" sz="900" strike="noStrike">
                <a:solidFill>
                  <a:srgbClr val="000000"/>
                </a:solidFill>
                <a:latin typeface="Arial"/>
                <a:ea typeface="ＭＳ Ｐゴシック"/>
              </a:rPr>
              <a:t>
</a:t>
            </a:r>
            <a:r>
              <a:rPr b="1" lang="fr-FR" sz="900" strike="noStrike">
                <a:solidFill>
                  <a:srgbClr val="000000"/>
                </a:solidFill>
                <a:latin typeface="Arial"/>
                <a:ea typeface="ＭＳ Ｐゴシック"/>
              </a:rPr>
              <a:t>Chef d’équipe</a:t>
            </a:r>
            <a:endParaRPr/>
          </a:p>
        </p:txBody>
      </p:sp>
      <p:sp>
        <p:nvSpPr>
          <p:cNvPr id="181" name="Line 38"/>
          <p:cNvSpPr/>
          <p:nvPr/>
        </p:nvSpPr>
        <p:spPr>
          <a:xfrm>
            <a:off x="317880" y="1758600"/>
            <a:ext cx="8773200" cy="0"/>
          </a:xfrm>
          <a:prstGeom prst="line">
            <a:avLst/>
          </a:prstGeom>
          <a:ln w="9360">
            <a:solidFill>
              <a:srgbClr val="0000ff"/>
            </a:solidFill>
            <a:round/>
          </a:ln>
        </p:spPr>
      </p:sp>
      <p:sp>
        <p:nvSpPr>
          <p:cNvPr id="182" name="CustomShape 39"/>
          <p:cNvSpPr/>
          <p:nvPr/>
        </p:nvSpPr>
        <p:spPr>
          <a:xfrm>
            <a:off x="524520" y="1417680"/>
            <a:ext cx="1528200" cy="309240"/>
          </a:xfrm>
          <a:prstGeom prst="rect">
            <a:avLst/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Nommer l'Exécutif et le Chef de Projet </a:t>
            </a:r>
            <a:endParaRPr/>
          </a:p>
        </p:txBody>
      </p:sp>
      <p:sp>
        <p:nvSpPr>
          <p:cNvPr id="183" name="CustomShape 40"/>
          <p:cNvSpPr/>
          <p:nvPr/>
        </p:nvSpPr>
        <p:spPr>
          <a:xfrm>
            <a:off x="523080" y="2940120"/>
            <a:ext cx="1528200" cy="309240"/>
          </a:xfrm>
          <a:prstGeom prst="rect">
            <a:avLst/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Planifier la Séquence d'Initialisation</a:t>
            </a:r>
            <a:endParaRPr/>
          </a:p>
        </p:txBody>
      </p:sp>
      <p:sp>
        <p:nvSpPr>
          <p:cNvPr id="184" name="CustomShape 41"/>
          <p:cNvSpPr/>
          <p:nvPr/>
        </p:nvSpPr>
        <p:spPr>
          <a:xfrm>
            <a:off x="7170120" y="4551480"/>
            <a:ext cx="1894320" cy="431280"/>
          </a:xfrm>
          <a:prstGeom prst="rect">
            <a:avLst/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>
              <a:lnSpc>
                <a:spcPct val="100000"/>
              </a:lnSpc>
            </a:pPr>
            <a:r>
              <a:rPr b="1" lang="fr-FR" sz="600" strike="noStrike">
                <a:solidFill>
                  <a:srgbClr val="000000"/>
                </a:solidFill>
                <a:latin typeface="Arial"/>
              </a:rPr>
              <a:t>Recueillir et examiner les incidences et les risques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600" strike="noStrike">
                <a:solidFill>
                  <a:srgbClr val="000000"/>
                </a:solidFill>
                <a:latin typeface="Arial"/>
              </a:rPr>
              <a:t>Remonter les incidences et les risques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600" strike="noStrike">
                <a:solidFill>
                  <a:srgbClr val="000000"/>
                </a:solidFill>
                <a:latin typeface="Arial"/>
              </a:rPr>
              <a:t>Mener des actions correctives</a:t>
            </a:r>
            <a:r>
              <a:rPr b="1" lang="fr-FR" sz="600" strike="noStrike">
                <a:solidFill>
                  <a:srgbClr val="000000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85" name="CustomShape 42"/>
          <p:cNvSpPr/>
          <p:nvPr/>
        </p:nvSpPr>
        <p:spPr>
          <a:xfrm>
            <a:off x="5924520" y="4551480"/>
            <a:ext cx="1261440" cy="431280"/>
          </a:xfrm>
          <a:prstGeom prst="rect">
            <a:avLst/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>
              <a:lnSpc>
                <a:spcPct val="100000"/>
              </a:lnSpc>
            </a:pPr>
            <a:r>
              <a:rPr b="1" lang="fr-FR" sz="600" strike="noStrike">
                <a:solidFill>
                  <a:srgbClr val="000000"/>
                </a:solidFill>
                <a:latin typeface="Arial"/>
              </a:rPr>
              <a:t>Examiner l'état de la séquence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600" strike="noStrike">
                <a:solidFill>
                  <a:srgbClr val="000000"/>
                </a:solidFill>
                <a:latin typeface="Arial"/>
              </a:rPr>
              <a:t>Rapporter la Progression</a:t>
            </a:r>
            <a:r>
              <a:rPr b="1" lang="fr-FR" sz="600" strike="noStrike">
                <a:solidFill>
                  <a:srgbClr val="000000"/>
                </a:solidFill>
                <a:latin typeface="Arial"/>
              </a:rPr>
              <a:t>
</a:t>
            </a:r>
            <a:endParaRPr/>
          </a:p>
        </p:txBody>
      </p:sp>
      <p:sp>
        <p:nvSpPr>
          <p:cNvPr id="186" name="CustomShape 43"/>
          <p:cNvSpPr/>
          <p:nvPr/>
        </p:nvSpPr>
        <p:spPr>
          <a:xfrm>
            <a:off x="4327200" y="4551480"/>
            <a:ext cx="1627560" cy="431280"/>
          </a:xfrm>
          <a:prstGeom prst="rect">
            <a:avLst/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>
              <a:lnSpc>
                <a:spcPct val="100000"/>
              </a:lnSpc>
            </a:pPr>
            <a:r>
              <a:rPr b="1" lang="fr-FR" sz="600" strike="noStrike">
                <a:solidFill>
                  <a:srgbClr val="000000"/>
                </a:solidFill>
                <a:latin typeface="Arial"/>
              </a:rPr>
              <a:t>Autoriser un Lot de Travaux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600" strike="noStrike">
                <a:solidFill>
                  <a:srgbClr val="000000"/>
                </a:solidFill>
                <a:latin typeface="Arial"/>
              </a:rPr>
              <a:t>Examiner l'état d'un Lot de Travaux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600" strike="noStrike">
                <a:solidFill>
                  <a:srgbClr val="000000"/>
                </a:solidFill>
                <a:latin typeface="Arial"/>
              </a:rPr>
              <a:t>Réceptionner des Lots de Travaux achevés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87" name="CustomShape 44"/>
          <p:cNvSpPr/>
          <p:nvPr/>
        </p:nvSpPr>
        <p:spPr>
          <a:xfrm>
            <a:off x="4907520" y="2155680"/>
            <a:ext cx="1461960" cy="309240"/>
          </a:xfrm>
          <a:prstGeom prst="rect">
            <a:avLst/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Rapporter la fin de séquence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Planifier la séquence suivante</a:t>
            </a:r>
            <a:endParaRPr/>
          </a:p>
        </p:txBody>
      </p:sp>
      <p:sp>
        <p:nvSpPr>
          <p:cNvPr id="188" name="CustomShape 45"/>
          <p:cNvSpPr/>
          <p:nvPr/>
        </p:nvSpPr>
        <p:spPr>
          <a:xfrm>
            <a:off x="7368120" y="2637000"/>
            <a:ext cx="1528200" cy="202680"/>
          </a:xfrm>
          <a:prstGeom prst="rect">
            <a:avLst/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Remettre les produits</a:t>
            </a:r>
            <a:endParaRPr/>
          </a:p>
        </p:txBody>
      </p:sp>
      <p:sp>
        <p:nvSpPr>
          <p:cNvPr id="189" name="CustomShape 46"/>
          <p:cNvSpPr/>
          <p:nvPr/>
        </p:nvSpPr>
        <p:spPr>
          <a:xfrm>
            <a:off x="4907520" y="2478240"/>
            <a:ext cx="1461960" cy="309240"/>
          </a:xfrm>
          <a:prstGeom prst="rect">
            <a:avLst/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Actualiser le Plan de Projet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Actualiser le Cas d'Affaire</a:t>
            </a:r>
            <a:endParaRPr/>
          </a:p>
        </p:txBody>
      </p:sp>
      <p:sp>
        <p:nvSpPr>
          <p:cNvPr id="190" name="CustomShape 47"/>
          <p:cNvSpPr/>
          <p:nvPr/>
        </p:nvSpPr>
        <p:spPr>
          <a:xfrm>
            <a:off x="4907520" y="2824200"/>
            <a:ext cx="1461960" cy="202680"/>
          </a:xfrm>
          <a:prstGeom prst="rect">
            <a:avLst/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Produire un Plan d'Exception</a:t>
            </a:r>
            <a:endParaRPr/>
          </a:p>
        </p:txBody>
      </p:sp>
      <p:sp>
        <p:nvSpPr>
          <p:cNvPr id="191" name="CustomShape 48"/>
          <p:cNvSpPr/>
          <p:nvPr/>
        </p:nvSpPr>
        <p:spPr>
          <a:xfrm>
            <a:off x="7380360" y="2205000"/>
            <a:ext cx="1528200" cy="415800"/>
          </a:xfrm>
          <a:prstGeom prst="rect">
            <a:avLst/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Préparer la clôture planifiée</a:t>
            </a:r>
            <a:endParaRPr/>
          </a:p>
          <a:p>
            <a:pPr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Préparer une clôture prématurée</a:t>
            </a:r>
            <a:endParaRPr/>
          </a:p>
        </p:txBody>
      </p:sp>
      <p:sp>
        <p:nvSpPr>
          <p:cNvPr id="192" name="CustomShape 49"/>
          <p:cNvSpPr/>
          <p:nvPr/>
        </p:nvSpPr>
        <p:spPr>
          <a:xfrm>
            <a:off x="5104080" y="5013360"/>
            <a:ext cx="2990520" cy="1007640"/>
          </a:xfrm>
          <a:prstGeom prst="flowChartDocument">
            <a:avLst/>
          </a:prstGeom>
          <a:gradFill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93" name="CustomShape 50"/>
          <p:cNvSpPr/>
          <p:nvPr/>
        </p:nvSpPr>
        <p:spPr>
          <a:xfrm>
            <a:off x="5170320" y="5013000"/>
            <a:ext cx="996480" cy="899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46440" rIns="0" tIns="46440" bIns="0"/>
          <a:p>
            <a:pPr>
              <a:lnSpc>
                <a:spcPct val="100000"/>
              </a:lnSpc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(Créer) 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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Lot de Travaux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(Actualiser)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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Plan de Séquence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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Enregistrements de Configuration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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Registre Qualité</a:t>
            </a:r>
            <a:endParaRPr/>
          </a:p>
        </p:txBody>
      </p:sp>
      <p:sp>
        <p:nvSpPr>
          <p:cNvPr id="194" name="CustomShape 51"/>
          <p:cNvSpPr/>
          <p:nvPr/>
        </p:nvSpPr>
        <p:spPr>
          <a:xfrm>
            <a:off x="6172200" y="5013000"/>
            <a:ext cx="996480" cy="899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46440" rIns="0" tIns="46440" bIns="0"/>
          <a:p>
            <a:pPr>
              <a:lnSpc>
                <a:spcPct val="100000"/>
              </a:lnSpc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(Créer) 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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Rapport de Progression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(Actualiser)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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Journal de Projet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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Journal des Retours d'Expérience</a:t>
            </a:r>
            <a:endParaRPr/>
          </a:p>
        </p:txBody>
      </p:sp>
      <p:sp>
        <p:nvSpPr>
          <p:cNvPr id="195" name="CustomShape 52"/>
          <p:cNvSpPr/>
          <p:nvPr/>
        </p:nvSpPr>
        <p:spPr>
          <a:xfrm>
            <a:off x="7174440" y="5013000"/>
            <a:ext cx="986400" cy="807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46440" rIns="0" tIns="46440" bIns="0"/>
          <a:p>
            <a:pPr>
              <a:lnSpc>
                <a:spcPct val="100000"/>
              </a:lnSpc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(Créer) 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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Rapport d'Incidence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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Rapport d'Exception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(Actualiser)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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Registre d'Incidence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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Registre des Risques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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Lot de Travaux</a:t>
            </a:r>
            <a:endParaRPr/>
          </a:p>
        </p:txBody>
      </p:sp>
      <p:sp>
        <p:nvSpPr>
          <p:cNvPr id="196" name="CustomShape 53"/>
          <p:cNvSpPr/>
          <p:nvPr/>
        </p:nvSpPr>
        <p:spPr>
          <a:xfrm>
            <a:off x="4372560" y="3141720"/>
            <a:ext cx="2592000" cy="1007640"/>
          </a:xfrm>
          <a:prstGeom prst="flowChartDocument">
            <a:avLst/>
          </a:prstGeom>
          <a:gradFill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97" name="CustomShape 54"/>
          <p:cNvSpPr/>
          <p:nvPr/>
        </p:nvSpPr>
        <p:spPr>
          <a:xfrm>
            <a:off x="3990240" y="3727440"/>
            <a:ext cx="499320" cy="358560"/>
          </a:xfrm>
          <a:prstGeom prst="flowChartTerminator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59040" rIns="59040" tIns="29520" bIns="29520" anchor="ctr"/>
          <a:p>
            <a:pPr algn="ctr">
              <a:lnSpc>
                <a:spcPct val="100000"/>
              </a:lnSpc>
            </a:pPr>
            <a:r>
              <a:rPr lang="fr-FR" sz="600" strike="noStrike">
                <a:solidFill>
                  <a:srgbClr val="000000"/>
                </a:solidFill>
                <a:latin typeface="Arial"/>
              </a:rPr>
              <a:t>Autorisation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600" strike="noStrike">
                <a:solidFill>
                  <a:srgbClr val="000000"/>
                </a:solidFill>
                <a:latin typeface="Arial"/>
              </a:rPr>
              <a:t>Séquence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600" strike="noStrike">
                <a:solidFill>
                  <a:srgbClr val="000000"/>
                </a:solidFill>
                <a:latin typeface="Arial"/>
              </a:rPr>
              <a:t>Suivante</a:t>
            </a:r>
            <a:endParaRPr/>
          </a:p>
        </p:txBody>
      </p:sp>
      <p:sp>
        <p:nvSpPr>
          <p:cNvPr id="198" name="CustomShape 55"/>
          <p:cNvSpPr/>
          <p:nvPr/>
        </p:nvSpPr>
        <p:spPr>
          <a:xfrm>
            <a:off x="4363920" y="3098880"/>
            <a:ext cx="1337400" cy="100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6440" rIns="0" tIns="46440" bIns="0"/>
          <a:p>
            <a:pPr>
              <a:lnSpc>
                <a:spcPct val="100000"/>
              </a:lnSpc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(Actualiser) 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DIP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Enreg. de Configuration 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Registre des Risques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Registre des Incidences 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Registre Qualité 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Plan de Projet 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Cas d'Affaire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Plan de Revue des Bénéfices</a:t>
            </a:r>
            <a:endParaRPr/>
          </a:p>
        </p:txBody>
      </p:sp>
      <p:sp>
        <p:nvSpPr>
          <p:cNvPr id="199" name="CustomShape 56"/>
          <p:cNvSpPr/>
          <p:nvPr/>
        </p:nvSpPr>
        <p:spPr>
          <a:xfrm>
            <a:off x="5569200" y="3098880"/>
            <a:ext cx="1395360" cy="68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6440" rIns="0" tIns="46440" bIns="0"/>
          <a:p>
            <a:pPr>
              <a:lnSpc>
                <a:spcPct val="100000"/>
              </a:lnSpc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(Créer)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Plan de Séquence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Descriptions de Produit 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Rapport de Fin Séquence 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Rapport de Retour d’Expérience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Plan d'Exception </a:t>
            </a:r>
            <a:endParaRPr/>
          </a:p>
        </p:txBody>
      </p:sp>
      <p:sp>
        <p:nvSpPr>
          <p:cNvPr id="200" name="CustomShape 57"/>
          <p:cNvSpPr/>
          <p:nvPr/>
        </p:nvSpPr>
        <p:spPr>
          <a:xfrm>
            <a:off x="7121880" y="3186000"/>
            <a:ext cx="1928160" cy="1034640"/>
          </a:xfrm>
          <a:prstGeom prst="flowChartDocument">
            <a:avLst/>
          </a:prstGeom>
          <a:gradFill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01" name="CustomShape 58"/>
          <p:cNvSpPr/>
          <p:nvPr/>
        </p:nvSpPr>
        <p:spPr>
          <a:xfrm>
            <a:off x="7209720" y="3156120"/>
            <a:ext cx="854280" cy="100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6440" rIns="0" tIns="46440" bIns="0"/>
          <a:p>
            <a:pPr>
              <a:lnSpc>
                <a:spcPct val="100000"/>
              </a:lnSpc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(Communiquer)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Recommandations d'actions de suivi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Rapport des Retours d'Expérience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(Créer )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Rapport Fin Projet</a:t>
            </a:r>
            <a:endParaRPr/>
          </a:p>
        </p:txBody>
      </p:sp>
      <p:sp>
        <p:nvSpPr>
          <p:cNvPr id="202" name="CustomShape 59"/>
          <p:cNvSpPr/>
          <p:nvPr/>
        </p:nvSpPr>
        <p:spPr>
          <a:xfrm>
            <a:off x="8063640" y="3156120"/>
            <a:ext cx="988920" cy="89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46440" rIns="0" tIns="46440" bIns="0"/>
          <a:p>
            <a:pPr>
              <a:lnSpc>
                <a:spcPct val="100000"/>
              </a:lnSpc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(Fermer)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Registre des Risques 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Registre des Incidences 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Registre Qualité 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Journal de Projet 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"/>
            </a:pPr>
            <a:r>
              <a:rPr lang="fr-FR" sz="7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700" strike="noStrike">
                <a:solidFill>
                  <a:srgbClr val="000000"/>
                </a:solidFill>
                <a:latin typeface="Arial"/>
              </a:rPr>
              <a:t>Journal des Retours d'Expérience</a:t>
            </a:r>
            <a:endParaRPr/>
          </a:p>
        </p:txBody>
      </p:sp>
      <p:sp>
        <p:nvSpPr>
          <p:cNvPr id="203" name="CustomShape 60"/>
          <p:cNvSpPr/>
          <p:nvPr/>
        </p:nvSpPr>
        <p:spPr>
          <a:xfrm>
            <a:off x="6819840" y="3727440"/>
            <a:ext cx="497880" cy="358560"/>
          </a:xfrm>
          <a:prstGeom prst="flowChartTerminator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59040" rIns="59040" tIns="29520" bIns="29520" anchor="ctr"/>
          <a:p>
            <a:pPr algn="ctr">
              <a:lnSpc>
                <a:spcPct val="100000"/>
              </a:lnSpc>
            </a:pPr>
            <a:r>
              <a:rPr lang="fr-FR" sz="600" strike="noStrike">
                <a:solidFill>
                  <a:srgbClr val="000000"/>
                </a:solidFill>
                <a:latin typeface="Arial"/>
              </a:rPr>
              <a:t>Autorisation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600" strike="noStrike">
                <a:solidFill>
                  <a:srgbClr val="000000"/>
                </a:solidFill>
                <a:latin typeface="Arial"/>
              </a:rPr>
              <a:t>Séquence 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600" strike="noStrike">
                <a:solidFill>
                  <a:srgbClr val="000000"/>
                </a:solidFill>
                <a:latin typeface="Arial"/>
              </a:rPr>
              <a:t>Suivante</a:t>
            </a:r>
            <a:endParaRPr/>
          </a:p>
        </p:txBody>
      </p:sp>
      <p:sp>
        <p:nvSpPr>
          <p:cNvPr id="204" name="CustomShape 61"/>
          <p:cNvSpPr/>
          <p:nvPr/>
        </p:nvSpPr>
        <p:spPr>
          <a:xfrm>
            <a:off x="3094920" y="1544760"/>
            <a:ext cx="1158840" cy="202680"/>
          </a:xfrm>
          <a:prstGeom prst="rect">
            <a:avLst/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 algn="ctr">
              <a:lnSpc>
                <a:spcPct val="100000"/>
              </a:lnSpc>
            </a:pPr>
            <a:r>
              <a:rPr b="1" lang="fr-FR" sz="700" strike="noStrike">
                <a:solidFill>
                  <a:srgbClr val="000000"/>
                </a:solidFill>
                <a:latin typeface="Arial"/>
              </a:rPr>
              <a:t>Autoriser le Projet</a:t>
            </a:r>
            <a:endParaRPr/>
          </a:p>
        </p:txBody>
      </p:sp>
      <p:sp>
        <p:nvSpPr>
          <p:cNvPr id="205" name="CustomShape 62"/>
          <p:cNvSpPr/>
          <p:nvPr/>
        </p:nvSpPr>
        <p:spPr>
          <a:xfrm>
            <a:off x="1182600" y="692280"/>
            <a:ext cx="199080" cy="144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63"/>
          <p:cNvSpPr/>
          <p:nvPr/>
        </p:nvSpPr>
        <p:spPr>
          <a:xfrm>
            <a:off x="1878480" y="3505320"/>
            <a:ext cx="531720" cy="360000"/>
          </a:xfrm>
          <a:prstGeom prst="flowChartTerminator">
            <a:avLst/>
          </a:prstGeom>
          <a:solidFill>
            <a:schemeClr val="bg1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59040" rIns="59040" tIns="29520" bIns="29520" anchor="ctr"/>
          <a:p>
            <a:pPr algn="ctr">
              <a:lnSpc>
                <a:spcPct val="100000"/>
              </a:lnSpc>
            </a:pPr>
            <a:r>
              <a:rPr lang="fr-FR" sz="600" strike="noStrike">
                <a:solidFill>
                  <a:srgbClr val="000000"/>
                </a:solidFill>
                <a:latin typeface="Arial"/>
              </a:rPr>
              <a:t>Demande </a:t>
            </a:r>
            <a:r>
              <a:rPr lang="fr-FR" sz="600" strike="noStrike">
                <a:solidFill>
                  <a:srgbClr val="000000"/>
                </a:solidFill>
                <a:latin typeface="Arial"/>
              </a:rPr>
              <a:t>
</a:t>
            </a:r>
            <a:r>
              <a:rPr lang="fr-FR" sz="600" strike="noStrike">
                <a:solidFill>
                  <a:srgbClr val="000000"/>
                </a:solidFill>
                <a:latin typeface="Arial"/>
              </a:rPr>
              <a:t>d’Initialisation</a:t>
            </a:r>
            <a:endParaRPr/>
          </a:p>
          <a:p>
            <a:pPr algn="ctr">
              <a:lnSpc>
                <a:spcPct val="100000"/>
              </a:lnSpc>
            </a:pPr>
            <a:r>
              <a:rPr lang="fr-FR" sz="600" strike="noStrike">
                <a:solidFill>
                  <a:srgbClr val="000000"/>
                </a:solidFill>
                <a:latin typeface="Arial"/>
              </a:rPr>
              <a:t> </a:t>
            </a:r>
            <a:r>
              <a:rPr lang="fr-FR" sz="600" strike="noStrike">
                <a:solidFill>
                  <a:srgbClr val="000000"/>
                </a:solidFill>
                <a:latin typeface="Arial"/>
              </a:rPr>
              <a:t>de Projet</a:t>
            </a:r>
            <a:endParaRPr/>
          </a:p>
        </p:txBody>
      </p:sp>
      <p:sp>
        <p:nvSpPr>
          <p:cNvPr id="207" name="CustomShape 64"/>
          <p:cNvSpPr/>
          <p:nvPr/>
        </p:nvSpPr>
        <p:spPr>
          <a:xfrm>
            <a:off x="2126160" y="1539720"/>
            <a:ext cx="996120" cy="279000"/>
          </a:xfrm>
          <a:prstGeom prst="rect">
            <a:avLst/>
          </a:prstGeom>
          <a:gradFill>
            <a:gsLst>
              <a:gs pos="0">
                <a:srgbClr val="a8a8ea"/>
              </a:gs>
              <a:gs pos="35001">
                <a:srgbClr val="c3c3ef"/>
              </a:gs>
              <a:gs pos="100000">
                <a:srgbClr val="e8e8fa"/>
              </a:gs>
            </a:gsLst>
            <a:lin ang="16200000"/>
          </a:gradFill>
          <a:ln w="9360">
            <a:solidFill>
              <a:srgbClr val="2f2f98"/>
            </a:solidFill>
            <a:miter/>
          </a:ln>
          <a:effectLst>
            <a:outerShdw blurRad="63500" dir="5400000" dist="2000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5760" rIns="95760" tIns="47880" bIns="47880"/>
          <a:p>
            <a:pPr algn="ctr">
              <a:lnSpc>
                <a:spcPct val="100000"/>
              </a:lnSpc>
            </a:pPr>
            <a:r>
              <a:rPr b="1" lang="fr-FR" sz="600" strike="noStrike">
                <a:solidFill>
                  <a:srgbClr val="000000"/>
                </a:solidFill>
                <a:latin typeface="Arial"/>
              </a:rPr>
              <a:t>Autoriser l'initialisation</a:t>
            </a:r>
            <a:endParaRPr/>
          </a:p>
        </p:txBody>
      </p:sp>
      <p:sp>
        <p:nvSpPr>
          <p:cNvPr id="208" name="CustomShape 65"/>
          <p:cNvSpPr/>
          <p:nvPr/>
        </p:nvSpPr>
        <p:spPr>
          <a:xfrm>
            <a:off x="467640" y="5701320"/>
            <a:ext cx="1686240" cy="40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Copyright© AXELOS Limited 2009. Reproduced under licence from AXELOS. </a:t>
            </a:r>
            <a:endParaRPr/>
          </a:p>
        </p:txBody>
      </p:sp>
      <p:sp>
        <p:nvSpPr>
          <p:cNvPr id="209" name="CustomShape 66"/>
          <p:cNvSpPr/>
          <p:nvPr/>
        </p:nvSpPr>
        <p:spPr>
          <a:xfrm>
            <a:off x="7322040" y="6559560"/>
            <a:ext cx="1534320" cy="22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fr-FR" sz="900" strike="noStrike">
                <a:solidFill>
                  <a:srgbClr val="000000"/>
                </a:solidFill>
                <a:latin typeface="Arial"/>
              </a:rPr>
              <a:t>Francois BUREAU © 2018</a:t>
            </a:r>
            <a:endParaRPr/>
          </a:p>
        </p:txBody>
      </p:sp>
      <p:pic>
        <p:nvPicPr>
          <p:cNvPr id="210" name="Picture 14" descr=""/>
          <p:cNvPicPr/>
          <p:nvPr/>
        </p:nvPicPr>
        <p:blipFill>
          <a:blip r:embed="rId1"/>
          <a:srcRect l="2355" t="4374" r="1975" b="47739"/>
          <a:stretch/>
        </p:blipFill>
        <p:spPr>
          <a:xfrm>
            <a:off x="539640" y="5314320"/>
            <a:ext cx="1511640" cy="306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5220000" y="4869000"/>
            <a:ext cx="360" cy="14364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2"/>
          <p:cNvSpPr/>
          <p:nvPr/>
        </p:nvSpPr>
        <p:spPr>
          <a:xfrm flipV="1">
            <a:off x="6852600" y="1568520"/>
            <a:ext cx="360" cy="264960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3"/>
          <p:cNvSpPr/>
          <p:nvPr/>
        </p:nvSpPr>
        <p:spPr>
          <a:xfrm flipV="1">
            <a:off x="5697360" y="1556640"/>
            <a:ext cx="360" cy="264960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Line 4"/>
          <p:cNvSpPr/>
          <p:nvPr/>
        </p:nvSpPr>
        <p:spPr>
          <a:xfrm>
            <a:off x="3845160" y="1252440"/>
            <a:ext cx="288000" cy="0"/>
          </a:xfrm>
          <a:prstGeom prst="line">
            <a:avLst/>
          </a:prstGeom>
          <a:ln cap="rnd" w="28440">
            <a:solidFill>
              <a:schemeClr val="tx1"/>
            </a:solidFill>
            <a:custDash>
              <a:ds d="100000" sp="100000"/>
            </a:custDash>
            <a:miter/>
          </a:ln>
        </p:spPr>
      </p:sp>
      <p:sp>
        <p:nvSpPr>
          <p:cNvPr id="215" name="CustomShape 5"/>
          <p:cNvSpPr/>
          <p:nvPr/>
        </p:nvSpPr>
        <p:spPr>
          <a:xfrm flipH="1" flipV="1">
            <a:off x="5306760" y="879480"/>
            <a:ext cx="927000" cy="31104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6"/>
          <p:cNvSpPr/>
          <p:nvPr/>
        </p:nvSpPr>
        <p:spPr>
          <a:xfrm>
            <a:off x="1964880" y="1190880"/>
            <a:ext cx="748800" cy="359640"/>
          </a:xfrm>
          <a:prstGeom prst="rect">
            <a:avLst/>
          </a:prstGeom>
          <a:solidFill>
            <a:schemeClr val="bg1">
              <a:lumMod val="65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Autoriser l’Initialisation</a:t>
            </a:r>
            <a:endParaRPr/>
          </a:p>
        </p:txBody>
      </p:sp>
      <p:sp>
        <p:nvSpPr>
          <p:cNvPr id="217" name="CustomShape 7"/>
          <p:cNvSpPr/>
          <p:nvPr/>
        </p:nvSpPr>
        <p:spPr>
          <a:xfrm>
            <a:off x="2337840" y="852840"/>
            <a:ext cx="1080" cy="33768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8"/>
          <p:cNvSpPr/>
          <p:nvPr/>
        </p:nvSpPr>
        <p:spPr>
          <a:xfrm>
            <a:off x="1835640" y="519480"/>
            <a:ext cx="1087200" cy="333000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Notification d’initialisation</a:t>
            </a:r>
            <a:endParaRPr/>
          </a:p>
        </p:txBody>
      </p:sp>
      <p:sp>
        <p:nvSpPr>
          <p:cNvPr id="219" name="CustomShape 9"/>
          <p:cNvSpPr/>
          <p:nvPr/>
        </p:nvSpPr>
        <p:spPr>
          <a:xfrm flipH="1" rot="16200000">
            <a:off x="3334320" y="1010880"/>
            <a:ext cx="337680" cy="2232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chemeClr val="tx1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10"/>
          <p:cNvSpPr/>
          <p:nvPr/>
        </p:nvSpPr>
        <p:spPr>
          <a:xfrm>
            <a:off x="4572000" y="519480"/>
            <a:ext cx="1560240" cy="359640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1260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9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Demande de conseil du Comité de Pilotage de Projet</a:t>
            </a:r>
            <a:endParaRPr/>
          </a:p>
        </p:txBody>
      </p:sp>
      <p:sp>
        <p:nvSpPr>
          <p:cNvPr id="221" name="CustomShape 11"/>
          <p:cNvSpPr/>
          <p:nvPr/>
        </p:nvSpPr>
        <p:spPr>
          <a:xfrm>
            <a:off x="3133440" y="1190880"/>
            <a:ext cx="762480" cy="359640"/>
          </a:xfrm>
          <a:prstGeom prst="rect">
            <a:avLst/>
          </a:prstGeom>
          <a:solidFill>
            <a:schemeClr val="bg1">
              <a:lumMod val="65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Autoriser le Projet</a:t>
            </a:r>
            <a:endParaRPr/>
          </a:p>
        </p:txBody>
      </p:sp>
      <p:sp>
        <p:nvSpPr>
          <p:cNvPr id="222" name="CustomShape 12"/>
          <p:cNvSpPr/>
          <p:nvPr/>
        </p:nvSpPr>
        <p:spPr>
          <a:xfrm>
            <a:off x="4070520" y="1174680"/>
            <a:ext cx="946800" cy="391680"/>
          </a:xfrm>
          <a:prstGeom prst="rect">
            <a:avLst/>
          </a:prstGeom>
          <a:solidFill>
            <a:schemeClr val="bg1">
              <a:lumMod val="65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Autoriser le Plan de Séquence ou d’Exception</a:t>
            </a:r>
            <a:endParaRPr/>
          </a:p>
        </p:txBody>
      </p:sp>
      <p:sp>
        <p:nvSpPr>
          <p:cNvPr id="223" name="CustomShape 13"/>
          <p:cNvSpPr/>
          <p:nvPr/>
        </p:nvSpPr>
        <p:spPr>
          <a:xfrm>
            <a:off x="2915640" y="519480"/>
            <a:ext cx="1151640" cy="333000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9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Notification d’autorisation du projet</a:t>
            </a:r>
            <a:endParaRPr/>
          </a:p>
        </p:txBody>
      </p:sp>
      <p:sp>
        <p:nvSpPr>
          <p:cNvPr id="224" name="CustomShape 14"/>
          <p:cNvSpPr/>
          <p:nvPr/>
        </p:nvSpPr>
        <p:spPr>
          <a:xfrm>
            <a:off x="7856640" y="1190880"/>
            <a:ext cx="778680" cy="359640"/>
          </a:xfrm>
          <a:prstGeom prst="rect">
            <a:avLst/>
          </a:prstGeom>
          <a:solidFill>
            <a:schemeClr val="bg1">
              <a:lumMod val="65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Autoriser </a:t>
            </a:r>
            <a:endParaRPr/>
          </a:p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la clôture</a:t>
            </a:r>
            <a:endParaRPr/>
          </a:p>
        </p:txBody>
      </p:sp>
      <p:sp>
        <p:nvSpPr>
          <p:cNvPr id="225" name="CustomShape 15"/>
          <p:cNvSpPr/>
          <p:nvPr/>
        </p:nvSpPr>
        <p:spPr>
          <a:xfrm>
            <a:off x="6306480" y="519480"/>
            <a:ext cx="1350720" cy="359640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1260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Conseils et décisions de l’entreprise</a:t>
            </a:r>
            <a:endParaRPr/>
          </a:p>
        </p:txBody>
      </p:sp>
      <p:sp>
        <p:nvSpPr>
          <p:cNvPr id="226" name="CustomShape 16"/>
          <p:cNvSpPr/>
          <p:nvPr/>
        </p:nvSpPr>
        <p:spPr>
          <a:xfrm>
            <a:off x="7772400" y="519480"/>
            <a:ext cx="939960" cy="359640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Notification de clôture</a:t>
            </a:r>
            <a:endParaRPr/>
          </a:p>
        </p:txBody>
      </p:sp>
      <p:sp>
        <p:nvSpPr>
          <p:cNvPr id="227" name="CustomShape 17"/>
          <p:cNvSpPr/>
          <p:nvPr/>
        </p:nvSpPr>
        <p:spPr>
          <a:xfrm flipH="1" flipV="1">
            <a:off x="8242560" y="879480"/>
            <a:ext cx="2880" cy="31104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18"/>
          <p:cNvSpPr/>
          <p:nvPr/>
        </p:nvSpPr>
        <p:spPr>
          <a:xfrm>
            <a:off x="686160" y="998280"/>
            <a:ext cx="1079640" cy="359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Nommer l’Exécutif </a:t>
            </a:r>
            <a:endParaRPr/>
          </a:p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et le Chef de Projet</a:t>
            </a:r>
            <a:endParaRPr/>
          </a:p>
        </p:txBody>
      </p:sp>
      <p:sp>
        <p:nvSpPr>
          <p:cNvPr id="229" name="CustomShape 19"/>
          <p:cNvSpPr/>
          <p:nvPr/>
        </p:nvSpPr>
        <p:spPr>
          <a:xfrm>
            <a:off x="690480" y="2280240"/>
            <a:ext cx="1079640" cy="359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Composer/Nommer l’équipe de Management Projet</a:t>
            </a:r>
            <a:endParaRPr/>
          </a:p>
        </p:txBody>
      </p:sp>
      <p:sp>
        <p:nvSpPr>
          <p:cNvPr id="230" name="CustomShape 20"/>
          <p:cNvSpPr/>
          <p:nvPr/>
        </p:nvSpPr>
        <p:spPr>
          <a:xfrm>
            <a:off x="690480" y="2768760"/>
            <a:ext cx="1079640" cy="359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Définir l’Approche  projet et Assembler l’Exposé de projet</a:t>
            </a:r>
            <a:endParaRPr/>
          </a:p>
        </p:txBody>
      </p:sp>
      <p:sp>
        <p:nvSpPr>
          <p:cNvPr id="231" name="CustomShape 21"/>
          <p:cNvSpPr/>
          <p:nvPr/>
        </p:nvSpPr>
        <p:spPr>
          <a:xfrm flipH="1" rot="16200000">
            <a:off x="432000" y="924480"/>
            <a:ext cx="379440" cy="128160"/>
          </a:xfrm>
          <a:prstGeom prst="bentConnector2">
            <a:avLst/>
          </a:prstGeom>
          <a:noFill/>
          <a:ln w="1260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22"/>
          <p:cNvSpPr/>
          <p:nvPr/>
        </p:nvSpPr>
        <p:spPr>
          <a:xfrm flipV="1" rot="10800000">
            <a:off x="685080" y="1883880"/>
            <a:ext cx="130320" cy="213840"/>
          </a:xfrm>
          <a:prstGeom prst="bentConnector2">
            <a:avLst/>
          </a:prstGeom>
          <a:noFill/>
          <a:ln w="1260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23"/>
          <p:cNvSpPr/>
          <p:nvPr/>
        </p:nvSpPr>
        <p:spPr>
          <a:xfrm>
            <a:off x="180000" y="1883880"/>
            <a:ext cx="748440" cy="3441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Préparer l’ébauche du Cas d’Affaire</a:t>
            </a:r>
            <a:endParaRPr/>
          </a:p>
        </p:txBody>
      </p:sp>
      <p:sp>
        <p:nvSpPr>
          <p:cNvPr id="234" name="CustomShape 24"/>
          <p:cNvSpPr/>
          <p:nvPr/>
        </p:nvSpPr>
        <p:spPr>
          <a:xfrm>
            <a:off x="141840" y="539640"/>
            <a:ext cx="831600" cy="258480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12600">
            <a:solidFill>
              <a:schemeClr val="tx1"/>
            </a:solidFill>
            <a:round/>
          </a:ln>
          <a:effectLst>
            <a:outerShdw algn="ctr" dir="2700000" dist="107763" rotWithShape="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Mandat de Projet</a:t>
            </a:r>
            <a:endParaRPr/>
          </a:p>
        </p:txBody>
      </p:sp>
      <p:sp>
        <p:nvSpPr>
          <p:cNvPr id="235" name="CustomShape 25"/>
          <p:cNvSpPr/>
          <p:nvPr/>
        </p:nvSpPr>
        <p:spPr>
          <a:xfrm>
            <a:off x="685080" y="1489680"/>
            <a:ext cx="1079640" cy="359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Recueillir les Retours d’Expérience</a:t>
            </a:r>
            <a:endParaRPr/>
          </a:p>
        </p:txBody>
      </p:sp>
      <p:sp>
        <p:nvSpPr>
          <p:cNvPr id="236" name="CustomShape 26"/>
          <p:cNvSpPr/>
          <p:nvPr/>
        </p:nvSpPr>
        <p:spPr>
          <a:xfrm flipH="1">
            <a:off x="1225080" y="1358280"/>
            <a:ext cx="720" cy="13104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27"/>
          <p:cNvSpPr/>
          <p:nvPr/>
        </p:nvSpPr>
        <p:spPr>
          <a:xfrm>
            <a:off x="690480" y="3232440"/>
            <a:ext cx="1079640" cy="359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Planifier la Séquence d’Initialisation</a:t>
            </a:r>
            <a:endParaRPr/>
          </a:p>
        </p:txBody>
      </p:sp>
      <p:sp>
        <p:nvSpPr>
          <p:cNvPr id="238" name="CustomShape 28"/>
          <p:cNvSpPr/>
          <p:nvPr/>
        </p:nvSpPr>
        <p:spPr>
          <a:xfrm>
            <a:off x="1230480" y="3128760"/>
            <a:ext cx="360" cy="10332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29"/>
          <p:cNvSpPr/>
          <p:nvPr/>
        </p:nvSpPr>
        <p:spPr>
          <a:xfrm>
            <a:off x="1230480" y="2640240"/>
            <a:ext cx="360" cy="12816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30"/>
          <p:cNvSpPr/>
          <p:nvPr/>
        </p:nvSpPr>
        <p:spPr>
          <a:xfrm>
            <a:off x="1225080" y="1849680"/>
            <a:ext cx="5040" cy="43020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31"/>
          <p:cNvSpPr/>
          <p:nvPr/>
        </p:nvSpPr>
        <p:spPr>
          <a:xfrm rot="5400000">
            <a:off x="13320" y="1339560"/>
            <a:ext cx="1085040" cy="288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32"/>
          <p:cNvSpPr/>
          <p:nvPr/>
        </p:nvSpPr>
        <p:spPr>
          <a:xfrm>
            <a:off x="1765080" y="1669680"/>
            <a:ext cx="5040" cy="1278360"/>
          </a:xfrm>
          <a:prstGeom prst="bentConnector3">
            <a:avLst>
              <a:gd name="adj1" fmla="val 4465095"/>
            </a:avLst>
          </a:prstGeom>
          <a:noFill/>
          <a:ln w="1260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33"/>
          <p:cNvSpPr/>
          <p:nvPr/>
        </p:nvSpPr>
        <p:spPr>
          <a:xfrm flipH="1" rot="16200000">
            <a:off x="29520" y="2752560"/>
            <a:ext cx="1183680" cy="135720"/>
          </a:xfrm>
          <a:prstGeom prst="bentConnector2">
            <a:avLst/>
          </a:prstGeom>
          <a:noFill/>
          <a:ln w="1260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34"/>
          <p:cNvSpPr/>
          <p:nvPr/>
        </p:nvSpPr>
        <p:spPr>
          <a:xfrm flipV="1">
            <a:off x="1770480" y="1555920"/>
            <a:ext cx="424800" cy="1855080"/>
          </a:xfrm>
          <a:prstGeom prst="bentConnector2">
            <a:avLst/>
          </a:prstGeom>
          <a:noFill/>
          <a:ln w="1260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35"/>
          <p:cNvSpPr/>
          <p:nvPr/>
        </p:nvSpPr>
        <p:spPr>
          <a:xfrm>
            <a:off x="1195920" y="3784680"/>
            <a:ext cx="789120" cy="359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Préparer la Stratégie des Risques</a:t>
            </a:r>
            <a:endParaRPr/>
          </a:p>
        </p:txBody>
      </p:sp>
      <p:sp>
        <p:nvSpPr>
          <p:cNvPr id="246" name="CustomShape 36"/>
          <p:cNvSpPr/>
          <p:nvPr/>
        </p:nvSpPr>
        <p:spPr>
          <a:xfrm flipV="1" rot="10800000">
            <a:off x="2320560" y="3783960"/>
            <a:ext cx="729720" cy="121320"/>
          </a:xfrm>
          <a:prstGeom prst="bentConnector2">
            <a:avLst/>
          </a:prstGeom>
          <a:noFill/>
          <a:ln w="1260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37"/>
          <p:cNvSpPr/>
          <p:nvPr/>
        </p:nvSpPr>
        <p:spPr>
          <a:xfrm rot="5400000">
            <a:off x="1906920" y="4426560"/>
            <a:ext cx="212400" cy="64548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38"/>
          <p:cNvSpPr/>
          <p:nvPr/>
        </p:nvSpPr>
        <p:spPr>
          <a:xfrm>
            <a:off x="1258200" y="4856040"/>
            <a:ext cx="863640" cy="359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Mettre en place les contrôles de projet</a:t>
            </a:r>
            <a:endParaRPr/>
          </a:p>
        </p:txBody>
      </p:sp>
      <p:sp>
        <p:nvSpPr>
          <p:cNvPr id="249" name="CustomShape 39"/>
          <p:cNvSpPr/>
          <p:nvPr/>
        </p:nvSpPr>
        <p:spPr>
          <a:xfrm>
            <a:off x="2551680" y="4851360"/>
            <a:ext cx="863640" cy="359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Créer le Plan Projet</a:t>
            </a:r>
            <a:endParaRPr/>
          </a:p>
        </p:txBody>
      </p:sp>
      <p:sp>
        <p:nvSpPr>
          <p:cNvPr id="250" name="CustomShape 40"/>
          <p:cNvSpPr/>
          <p:nvPr/>
        </p:nvSpPr>
        <p:spPr>
          <a:xfrm>
            <a:off x="1785600" y="5412600"/>
            <a:ext cx="575640" cy="431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Affiner le Cas d’Affaire</a:t>
            </a:r>
            <a:endParaRPr/>
          </a:p>
        </p:txBody>
      </p:sp>
      <p:sp>
        <p:nvSpPr>
          <p:cNvPr id="251" name="CustomShape 41"/>
          <p:cNvSpPr/>
          <p:nvPr/>
        </p:nvSpPr>
        <p:spPr>
          <a:xfrm>
            <a:off x="2361600" y="5628600"/>
            <a:ext cx="194040" cy="36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42"/>
          <p:cNvSpPr/>
          <p:nvPr/>
        </p:nvSpPr>
        <p:spPr>
          <a:xfrm flipV="1">
            <a:off x="2122200" y="5031360"/>
            <a:ext cx="429120" cy="432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43"/>
          <p:cNvSpPr/>
          <p:nvPr/>
        </p:nvSpPr>
        <p:spPr>
          <a:xfrm flipH="1" rot="16200000">
            <a:off x="2556000" y="4424040"/>
            <a:ext cx="207360" cy="64728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44"/>
          <p:cNvSpPr/>
          <p:nvPr/>
        </p:nvSpPr>
        <p:spPr>
          <a:xfrm flipH="1" rot="16200000">
            <a:off x="1783440" y="5122800"/>
            <a:ext cx="196200" cy="38304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45"/>
          <p:cNvSpPr/>
          <p:nvPr/>
        </p:nvSpPr>
        <p:spPr>
          <a:xfrm>
            <a:off x="1944720" y="3784680"/>
            <a:ext cx="789120" cy="359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Préparer la Stratégie Qualité</a:t>
            </a:r>
            <a:endParaRPr/>
          </a:p>
        </p:txBody>
      </p:sp>
      <p:sp>
        <p:nvSpPr>
          <p:cNvPr id="256" name="CustomShape 46"/>
          <p:cNvSpPr/>
          <p:nvPr/>
        </p:nvSpPr>
        <p:spPr>
          <a:xfrm flipH="1" rot="16200000">
            <a:off x="2286360" y="3732840"/>
            <a:ext cx="103320" cy="36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47"/>
          <p:cNvSpPr/>
          <p:nvPr/>
        </p:nvSpPr>
        <p:spPr>
          <a:xfrm>
            <a:off x="2693160" y="3784680"/>
            <a:ext cx="789120" cy="359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Préparer la Stratégie de Configuration</a:t>
            </a:r>
            <a:endParaRPr/>
          </a:p>
        </p:txBody>
      </p:sp>
      <p:sp>
        <p:nvSpPr>
          <p:cNvPr id="258" name="CustomShape 48"/>
          <p:cNvSpPr/>
          <p:nvPr/>
        </p:nvSpPr>
        <p:spPr>
          <a:xfrm>
            <a:off x="2356560" y="3663000"/>
            <a:ext cx="730800" cy="121320"/>
          </a:xfrm>
          <a:prstGeom prst="bentConnector2">
            <a:avLst/>
          </a:prstGeom>
          <a:noFill/>
          <a:ln w="1260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49"/>
          <p:cNvSpPr/>
          <p:nvPr/>
        </p:nvSpPr>
        <p:spPr>
          <a:xfrm>
            <a:off x="1904040" y="4319280"/>
            <a:ext cx="863640" cy="323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Préparer la stratégie de Communication</a:t>
            </a:r>
            <a:endParaRPr/>
          </a:p>
        </p:txBody>
      </p:sp>
      <p:sp>
        <p:nvSpPr>
          <p:cNvPr id="260" name="CustomShape 50"/>
          <p:cNvSpPr/>
          <p:nvPr/>
        </p:nvSpPr>
        <p:spPr>
          <a:xfrm flipH="1">
            <a:off x="2336040" y="4144680"/>
            <a:ext cx="2880" cy="17424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51"/>
          <p:cNvSpPr/>
          <p:nvPr/>
        </p:nvSpPr>
        <p:spPr>
          <a:xfrm rot="5400000">
            <a:off x="2428200" y="4857120"/>
            <a:ext cx="201240" cy="90972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52"/>
          <p:cNvSpPr/>
          <p:nvPr/>
        </p:nvSpPr>
        <p:spPr>
          <a:xfrm flipH="1" rot="16200000">
            <a:off x="1875240" y="3859560"/>
            <a:ext cx="174240" cy="74484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53"/>
          <p:cNvSpPr/>
          <p:nvPr/>
        </p:nvSpPr>
        <p:spPr>
          <a:xfrm rot="5400000">
            <a:off x="2624760" y="3855960"/>
            <a:ext cx="174240" cy="75132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54"/>
          <p:cNvSpPr/>
          <p:nvPr/>
        </p:nvSpPr>
        <p:spPr>
          <a:xfrm flipH="1" flipV="1" rot="5400000">
            <a:off x="1531800" y="3428640"/>
            <a:ext cx="3888000" cy="143640"/>
          </a:xfrm>
          <a:prstGeom prst="bentConnector3">
            <a:avLst>
              <a:gd name="adj1" fmla="val 421"/>
            </a:avLst>
          </a:prstGeom>
          <a:noFill/>
          <a:ln w="1260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55"/>
          <p:cNvSpPr/>
          <p:nvPr/>
        </p:nvSpPr>
        <p:spPr>
          <a:xfrm flipV="1">
            <a:off x="3434760" y="4888080"/>
            <a:ext cx="544680" cy="740160"/>
          </a:xfrm>
          <a:prstGeom prst="bentConnector2">
            <a:avLst/>
          </a:prstGeom>
          <a:noFill/>
          <a:ln w="1260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56"/>
          <p:cNvSpPr/>
          <p:nvPr/>
        </p:nvSpPr>
        <p:spPr>
          <a:xfrm>
            <a:off x="4333680" y="4726080"/>
            <a:ext cx="489240" cy="36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chemeClr val="tx1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57"/>
          <p:cNvSpPr/>
          <p:nvPr/>
        </p:nvSpPr>
        <p:spPr>
          <a:xfrm>
            <a:off x="3625920" y="3096720"/>
            <a:ext cx="707400" cy="3124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Actualiser </a:t>
            </a:r>
            <a:endParaRPr/>
          </a:p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le Cas d’Affaire</a:t>
            </a:r>
            <a:endParaRPr/>
          </a:p>
        </p:txBody>
      </p:sp>
      <p:sp>
        <p:nvSpPr>
          <p:cNvPr id="268" name="CustomShape 58"/>
          <p:cNvSpPr/>
          <p:nvPr/>
        </p:nvSpPr>
        <p:spPr>
          <a:xfrm>
            <a:off x="4632120" y="3517920"/>
            <a:ext cx="707400" cy="3236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Produire un </a:t>
            </a:r>
            <a:endParaRPr/>
          </a:p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Plan d’Exception</a:t>
            </a:r>
            <a:endParaRPr/>
          </a:p>
        </p:txBody>
      </p:sp>
      <p:sp>
        <p:nvSpPr>
          <p:cNvPr id="269" name="CustomShape 59"/>
          <p:cNvSpPr/>
          <p:nvPr/>
        </p:nvSpPr>
        <p:spPr>
          <a:xfrm>
            <a:off x="3625920" y="3517560"/>
            <a:ext cx="707400" cy="3236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Actualiser le </a:t>
            </a:r>
            <a:endParaRPr/>
          </a:p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Plan de Projet</a:t>
            </a:r>
            <a:endParaRPr/>
          </a:p>
        </p:txBody>
      </p:sp>
      <p:sp>
        <p:nvSpPr>
          <p:cNvPr id="270" name="CustomShape 60"/>
          <p:cNvSpPr/>
          <p:nvPr/>
        </p:nvSpPr>
        <p:spPr>
          <a:xfrm>
            <a:off x="3625920" y="4564080"/>
            <a:ext cx="707400" cy="3236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Planifier la </a:t>
            </a:r>
            <a:endParaRPr/>
          </a:p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séquence suivante</a:t>
            </a:r>
            <a:endParaRPr/>
          </a:p>
        </p:txBody>
      </p:sp>
      <p:sp>
        <p:nvSpPr>
          <p:cNvPr id="271" name="CustomShape 61"/>
          <p:cNvSpPr/>
          <p:nvPr/>
        </p:nvSpPr>
        <p:spPr>
          <a:xfrm rot="10800000">
            <a:off x="4632120" y="3679920"/>
            <a:ext cx="298080" cy="36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2" name="CustomShape 62"/>
          <p:cNvSpPr/>
          <p:nvPr/>
        </p:nvSpPr>
        <p:spPr>
          <a:xfrm flipV="1">
            <a:off x="3979800" y="3841560"/>
            <a:ext cx="360" cy="72216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63"/>
          <p:cNvSpPr/>
          <p:nvPr/>
        </p:nvSpPr>
        <p:spPr>
          <a:xfrm flipV="1">
            <a:off x="3979800" y="3409560"/>
            <a:ext cx="360" cy="10728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64"/>
          <p:cNvSpPr/>
          <p:nvPr/>
        </p:nvSpPr>
        <p:spPr>
          <a:xfrm flipV="1">
            <a:off x="3979800" y="2980440"/>
            <a:ext cx="360" cy="11592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5" name="CustomShape 65"/>
          <p:cNvSpPr/>
          <p:nvPr/>
        </p:nvSpPr>
        <p:spPr>
          <a:xfrm>
            <a:off x="3625920" y="2667240"/>
            <a:ext cx="707400" cy="3124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Rapporter la </a:t>
            </a:r>
            <a:endParaRPr/>
          </a:p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fin de séquence</a:t>
            </a:r>
            <a:endParaRPr/>
          </a:p>
        </p:txBody>
      </p:sp>
      <p:sp>
        <p:nvSpPr>
          <p:cNvPr id="276" name="CustomShape 66"/>
          <p:cNvSpPr/>
          <p:nvPr/>
        </p:nvSpPr>
        <p:spPr>
          <a:xfrm rot="5400000">
            <a:off x="4362480" y="2534040"/>
            <a:ext cx="2122920" cy="167760"/>
          </a:xfrm>
          <a:prstGeom prst="bentConnector2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7" name="CustomShape 67"/>
          <p:cNvSpPr/>
          <p:nvPr/>
        </p:nvSpPr>
        <p:spPr>
          <a:xfrm>
            <a:off x="4831560" y="5463000"/>
            <a:ext cx="791640" cy="323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Autoriser un Lot de Travaux</a:t>
            </a:r>
            <a:endParaRPr/>
          </a:p>
        </p:txBody>
      </p:sp>
      <p:sp>
        <p:nvSpPr>
          <p:cNvPr id="278" name="Line 68"/>
          <p:cNvSpPr/>
          <p:nvPr/>
        </p:nvSpPr>
        <p:spPr>
          <a:xfrm flipV="1">
            <a:off x="6274440" y="4869000"/>
            <a:ext cx="0" cy="576000"/>
          </a:xfrm>
          <a:prstGeom prst="line">
            <a:avLst/>
          </a:prstGeom>
          <a:ln w="12600">
            <a:solidFill>
              <a:schemeClr val="tx1"/>
            </a:solidFill>
            <a:round/>
            <a:tailEnd len="med" type="triangle" w="med"/>
          </a:ln>
        </p:spPr>
      </p:sp>
      <p:sp>
        <p:nvSpPr>
          <p:cNvPr id="279" name="CustomShape 69"/>
          <p:cNvSpPr/>
          <p:nvPr/>
        </p:nvSpPr>
        <p:spPr>
          <a:xfrm flipV="1">
            <a:off x="7373160" y="5786280"/>
            <a:ext cx="360" cy="30564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70"/>
          <p:cNvSpPr/>
          <p:nvPr/>
        </p:nvSpPr>
        <p:spPr>
          <a:xfrm>
            <a:off x="4831560" y="5016600"/>
            <a:ext cx="791640" cy="323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Mener  des actions correctives</a:t>
            </a:r>
            <a:endParaRPr/>
          </a:p>
        </p:txBody>
      </p:sp>
      <p:sp>
        <p:nvSpPr>
          <p:cNvPr id="281" name="CustomShape 71"/>
          <p:cNvSpPr/>
          <p:nvPr/>
        </p:nvSpPr>
        <p:spPr>
          <a:xfrm>
            <a:off x="5292000" y="4077720"/>
            <a:ext cx="762840" cy="284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Remonter Incidences et Risques</a:t>
            </a:r>
            <a:endParaRPr/>
          </a:p>
        </p:txBody>
      </p:sp>
      <p:sp>
        <p:nvSpPr>
          <p:cNvPr id="282" name="CustomShape 72"/>
          <p:cNvSpPr/>
          <p:nvPr/>
        </p:nvSpPr>
        <p:spPr>
          <a:xfrm>
            <a:off x="6472800" y="4077720"/>
            <a:ext cx="762840" cy="2840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Rapporter la progression</a:t>
            </a:r>
            <a:endParaRPr/>
          </a:p>
        </p:txBody>
      </p:sp>
      <p:sp>
        <p:nvSpPr>
          <p:cNvPr id="283" name="CustomShape 73"/>
          <p:cNvSpPr/>
          <p:nvPr/>
        </p:nvSpPr>
        <p:spPr>
          <a:xfrm>
            <a:off x="5888160" y="5463000"/>
            <a:ext cx="791640" cy="323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Examiner l’état d’un Lot de Travaux</a:t>
            </a:r>
            <a:endParaRPr/>
          </a:p>
        </p:txBody>
      </p:sp>
      <p:sp>
        <p:nvSpPr>
          <p:cNvPr id="284" name="CustomShape 74"/>
          <p:cNvSpPr/>
          <p:nvPr/>
        </p:nvSpPr>
        <p:spPr>
          <a:xfrm>
            <a:off x="6905520" y="5463000"/>
            <a:ext cx="935640" cy="323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Réceptionner des Lots de Travaux achevés</a:t>
            </a:r>
            <a:endParaRPr/>
          </a:p>
        </p:txBody>
      </p:sp>
      <p:sp>
        <p:nvSpPr>
          <p:cNvPr id="285" name="CustomShape 75"/>
          <p:cNvSpPr/>
          <p:nvPr/>
        </p:nvSpPr>
        <p:spPr>
          <a:xfrm>
            <a:off x="6856920" y="5016600"/>
            <a:ext cx="1043640" cy="323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Recueillir et Examiner Incidences et Risques</a:t>
            </a:r>
            <a:endParaRPr/>
          </a:p>
        </p:txBody>
      </p:sp>
      <p:sp>
        <p:nvSpPr>
          <p:cNvPr id="286" name="CustomShape 76"/>
          <p:cNvSpPr/>
          <p:nvPr/>
        </p:nvSpPr>
        <p:spPr>
          <a:xfrm flipH="1" flipV="1">
            <a:off x="6679440" y="5624280"/>
            <a:ext cx="225000" cy="36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77"/>
          <p:cNvSpPr/>
          <p:nvPr/>
        </p:nvSpPr>
        <p:spPr>
          <a:xfrm>
            <a:off x="5623560" y="5625000"/>
            <a:ext cx="263880" cy="36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78"/>
          <p:cNvSpPr/>
          <p:nvPr/>
        </p:nvSpPr>
        <p:spPr>
          <a:xfrm flipV="1" rot="16200000">
            <a:off x="5528520" y="4506840"/>
            <a:ext cx="290880" cy="108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79"/>
          <p:cNvSpPr/>
          <p:nvPr/>
        </p:nvSpPr>
        <p:spPr>
          <a:xfrm>
            <a:off x="8063280" y="5021280"/>
            <a:ext cx="813240" cy="275040"/>
          </a:xfrm>
          <a:prstGeom prst="parallelogram">
            <a:avLst>
              <a:gd name="adj" fmla="val 25000"/>
            </a:avLst>
          </a:prstGeom>
          <a:solidFill>
            <a:schemeClr val="bg1"/>
          </a:solidFill>
          <a:ln w="1260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Nouvelle Incidence</a:t>
            </a:r>
            <a:endParaRPr/>
          </a:p>
        </p:txBody>
      </p:sp>
      <p:sp>
        <p:nvSpPr>
          <p:cNvPr id="290" name="CustomShape 80"/>
          <p:cNvSpPr/>
          <p:nvPr/>
        </p:nvSpPr>
        <p:spPr>
          <a:xfrm flipV="1">
            <a:off x="7884360" y="5156640"/>
            <a:ext cx="210960" cy="36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head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81"/>
          <p:cNvSpPr/>
          <p:nvPr/>
        </p:nvSpPr>
        <p:spPr>
          <a:xfrm flipH="1" rot="16200000">
            <a:off x="5075280" y="5939640"/>
            <a:ext cx="305640" cy="144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82"/>
          <p:cNvSpPr/>
          <p:nvPr/>
        </p:nvSpPr>
        <p:spPr>
          <a:xfrm flipH="1" flipV="1" rot="5400000">
            <a:off x="6708240" y="4507200"/>
            <a:ext cx="290880" cy="36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83"/>
          <p:cNvSpPr/>
          <p:nvPr/>
        </p:nvSpPr>
        <p:spPr>
          <a:xfrm>
            <a:off x="5227560" y="5340600"/>
            <a:ext cx="360" cy="12204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84"/>
          <p:cNvSpPr/>
          <p:nvPr/>
        </p:nvSpPr>
        <p:spPr>
          <a:xfrm>
            <a:off x="4761360" y="6093360"/>
            <a:ext cx="935640" cy="287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Accepter </a:t>
            </a:r>
            <a:endParaRPr/>
          </a:p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un Lot de Travaux</a:t>
            </a:r>
            <a:endParaRPr/>
          </a:p>
        </p:txBody>
      </p:sp>
      <p:sp>
        <p:nvSpPr>
          <p:cNvPr id="295" name="CustomShape 85"/>
          <p:cNvSpPr/>
          <p:nvPr/>
        </p:nvSpPr>
        <p:spPr>
          <a:xfrm>
            <a:off x="5820120" y="6093360"/>
            <a:ext cx="935640" cy="287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Exécuter </a:t>
            </a:r>
            <a:endParaRPr/>
          </a:p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un Lot de Travaux</a:t>
            </a:r>
            <a:endParaRPr/>
          </a:p>
        </p:txBody>
      </p:sp>
      <p:sp>
        <p:nvSpPr>
          <p:cNvPr id="296" name="CustomShape 86"/>
          <p:cNvSpPr/>
          <p:nvPr/>
        </p:nvSpPr>
        <p:spPr>
          <a:xfrm flipH="1" flipV="1" rot="5400000">
            <a:off x="3376800" y="1972800"/>
            <a:ext cx="1296360" cy="90720"/>
          </a:xfrm>
          <a:prstGeom prst="bentConnector2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CustomShape 87"/>
          <p:cNvSpPr/>
          <p:nvPr/>
        </p:nvSpPr>
        <p:spPr>
          <a:xfrm>
            <a:off x="7860960" y="4013640"/>
            <a:ext cx="772200" cy="290160"/>
          </a:xfrm>
          <a:prstGeom prst="rect">
            <a:avLst/>
          </a:prstGeom>
          <a:solidFill>
            <a:srgbClr val="ffff66"/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Préparer la clôture planifiée</a:t>
            </a:r>
            <a:endParaRPr/>
          </a:p>
        </p:txBody>
      </p:sp>
      <p:sp>
        <p:nvSpPr>
          <p:cNvPr id="298" name="CustomShape 88"/>
          <p:cNvSpPr/>
          <p:nvPr/>
        </p:nvSpPr>
        <p:spPr>
          <a:xfrm flipH="1" flipV="1" rot="5400000">
            <a:off x="7383960" y="3145680"/>
            <a:ext cx="739440" cy="131400"/>
          </a:xfrm>
          <a:prstGeom prst="bentConnector2">
            <a:avLst/>
          </a:prstGeom>
          <a:noFill/>
          <a:ln w="1260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9" name="CustomShape 89"/>
          <p:cNvSpPr/>
          <p:nvPr/>
        </p:nvSpPr>
        <p:spPr>
          <a:xfrm>
            <a:off x="7332840" y="3581280"/>
            <a:ext cx="711000" cy="387360"/>
          </a:xfrm>
          <a:prstGeom prst="rect">
            <a:avLst/>
          </a:prstGeom>
          <a:solidFill>
            <a:srgbClr val="ffff66"/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Préparer la clôture prématurée</a:t>
            </a:r>
            <a:endParaRPr/>
          </a:p>
        </p:txBody>
      </p:sp>
      <p:sp>
        <p:nvSpPr>
          <p:cNvPr id="300" name="CustomShape 90"/>
          <p:cNvSpPr/>
          <p:nvPr/>
        </p:nvSpPr>
        <p:spPr>
          <a:xfrm flipV="1" rot="16200000">
            <a:off x="7989840" y="3755880"/>
            <a:ext cx="512280" cy="180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91"/>
          <p:cNvSpPr/>
          <p:nvPr/>
        </p:nvSpPr>
        <p:spPr>
          <a:xfrm flipV="1">
            <a:off x="8044200" y="3500280"/>
            <a:ext cx="200520" cy="273960"/>
          </a:xfrm>
          <a:prstGeom prst="bentConnector2">
            <a:avLst/>
          </a:prstGeom>
          <a:noFill/>
          <a:ln cap="rnd" w="12600">
            <a:solidFill>
              <a:schemeClr val="tx1"/>
            </a:solidFill>
            <a:custDash>
              <a:ds d="3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92"/>
          <p:cNvSpPr/>
          <p:nvPr/>
        </p:nvSpPr>
        <p:spPr>
          <a:xfrm>
            <a:off x="7772400" y="2169360"/>
            <a:ext cx="897120" cy="356040"/>
          </a:xfrm>
          <a:prstGeom prst="rect">
            <a:avLst/>
          </a:prstGeom>
          <a:solidFill>
            <a:srgbClr val="ffff66"/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Recommander la clôture du projet</a:t>
            </a:r>
            <a:endParaRPr/>
          </a:p>
        </p:txBody>
      </p:sp>
      <p:sp>
        <p:nvSpPr>
          <p:cNvPr id="303" name="CustomShape 93"/>
          <p:cNvSpPr/>
          <p:nvPr/>
        </p:nvSpPr>
        <p:spPr>
          <a:xfrm>
            <a:off x="7820280" y="3181320"/>
            <a:ext cx="849600" cy="319320"/>
          </a:xfrm>
          <a:prstGeom prst="rect">
            <a:avLst/>
          </a:prstGeom>
          <a:solidFill>
            <a:srgbClr val="ffff66"/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Remettre les produits</a:t>
            </a:r>
            <a:endParaRPr/>
          </a:p>
        </p:txBody>
      </p:sp>
      <p:sp>
        <p:nvSpPr>
          <p:cNvPr id="304" name="CustomShape 94"/>
          <p:cNvSpPr/>
          <p:nvPr/>
        </p:nvSpPr>
        <p:spPr>
          <a:xfrm>
            <a:off x="7820280" y="2682000"/>
            <a:ext cx="849600" cy="319320"/>
          </a:xfrm>
          <a:prstGeom prst="rect">
            <a:avLst/>
          </a:prstGeom>
          <a:solidFill>
            <a:srgbClr val="ffff66"/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Evaluer le Projet</a:t>
            </a:r>
            <a:endParaRPr/>
          </a:p>
        </p:txBody>
      </p:sp>
      <p:sp>
        <p:nvSpPr>
          <p:cNvPr id="305" name="CustomShape 95"/>
          <p:cNvSpPr/>
          <p:nvPr/>
        </p:nvSpPr>
        <p:spPr>
          <a:xfrm flipV="1">
            <a:off x="8245080" y="3001680"/>
            <a:ext cx="360" cy="179280"/>
          </a:xfrm>
          <a:prstGeom prst="straightConnector1">
            <a:avLst/>
          </a:prstGeom>
          <a:noFill/>
          <a:ln w="1260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96"/>
          <p:cNvSpPr/>
          <p:nvPr/>
        </p:nvSpPr>
        <p:spPr>
          <a:xfrm flipH="1" flipV="1">
            <a:off x="8220600" y="2526120"/>
            <a:ext cx="23400" cy="155520"/>
          </a:xfrm>
          <a:prstGeom prst="straightConnector1">
            <a:avLst/>
          </a:prstGeom>
          <a:noFill/>
          <a:ln w="1260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97"/>
          <p:cNvSpPr/>
          <p:nvPr/>
        </p:nvSpPr>
        <p:spPr>
          <a:xfrm flipH="1" flipV="1" rot="5400000">
            <a:off x="7924320" y="1846800"/>
            <a:ext cx="618120" cy="2448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chemeClr val="tx1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98"/>
          <p:cNvSpPr/>
          <p:nvPr/>
        </p:nvSpPr>
        <p:spPr>
          <a:xfrm flipH="1" rot="16200000">
            <a:off x="6066720" y="2510280"/>
            <a:ext cx="2217960" cy="312120"/>
          </a:xfrm>
          <a:prstGeom prst="bentConnector2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99"/>
          <p:cNvSpPr/>
          <p:nvPr/>
        </p:nvSpPr>
        <p:spPr>
          <a:xfrm flipH="1" rot="16200000">
            <a:off x="2657880" y="3452400"/>
            <a:ext cx="4057920" cy="286920"/>
          </a:xfrm>
          <a:prstGeom prst="bentConnector2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100"/>
          <p:cNvSpPr/>
          <p:nvPr/>
        </p:nvSpPr>
        <p:spPr>
          <a:xfrm flipV="1" rot="10800000">
            <a:off x="5939640" y="5462280"/>
            <a:ext cx="711720" cy="107640"/>
          </a:xfrm>
          <a:prstGeom prst="bentConnector2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CustomShape 101"/>
          <p:cNvSpPr/>
          <p:nvPr/>
        </p:nvSpPr>
        <p:spPr>
          <a:xfrm flipH="1">
            <a:off x="6233760" y="879480"/>
            <a:ext cx="702360" cy="31104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102"/>
          <p:cNvSpPr/>
          <p:nvPr/>
        </p:nvSpPr>
        <p:spPr>
          <a:xfrm>
            <a:off x="2320560" y="3645000"/>
            <a:ext cx="35640" cy="35640"/>
          </a:xfrm>
          <a:prstGeom prst="ellipse">
            <a:avLst/>
          </a:prstGeom>
          <a:ln>
            <a:solidFill>
              <a:srgbClr val="6e78a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13" name="CustomShape 103"/>
          <p:cNvSpPr/>
          <p:nvPr/>
        </p:nvSpPr>
        <p:spPr>
          <a:xfrm rot="5400000">
            <a:off x="1292040" y="2597400"/>
            <a:ext cx="2093760" cy="360"/>
          </a:xfrm>
          <a:prstGeom prst="bentConnector3">
            <a:avLst>
              <a:gd name="adj1" fmla="val 50000"/>
            </a:avLst>
          </a:prstGeom>
          <a:noFill/>
          <a:ln w="1260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104"/>
          <p:cNvSpPr/>
          <p:nvPr/>
        </p:nvSpPr>
        <p:spPr>
          <a:xfrm>
            <a:off x="5216040" y="1190880"/>
            <a:ext cx="2036880" cy="359640"/>
          </a:xfrm>
          <a:prstGeom prst="rect">
            <a:avLst/>
          </a:prstGeom>
          <a:solidFill>
            <a:schemeClr val="bg1">
              <a:lumMod val="65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Donner des directives appropriées</a:t>
            </a:r>
            <a:endParaRPr/>
          </a:p>
        </p:txBody>
      </p:sp>
      <p:sp>
        <p:nvSpPr>
          <p:cNvPr id="315" name="CustomShape 105"/>
          <p:cNvSpPr/>
          <p:nvPr/>
        </p:nvSpPr>
        <p:spPr>
          <a:xfrm>
            <a:off x="6156360" y="1556640"/>
            <a:ext cx="215640" cy="2987640"/>
          </a:xfrm>
          <a:prstGeom prst="upDownArrow">
            <a:avLst>
              <a:gd name="adj1" fmla="val 68838"/>
              <a:gd name="adj2" fmla="val 64092"/>
            </a:avLst>
          </a:prstGeom>
          <a:solidFill>
            <a:schemeClr val="bg1">
              <a:lumMod val="85000"/>
            </a:schemeClr>
          </a:solidFill>
          <a:ln>
            <a:solidFill>
              <a:srgbClr val="6e78a0"/>
            </a:solidFill>
            <a:round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80000"/>
              </a:lnSpc>
            </a:pPr>
            <a:r>
              <a:rPr b="1" lang="fr-FR" sz="1400" strike="noStrike" cap="small">
                <a:solidFill>
                  <a:srgbClr val="404040"/>
                </a:solidFill>
                <a:latin typeface="Arial"/>
              </a:rPr>
              <a:t>conseils</a:t>
            </a:r>
            <a:endParaRPr/>
          </a:p>
        </p:txBody>
      </p:sp>
      <p:sp>
        <p:nvSpPr>
          <p:cNvPr id="316" name="CustomShape 106"/>
          <p:cNvSpPr/>
          <p:nvPr/>
        </p:nvSpPr>
        <p:spPr>
          <a:xfrm flipH="1" flipV="1">
            <a:off x="6283440" y="5786280"/>
            <a:ext cx="3960" cy="30564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CustomShape 107"/>
          <p:cNvSpPr/>
          <p:nvPr/>
        </p:nvSpPr>
        <p:spPr>
          <a:xfrm>
            <a:off x="2411640" y="107280"/>
            <a:ext cx="3528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trike="noStrike">
                <a:solidFill>
                  <a:srgbClr val="000000"/>
                </a:solidFill>
                <a:latin typeface="Arial"/>
              </a:rPr>
              <a:t>Les 40 activités de PRINCE2</a:t>
            </a:r>
            <a:endParaRPr/>
          </a:p>
        </p:txBody>
      </p:sp>
      <p:sp>
        <p:nvSpPr>
          <p:cNvPr id="318" name="CustomShape 108"/>
          <p:cNvSpPr/>
          <p:nvPr/>
        </p:nvSpPr>
        <p:spPr>
          <a:xfrm flipV="1">
            <a:off x="7380360" y="4868280"/>
            <a:ext cx="360" cy="14364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9" name="CustomShape 109"/>
          <p:cNvSpPr/>
          <p:nvPr/>
        </p:nvSpPr>
        <p:spPr>
          <a:xfrm flipV="1">
            <a:off x="8256960" y="4364280"/>
            <a:ext cx="360" cy="179640"/>
          </a:xfrm>
          <a:prstGeom prst="straightConnector1">
            <a:avLst/>
          </a:prstGeom>
          <a:noFill/>
          <a:ln w="1260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CustomShape 110"/>
          <p:cNvSpPr/>
          <p:nvPr/>
        </p:nvSpPr>
        <p:spPr>
          <a:xfrm>
            <a:off x="5939640" y="5337360"/>
            <a:ext cx="35640" cy="35640"/>
          </a:xfrm>
          <a:prstGeom prst="ellipse">
            <a:avLst/>
          </a:prstGeom>
          <a:noFill/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21" name="Line 111"/>
          <p:cNvSpPr/>
          <p:nvPr/>
        </p:nvSpPr>
        <p:spPr>
          <a:xfrm flipV="1">
            <a:off x="5939280" y="4869000"/>
            <a:ext cx="720" cy="48600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</p:sp>
      <p:sp>
        <p:nvSpPr>
          <p:cNvPr id="322" name="CustomShape 112"/>
          <p:cNvSpPr/>
          <p:nvPr/>
        </p:nvSpPr>
        <p:spPr>
          <a:xfrm>
            <a:off x="2556360" y="5412600"/>
            <a:ext cx="878040" cy="4316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Assembler la Documentation d’Initialisation de Projet</a:t>
            </a:r>
            <a:endParaRPr/>
          </a:p>
        </p:txBody>
      </p:sp>
      <p:sp>
        <p:nvSpPr>
          <p:cNvPr id="323" name="CustomShape 113"/>
          <p:cNvSpPr/>
          <p:nvPr/>
        </p:nvSpPr>
        <p:spPr>
          <a:xfrm>
            <a:off x="6905160" y="6093360"/>
            <a:ext cx="935640" cy="2876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Livrer </a:t>
            </a:r>
            <a:endParaRPr/>
          </a:p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un Lot de Travaux</a:t>
            </a:r>
            <a:endParaRPr/>
          </a:p>
        </p:txBody>
      </p:sp>
      <p:sp>
        <p:nvSpPr>
          <p:cNvPr id="324" name="CustomShape 114"/>
          <p:cNvSpPr/>
          <p:nvPr/>
        </p:nvSpPr>
        <p:spPr>
          <a:xfrm>
            <a:off x="323640" y="6453360"/>
            <a:ext cx="4010400" cy="21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Copyright© AXELOS Limited 2009. Reproduced under licence from AXELOS. </a:t>
            </a:r>
            <a:endParaRPr/>
          </a:p>
        </p:txBody>
      </p:sp>
      <p:sp>
        <p:nvSpPr>
          <p:cNvPr id="325" name="CustomShape 115"/>
          <p:cNvSpPr/>
          <p:nvPr/>
        </p:nvSpPr>
        <p:spPr>
          <a:xfrm>
            <a:off x="6084000" y="692640"/>
            <a:ext cx="287640" cy="360"/>
          </a:xfrm>
          <a:prstGeom prst="straightConnector1">
            <a:avLst/>
          </a:prstGeom>
          <a:noFill/>
          <a:ln cap="rnd" w="12600">
            <a:solidFill>
              <a:schemeClr val="tx1"/>
            </a:solidFill>
            <a:custDash>
              <a:ds d="300000" sp="100000"/>
            </a:custDash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116"/>
          <p:cNvSpPr/>
          <p:nvPr/>
        </p:nvSpPr>
        <p:spPr>
          <a:xfrm rot="16200000">
            <a:off x="8251200" y="1303200"/>
            <a:ext cx="1266480" cy="2725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i="1" lang="fr-FR" sz="1200" strike="noStrike">
                <a:solidFill>
                  <a:srgbClr val="000000"/>
                </a:solidFill>
                <a:latin typeface="Arial"/>
              </a:rPr>
              <a:t>Diriger un projet</a:t>
            </a:r>
            <a:endParaRPr/>
          </a:p>
        </p:txBody>
      </p:sp>
      <p:sp>
        <p:nvSpPr>
          <p:cNvPr id="327" name="CustomShape 117"/>
          <p:cNvSpPr/>
          <p:nvPr/>
        </p:nvSpPr>
        <p:spPr>
          <a:xfrm>
            <a:off x="4822920" y="4564080"/>
            <a:ext cx="3853080" cy="32364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600">
            <a:noFill/>
          </a:ln>
          <a:effectLst>
            <a:outerShdw algn="ctr" blurRad="44450" dir="5400000" dist="27940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  <p:style>
          <a:lnRef idx="0"/>
          <a:fillRef idx="0"/>
          <a:effectRef idx="0"/>
          <a:fontRef idx="minor"/>
        </p:style>
        <p:txBody>
          <a:bodyPr lIns="94320" rIns="94320" tIns="48960" bIns="48960" anchor="ctr"/>
          <a:p>
            <a:pPr algn="ctr">
              <a:lnSpc>
                <a:spcPct val="80000"/>
              </a:lnSpc>
            </a:pPr>
            <a:r>
              <a:rPr lang="fr-FR" sz="800" strike="noStrike">
                <a:solidFill>
                  <a:srgbClr val="000000"/>
                </a:solidFill>
                <a:latin typeface="Arial"/>
              </a:rPr>
              <a:t>Examiner l’état d’une Séquence</a:t>
            </a:r>
            <a:endParaRPr/>
          </a:p>
        </p:txBody>
      </p:sp>
      <p:sp>
        <p:nvSpPr>
          <p:cNvPr id="328" name="CustomShape 118"/>
          <p:cNvSpPr/>
          <p:nvPr/>
        </p:nvSpPr>
        <p:spPr>
          <a:xfrm rot="16200000">
            <a:off x="7840800" y="3112560"/>
            <a:ext cx="2088000" cy="27288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i="1" lang="fr-FR" sz="1200" strike="noStrike">
                <a:solidFill>
                  <a:srgbClr val="000000"/>
                </a:solidFill>
                <a:latin typeface="Arial"/>
              </a:rPr>
              <a:t>Clore le projet</a:t>
            </a:r>
            <a:endParaRPr/>
          </a:p>
        </p:txBody>
      </p:sp>
      <p:sp>
        <p:nvSpPr>
          <p:cNvPr id="329" name="CustomShape 119"/>
          <p:cNvSpPr/>
          <p:nvPr/>
        </p:nvSpPr>
        <p:spPr>
          <a:xfrm>
            <a:off x="7960320" y="5400360"/>
            <a:ext cx="1079640" cy="455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i="1" lang="fr-FR" sz="1200" strike="noStrike">
                <a:solidFill>
                  <a:srgbClr val="000000"/>
                </a:solidFill>
                <a:latin typeface="Arial"/>
              </a:rPr>
              <a:t>Contrôler la séquence</a:t>
            </a:r>
            <a:endParaRPr/>
          </a:p>
        </p:txBody>
      </p:sp>
      <p:sp>
        <p:nvSpPr>
          <p:cNvPr id="330" name="CustomShape 120"/>
          <p:cNvSpPr/>
          <p:nvPr/>
        </p:nvSpPr>
        <p:spPr>
          <a:xfrm rot="16200000">
            <a:off x="199080" y="4649760"/>
            <a:ext cx="1369440" cy="2725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i="1" lang="fr-FR" sz="1200" strike="noStrike">
                <a:solidFill>
                  <a:srgbClr val="000000"/>
                </a:solidFill>
                <a:latin typeface="Arial"/>
              </a:rPr>
              <a:t>Initialiser le projet</a:t>
            </a:r>
            <a:endParaRPr/>
          </a:p>
        </p:txBody>
      </p:sp>
      <p:sp>
        <p:nvSpPr>
          <p:cNvPr id="331" name="CustomShape 121"/>
          <p:cNvSpPr/>
          <p:nvPr/>
        </p:nvSpPr>
        <p:spPr>
          <a:xfrm rot="16200000">
            <a:off x="-426960" y="2904840"/>
            <a:ext cx="1486800" cy="27288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fr-FR" sz="1200" strike="noStrike">
                <a:solidFill>
                  <a:srgbClr val="000000"/>
                </a:solidFill>
                <a:latin typeface="Arial"/>
              </a:rPr>
              <a:t>Elaborer un projet</a:t>
            </a:r>
            <a:endParaRPr/>
          </a:p>
        </p:txBody>
      </p:sp>
      <p:sp>
        <p:nvSpPr>
          <p:cNvPr id="332" name="CustomShape 122"/>
          <p:cNvSpPr/>
          <p:nvPr/>
        </p:nvSpPr>
        <p:spPr>
          <a:xfrm>
            <a:off x="7960320" y="6012720"/>
            <a:ext cx="1079640" cy="455400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i="1" lang="fr-FR" sz="1200" strike="noStrike">
                <a:solidFill>
                  <a:srgbClr val="000000"/>
                </a:solidFill>
                <a:latin typeface="Arial"/>
              </a:rPr>
              <a:t>Gérer la livraison</a:t>
            </a:r>
            <a:endParaRPr/>
          </a:p>
        </p:txBody>
      </p:sp>
      <p:sp>
        <p:nvSpPr>
          <p:cNvPr id="333" name="CustomShape 123"/>
          <p:cNvSpPr/>
          <p:nvPr/>
        </p:nvSpPr>
        <p:spPr>
          <a:xfrm>
            <a:off x="4590360" y="2805840"/>
            <a:ext cx="863640" cy="637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i="1" lang="fr-FR" sz="1200" strike="noStrike">
                <a:solidFill>
                  <a:srgbClr val="000000"/>
                </a:solidFill>
                <a:latin typeface="Arial"/>
              </a:rPr>
              <a:t>Gérer la limite de séquence</a:t>
            </a:r>
            <a:endParaRPr/>
          </a:p>
        </p:txBody>
      </p:sp>
      <p:pic>
        <p:nvPicPr>
          <p:cNvPr id="334" name="Picture 14" descr=""/>
          <p:cNvPicPr/>
          <p:nvPr/>
        </p:nvPicPr>
        <p:blipFill>
          <a:blip r:embed="rId1"/>
          <a:srcRect l="2355" t="4374" r="1975" b="47739"/>
          <a:stretch/>
        </p:blipFill>
        <p:spPr>
          <a:xfrm>
            <a:off x="251640" y="5949360"/>
            <a:ext cx="1511640" cy="306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Application>LibreOffice/4.4.7.2$Linux_X86_64 LibreOffice_project/40$Build-2</Application>
  <Paragraphs>289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2012-10-03T14:57:37Z</dcterms:created>
  <dc:creator>Mickael Davila</dc:creator>
  <dc:language>fr-FR</dc:language>
  <cp:lastModifiedBy>Francois BUREAU</cp:lastModifiedBy>
  <cp:lastPrinted>2012-10-08T12:01:11Z</cp:lastPrinted>
  <dcterms:modified xsi:type="dcterms:W3CDTF">2018-05-20T11:07:50Z</dcterms:modified>
  <cp:revision>1260</cp:revision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15.0032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Présentation à l'écran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