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44"/>
  </p:notesMasterIdLst>
  <p:handoutMasterIdLst>
    <p:handoutMasterId r:id="rId45"/>
  </p:handoutMasterIdLst>
  <p:sldIdLst>
    <p:sldId id="628" r:id="rId2"/>
    <p:sldId id="596" r:id="rId3"/>
    <p:sldId id="591" r:id="rId4"/>
    <p:sldId id="627" r:id="rId5"/>
    <p:sldId id="592" r:id="rId6"/>
    <p:sldId id="595" r:id="rId7"/>
    <p:sldId id="593" r:id="rId8"/>
    <p:sldId id="597" r:id="rId9"/>
    <p:sldId id="598" r:id="rId10"/>
    <p:sldId id="603" r:id="rId11"/>
    <p:sldId id="604" r:id="rId12"/>
    <p:sldId id="608" r:id="rId13"/>
    <p:sldId id="613" r:id="rId14"/>
    <p:sldId id="636" r:id="rId15"/>
    <p:sldId id="634" r:id="rId16"/>
    <p:sldId id="637" r:id="rId17"/>
    <p:sldId id="635" r:id="rId18"/>
    <p:sldId id="639" r:id="rId19"/>
    <p:sldId id="600" r:id="rId20"/>
    <p:sldId id="605" r:id="rId21"/>
    <p:sldId id="606" r:id="rId22"/>
    <p:sldId id="629" r:id="rId23"/>
    <p:sldId id="630" r:id="rId24"/>
    <p:sldId id="620" r:id="rId25"/>
    <p:sldId id="621" r:id="rId26"/>
    <p:sldId id="622" r:id="rId27"/>
    <p:sldId id="625" r:id="rId28"/>
    <p:sldId id="623" r:id="rId29"/>
    <p:sldId id="624" r:id="rId30"/>
    <p:sldId id="601" r:id="rId31"/>
    <p:sldId id="609" r:id="rId32"/>
    <p:sldId id="631" r:id="rId33"/>
    <p:sldId id="610" r:id="rId34"/>
    <p:sldId id="632" r:id="rId35"/>
    <p:sldId id="602" r:id="rId36"/>
    <p:sldId id="611" r:id="rId37"/>
    <p:sldId id="633" r:id="rId38"/>
    <p:sldId id="599" r:id="rId39"/>
    <p:sldId id="612" r:id="rId40"/>
    <p:sldId id="589" r:id="rId41"/>
    <p:sldId id="590" r:id="rId42"/>
    <p:sldId id="638" r:id="rId43"/>
  </p:sldIdLst>
  <p:sldSz cx="9144000" cy="6858000" type="screen4x3"/>
  <p:notesSz cx="6784975" cy="9918700"/>
  <p:defaultTextStyle>
    <a:defPPr>
      <a:defRPr lang="fr-FR"/>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snapToGrid="0" snapToObjects="1">
      <p:cViewPr>
        <p:scale>
          <a:sx n="66" d="100"/>
          <a:sy n="66" d="100"/>
        </p:scale>
        <p:origin x="-1404"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1752" y="-84"/>
      </p:cViewPr>
      <p:guideLst>
        <p:guide orient="horz" pos="3123"/>
        <p:guide pos="213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4"/>
          <p:cNvSpPr>
            <a:spLocks noGrp="1" noRot="1" noChangeAspect="1" noChangeArrowheads="1" noTextEdit="1"/>
          </p:cNvSpPr>
          <p:nvPr>
            <p:ph type="sldImg" idx="2"/>
          </p:nvPr>
        </p:nvSpPr>
        <p:spPr bwMode="auto">
          <a:xfrm>
            <a:off x="912813" y="744538"/>
            <a:ext cx="4959350" cy="3719512"/>
          </a:xfrm>
          <a:prstGeom prst="rect">
            <a:avLst/>
          </a:prstGeom>
          <a:noFill/>
          <a:ln w="9525">
            <a:solidFill>
              <a:srgbClr val="000000"/>
            </a:solidFill>
            <a:miter lim="800000"/>
            <a:headEnd/>
            <a:tailEnd/>
          </a:ln>
        </p:spPr>
      </p:sp>
      <p:sp>
        <p:nvSpPr>
          <p:cNvPr id="167941" name="Rectangle 5"/>
          <p:cNvSpPr>
            <a:spLocks noGrp="1" noChangeArrowheads="1"/>
          </p:cNvSpPr>
          <p:nvPr>
            <p:ph type="body" sz="quarter" idx="3"/>
          </p:nvPr>
        </p:nvSpPr>
        <p:spPr bwMode="auto">
          <a:xfrm>
            <a:off x="904875" y="4711700"/>
            <a:ext cx="4975225" cy="4462463"/>
          </a:xfrm>
          <a:prstGeom prst="rect">
            <a:avLst/>
          </a:prstGeom>
          <a:noFill/>
          <a:ln w="9525">
            <a:noFill/>
            <a:miter lim="800000"/>
            <a:headEnd/>
            <a:tailEnd/>
          </a:ln>
          <a:effectLst/>
        </p:spPr>
        <p:txBody>
          <a:bodyPr vert="horz" wrap="square" lIns="91909" tIns="45955" rIns="91909" bIns="45955"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xfrm>
            <a:off x="914400" y="744538"/>
            <a:ext cx="4959350" cy="3719512"/>
          </a:xfrm>
          <a:ln/>
        </p:spPr>
      </p:sp>
      <p:sp>
        <p:nvSpPr>
          <p:cNvPr id="3686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xfrm>
            <a:off x="914400" y="744538"/>
            <a:ext cx="4959350" cy="3719512"/>
          </a:xfrm>
          <a:ln/>
        </p:spPr>
      </p:sp>
      <p:sp>
        <p:nvSpPr>
          <p:cNvPr id="4710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xfrm>
            <a:off x="914400" y="744538"/>
            <a:ext cx="4959350" cy="3719512"/>
          </a:xfrm>
          <a:ln/>
        </p:spPr>
      </p:sp>
      <p:sp>
        <p:nvSpPr>
          <p:cNvPr id="5120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ln/>
        </p:spPr>
      </p:sp>
      <p:sp>
        <p:nvSpPr>
          <p:cNvPr id="5734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AFC38C5F-71F1-4304-9258-DC9F27D86305}" type="datetimeFigureOut">
              <a:rPr lang="fr-FR"/>
              <a:pPr>
                <a:defRPr/>
              </a:pPr>
              <a:t>05/09/2014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209D4D7-CB9B-4492-80A4-B68BE96EAD9E}"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A7190FB-F527-4EC0-9969-BA4B1729EBAC}" type="datetimeFigureOut">
              <a:rPr lang="fr-FR"/>
              <a:pPr>
                <a:defRPr/>
              </a:pPr>
              <a:t>05/09/2014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48AF80F-003A-4F59-B4E4-2AF12A567E73}"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812D8B8-4898-4A1B-B89E-6233FCD6C541}" type="datetimeFigureOut">
              <a:rPr lang="fr-FR"/>
              <a:pPr>
                <a:defRPr/>
              </a:pPr>
              <a:t>05/09/2014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FB8F003-C6EC-4A69-BD7C-15B0662A854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contenu 2"/>
          <p:cNvSpPr>
            <a:spLocks noGrp="1"/>
          </p:cNvSpPr>
          <p:nvPr>
            <p:ph idx="1"/>
          </p:nvPr>
        </p:nvSpPr>
        <p:spPr/>
        <p:txBody>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682167D-1C81-46B8-92A7-DEEE0B4FD2A9}" type="datetimeFigureOut">
              <a:rPr lang="fr-FR"/>
              <a:pPr>
                <a:defRPr/>
              </a:pPr>
              <a:t>05/09/2014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7CD2F88-5071-439F-87AF-39BA6E9C819C}"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010E3BD7-C596-4C02-8F17-748285E39BF1}" type="datetimeFigureOut">
              <a:rPr lang="fr-FR"/>
              <a:pPr>
                <a:defRPr/>
              </a:pPr>
              <a:t>05/09/2014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257B956-B234-492C-AF96-C13F20BE7E0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5" name="Espace réservé de la date 4"/>
          <p:cNvSpPr>
            <a:spLocks noGrp="1"/>
          </p:cNvSpPr>
          <p:nvPr>
            <p:ph type="dt" sz="half" idx="10"/>
          </p:nvPr>
        </p:nvSpPr>
        <p:spPr/>
        <p:txBody>
          <a:bodyPr/>
          <a:lstStyle>
            <a:lvl1pPr>
              <a:defRPr/>
            </a:lvl1pPr>
          </a:lstStyle>
          <a:p>
            <a:pPr>
              <a:defRPr/>
            </a:pPr>
            <a:fld id="{DB4E79EC-480E-4FE5-A78B-687696C08B81}" type="datetimeFigureOut">
              <a:rPr lang="fr-FR"/>
              <a:pPr>
                <a:defRPr/>
              </a:pPr>
              <a:t>05/09/2014</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2F5BD94D-51F3-4D01-A6E5-B7D417662B9F}"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7" name="Espace réservé de la date 6"/>
          <p:cNvSpPr>
            <a:spLocks noGrp="1"/>
          </p:cNvSpPr>
          <p:nvPr>
            <p:ph type="dt" sz="half" idx="10"/>
          </p:nvPr>
        </p:nvSpPr>
        <p:spPr/>
        <p:txBody>
          <a:bodyPr/>
          <a:lstStyle>
            <a:lvl1pPr>
              <a:defRPr/>
            </a:lvl1pPr>
          </a:lstStyle>
          <a:p>
            <a:pPr>
              <a:defRPr/>
            </a:pPr>
            <a:fld id="{0DBD5378-5B58-42CF-9C7E-7B2A830B0DEE}" type="datetimeFigureOut">
              <a:rPr lang="fr-FR"/>
              <a:pPr>
                <a:defRPr/>
              </a:pPr>
              <a:t>05/09/2014</a:t>
            </a:fld>
            <a:endParaRPr lang="fr-FR"/>
          </a:p>
        </p:txBody>
      </p:sp>
      <p:sp>
        <p:nvSpPr>
          <p:cNvPr id="8" name="Espace réservé du pied de page 7"/>
          <p:cNvSpPr>
            <a:spLocks noGrp="1"/>
          </p:cNvSpPr>
          <p:nvPr>
            <p:ph type="ftr" sz="quarter" idx="11"/>
          </p:nvPr>
        </p:nvSpPr>
        <p:spPr/>
        <p:txBody>
          <a:bodyPr/>
          <a:lstStyle>
            <a:lvl1pPr>
              <a:defRPr/>
            </a:lvl1pPr>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lstStyle>
          <a:p>
            <a:pPr>
              <a:defRPr/>
            </a:pPr>
            <a:fld id="{9FB3F4A4-F490-4106-A282-DBFC71B4C70D}"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pPr>
              <a:defRPr/>
            </a:pPr>
            <a:fld id="{BE87FEAB-1ABB-49A1-AEB1-80DFB99432B0}" type="datetimeFigureOut">
              <a:rPr lang="fr-FR"/>
              <a:pPr>
                <a:defRPr/>
              </a:pPr>
              <a:t>05/09/2014</a:t>
            </a:fld>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pPr>
              <a:defRPr/>
            </a:pPr>
            <a:fld id="{57A13E54-3AF9-49C1-8706-1FF9D41FF5D9}"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71CDB720-2308-426E-8D6B-55F56DD7B81F}" type="datetimeFigureOut">
              <a:rPr lang="fr-FR"/>
              <a:pPr>
                <a:defRPr/>
              </a:pPr>
              <a:t>05/09/2014</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3"/>
          <p:cNvSpPr>
            <a:spLocks noGrp="1"/>
          </p:cNvSpPr>
          <p:nvPr>
            <p:ph type="sldNum" sz="quarter" idx="12"/>
          </p:nvPr>
        </p:nvSpPr>
        <p:spPr/>
        <p:txBody>
          <a:bodyPr/>
          <a:lstStyle>
            <a:lvl1pPr>
              <a:defRPr/>
            </a:lvl1pPr>
          </a:lstStyle>
          <a:p>
            <a:pPr>
              <a:defRPr/>
            </a:pPr>
            <a:fld id="{3A219992-18F4-4CDF-815E-088266A9A71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2C9A0316-8C9A-4C77-A563-95BA4881C2B5}" type="datetimeFigureOut">
              <a:rPr lang="fr-FR"/>
              <a:pPr>
                <a:defRPr/>
              </a:pPr>
              <a:t>05/09/2014</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DDD54FD9-77EF-4858-84B2-663E4AEC723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01728E4B-CCD5-44AE-BE4D-E03D5E04D4D3}" type="datetimeFigureOut">
              <a:rPr lang="fr-FR"/>
              <a:pPr>
                <a:defRPr/>
              </a:pPr>
              <a:t>05/09/2014</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1043A424-CEEE-4FD4-AE39-4007BAA144D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553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6553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spcBef>
                <a:spcPts val="300"/>
              </a:spcBef>
              <a:spcAft>
                <a:spcPts val="300"/>
              </a:spcAft>
              <a:defRPr sz="1200">
                <a:solidFill>
                  <a:schemeClr val="tx1">
                    <a:tint val="75000"/>
                  </a:schemeClr>
                </a:solidFill>
                <a:latin typeface="Wingdings" pitchFamily="2" charset="2"/>
                <a:cs typeface="+mn-cs"/>
              </a:defRPr>
            </a:lvl1pPr>
          </a:lstStyle>
          <a:p>
            <a:pPr>
              <a:defRPr/>
            </a:pPr>
            <a:fld id="{C398B78F-658B-489A-B39A-082583D2552D}" type="datetimeFigureOut">
              <a:rPr lang="fr-FR"/>
              <a:pPr>
                <a:defRPr/>
              </a:pPr>
              <a:t>05/09/2014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spcBef>
                <a:spcPts val="300"/>
              </a:spcBef>
              <a:spcAft>
                <a:spcPts val="300"/>
              </a:spcAft>
              <a:defRPr sz="1200">
                <a:solidFill>
                  <a:schemeClr val="tx1">
                    <a:tint val="75000"/>
                  </a:schemeClr>
                </a:solidFill>
                <a:latin typeface="Wingdings" pitchFamily="2" charset="2"/>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spcBef>
                <a:spcPts val="300"/>
              </a:spcBef>
              <a:spcAft>
                <a:spcPts val="300"/>
              </a:spcAft>
              <a:defRPr sz="1200">
                <a:solidFill>
                  <a:schemeClr val="tx1">
                    <a:tint val="75000"/>
                  </a:schemeClr>
                </a:solidFill>
                <a:latin typeface="Wingdings" pitchFamily="2" charset="2"/>
                <a:cs typeface="+mn-cs"/>
              </a:defRPr>
            </a:lvl1pPr>
          </a:lstStyle>
          <a:p>
            <a:pPr>
              <a:defRPr/>
            </a:pPr>
            <a:fld id="{9B304A90-BC6E-4BD7-BCFA-C59AD9C43676}" type="slidenum">
              <a:rPr lang="fr-FR"/>
              <a:pPr>
                <a:defRPr/>
              </a:pPr>
              <a:t>‹N°›</a:t>
            </a:fld>
            <a:endParaRPr lang="fr-FR"/>
          </a:p>
        </p:txBody>
      </p:sp>
      <p:pic>
        <p:nvPicPr>
          <p:cNvPr id="65543" name="Image 7" descr="New logo Holo.jpg"/>
          <p:cNvPicPr>
            <a:picLocks noChangeAspect="1"/>
          </p:cNvPicPr>
          <p:nvPr/>
        </p:nvPicPr>
        <p:blipFill>
          <a:blip r:embed="rId13" cstate="print"/>
          <a:srcRect/>
          <a:stretch>
            <a:fillRect/>
          </a:stretch>
        </p:blipFill>
        <p:spPr bwMode="auto">
          <a:xfrm>
            <a:off x="395288" y="333375"/>
            <a:ext cx="2844800" cy="792163"/>
          </a:xfrm>
          <a:prstGeom prst="rect">
            <a:avLst/>
          </a:prstGeom>
          <a:noFill/>
          <a:ln w="9525">
            <a:noFill/>
            <a:miter lim="800000"/>
            <a:headEnd/>
            <a:tailEnd/>
          </a:ln>
        </p:spPr>
      </p:pic>
      <p:pic>
        <p:nvPicPr>
          <p:cNvPr id="65544" name="Image 9" descr="Site Holo 2.gif"/>
          <p:cNvPicPr>
            <a:picLocks noChangeAspect="1"/>
          </p:cNvPicPr>
          <p:nvPr/>
        </p:nvPicPr>
        <p:blipFill>
          <a:blip r:embed="rId14" cstate="print"/>
          <a:srcRect/>
          <a:stretch>
            <a:fillRect/>
          </a:stretch>
        </p:blipFill>
        <p:spPr bwMode="auto">
          <a:xfrm>
            <a:off x="6156325" y="6237288"/>
            <a:ext cx="2732088" cy="423862"/>
          </a:xfrm>
          <a:prstGeom prst="rect">
            <a:avLst/>
          </a:prstGeom>
          <a:noFill/>
          <a:ln w="9525">
            <a:noFill/>
            <a:miter lim="800000"/>
            <a:headEnd/>
            <a:tailEnd/>
          </a:ln>
        </p:spPr>
      </p:pic>
      <p:pic>
        <p:nvPicPr>
          <p:cNvPr id="65545" name="Image 10" descr="Forme-tramée-2011 tronquée.gif"/>
          <p:cNvPicPr>
            <a:picLocks noChangeAspect="1"/>
          </p:cNvPicPr>
          <p:nvPr/>
        </p:nvPicPr>
        <p:blipFill>
          <a:blip r:embed="rId15" cstate="print"/>
          <a:srcRect/>
          <a:stretch>
            <a:fillRect/>
          </a:stretch>
        </p:blipFill>
        <p:spPr bwMode="auto">
          <a:xfrm>
            <a:off x="0" y="3789363"/>
            <a:ext cx="3708400" cy="3068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cs typeface="Arial" charset="0"/>
        </a:defRPr>
      </a:lvl2pPr>
      <a:lvl3pPr algn="ctr" rtl="0" fontAlgn="base">
        <a:spcBef>
          <a:spcPct val="0"/>
        </a:spcBef>
        <a:spcAft>
          <a:spcPct val="0"/>
        </a:spcAft>
        <a:defRPr sz="4400">
          <a:solidFill>
            <a:schemeClr val="tx1"/>
          </a:solidFill>
          <a:latin typeface="Calibri" pitchFamily="34" charset="0"/>
          <a:cs typeface="Arial" charset="0"/>
        </a:defRPr>
      </a:lvl3pPr>
      <a:lvl4pPr algn="ctr" rtl="0" fontAlgn="base">
        <a:spcBef>
          <a:spcPct val="0"/>
        </a:spcBef>
        <a:spcAft>
          <a:spcPct val="0"/>
        </a:spcAft>
        <a:defRPr sz="4400">
          <a:solidFill>
            <a:schemeClr val="tx1"/>
          </a:solidFill>
          <a:latin typeface="Calibri" pitchFamily="34" charset="0"/>
          <a:cs typeface="Arial" charset="0"/>
        </a:defRPr>
      </a:lvl4pPr>
      <a:lvl5pPr algn="ctr" rtl="0" fontAlgn="base">
        <a:spcBef>
          <a:spcPct val="0"/>
        </a:spcBef>
        <a:spcAft>
          <a:spcPct val="0"/>
        </a:spcAft>
        <a:defRPr sz="4400">
          <a:solidFill>
            <a:schemeClr val="tx1"/>
          </a:solidFill>
          <a:latin typeface="Calibri" pitchFamily="34" charset="0"/>
          <a:cs typeface="Arial" charset="0"/>
        </a:defRPr>
      </a:lvl5pPr>
      <a:lvl6pPr marL="457200" algn="ctr" rtl="0" fontAlgn="base">
        <a:spcBef>
          <a:spcPct val="0"/>
        </a:spcBef>
        <a:spcAft>
          <a:spcPct val="0"/>
        </a:spcAft>
        <a:defRPr sz="4400">
          <a:solidFill>
            <a:schemeClr val="tx1"/>
          </a:solidFill>
          <a:latin typeface="Calibri" pitchFamily="34" charset="0"/>
          <a:cs typeface="Arial" charset="0"/>
        </a:defRPr>
      </a:lvl6pPr>
      <a:lvl7pPr marL="914400" algn="ctr" rtl="0" fontAlgn="base">
        <a:spcBef>
          <a:spcPct val="0"/>
        </a:spcBef>
        <a:spcAft>
          <a:spcPct val="0"/>
        </a:spcAft>
        <a:defRPr sz="4400">
          <a:solidFill>
            <a:schemeClr val="tx1"/>
          </a:solidFill>
          <a:latin typeface="Calibri" pitchFamily="34" charset="0"/>
          <a:cs typeface="Arial" charset="0"/>
        </a:defRPr>
      </a:lvl7pPr>
      <a:lvl8pPr marL="1371600" algn="ctr" rtl="0" fontAlgn="base">
        <a:spcBef>
          <a:spcPct val="0"/>
        </a:spcBef>
        <a:spcAft>
          <a:spcPct val="0"/>
        </a:spcAft>
        <a:defRPr sz="4400">
          <a:solidFill>
            <a:schemeClr val="tx1"/>
          </a:solidFill>
          <a:latin typeface="Calibri" pitchFamily="34" charset="0"/>
          <a:cs typeface="Arial" charset="0"/>
        </a:defRPr>
      </a:lvl8pPr>
      <a:lvl9pPr marL="1828800" algn="ctr" rtl="0" fontAlgn="base">
        <a:spcBef>
          <a:spcPct val="0"/>
        </a:spcBef>
        <a:spcAft>
          <a:spcPct val="0"/>
        </a:spcAft>
        <a:defRPr sz="4400">
          <a:solidFill>
            <a:schemeClr val="tx1"/>
          </a:solidFill>
          <a:latin typeface="Calibri" pitchFamily="34" charset="0"/>
          <a:cs typeface="Arial" charset="0"/>
        </a:defRPr>
      </a:lvl9pPr>
    </p:titleStyle>
    <p:bodyStyle>
      <a:lvl1pPr marL="342900" indent="-342900" algn="l" rtl="0" fontAlgn="base">
        <a:spcBef>
          <a:spcPct val="20000"/>
        </a:spcBef>
        <a:spcAft>
          <a:spcPct val="0"/>
        </a:spcAft>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a:solidFill>
            <a:schemeClr val="tx1"/>
          </a:solidFill>
          <a:latin typeface="+mn-lt"/>
          <a:cs typeface="+mn-cs"/>
        </a:defRPr>
      </a:lvl2pPr>
      <a:lvl3pPr marL="1143000" indent="-228600" algn="l" rtl="0" fontAlgn="base">
        <a:spcBef>
          <a:spcPct val="20000"/>
        </a:spcBef>
        <a:spcAft>
          <a:spcPct val="0"/>
        </a:spcAft>
        <a:buFont typeface="Arial" charset="0"/>
        <a:buChar char="•"/>
        <a:defRPr sz="2400">
          <a:solidFill>
            <a:schemeClr val="tx1"/>
          </a:solidFill>
          <a:latin typeface="+mn-lt"/>
          <a:cs typeface="+mn-cs"/>
        </a:defRPr>
      </a:lvl3pPr>
      <a:lvl4pPr marL="1600200" indent="-228600" algn="l" rtl="0" fontAlgn="base">
        <a:spcBef>
          <a:spcPct val="20000"/>
        </a:spcBef>
        <a:spcAft>
          <a:spcPct val="0"/>
        </a:spcAft>
        <a:buFont typeface="Arial" charset="0"/>
        <a:buChar char="–"/>
        <a:defRPr sz="2000">
          <a:solidFill>
            <a:schemeClr val="tx1"/>
          </a:solidFill>
          <a:latin typeface="+mn-lt"/>
          <a:cs typeface="+mn-cs"/>
        </a:defRPr>
      </a:lvl4pPr>
      <a:lvl5pPr marL="2057400" indent="-228600" algn="l" rtl="0" fontAlgn="base">
        <a:spcBef>
          <a:spcPct val="20000"/>
        </a:spcBef>
        <a:spcAft>
          <a:spcPct val="0"/>
        </a:spcAft>
        <a:buFont typeface="Arial" charset="0"/>
        <a:buChar char="»"/>
        <a:defRPr sz="2000">
          <a:solidFill>
            <a:schemeClr val="tx1"/>
          </a:solidFill>
          <a:latin typeface="+mn-lt"/>
          <a:cs typeface="+mn-cs"/>
        </a:defRPr>
      </a:lvl5pPr>
      <a:lvl6pPr marL="2514600" indent="-228600" algn="l" rtl="0" fontAlgn="base">
        <a:spcBef>
          <a:spcPct val="20000"/>
        </a:spcBef>
        <a:spcAft>
          <a:spcPct val="0"/>
        </a:spcAft>
        <a:buFont typeface="Arial" charset="0"/>
        <a:buChar char="»"/>
        <a:defRPr sz="2000">
          <a:solidFill>
            <a:schemeClr val="tx1"/>
          </a:solidFill>
          <a:latin typeface="+mn-lt"/>
          <a:cs typeface="+mn-cs"/>
        </a:defRPr>
      </a:lvl6pPr>
      <a:lvl7pPr marL="2971800" indent="-228600" algn="l" rtl="0" fontAlgn="base">
        <a:spcBef>
          <a:spcPct val="20000"/>
        </a:spcBef>
        <a:spcAft>
          <a:spcPct val="0"/>
        </a:spcAft>
        <a:buFont typeface="Arial" charset="0"/>
        <a:buChar char="»"/>
        <a:defRPr sz="2000">
          <a:solidFill>
            <a:schemeClr val="tx1"/>
          </a:solidFill>
          <a:latin typeface="+mn-lt"/>
          <a:cs typeface="+mn-cs"/>
        </a:defRPr>
      </a:lvl7pPr>
      <a:lvl8pPr marL="3429000" indent="-228600" algn="l" rtl="0" fontAlgn="base">
        <a:spcBef>
          <a:spcPct val="20000"/>
        </a:spcBef>
        <a:spcAft>
          <a:spcPct val="0"/>
        </a:spcAft>
        <a:buFont typeface="Arial" charset="0"/>
        <a:buChar char="»"/>
        <a:defRPr sz="2000">
          <a:solidFill>
            <a:schemeClr val="tx1"/>
          </a:solidFill>
          <a:latin typeface="+mn-lt"/>
          <a:cs typeface="+mn-cs"/>
        </a:defRPr>
      </a:lvl8pPr>
      <a:lvl9pPr marL="3886200" indent="-228600" algn="l" rtl="0" fontAlgn="base">
        <a:spcBef>
          <a:spcPct val="20000"/>
        </a:spcBef>
        <a:spcAft>
          <a:spcPct val="0"/>
        </a:spcAft>
        <a:buFont typeface="Arial" charset="0"/>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ctrTitle" idx="4294967295"/>
          </p:nvPr>
        </p:nvSpPr>
        <p:spPr>
          <a:xfrm>
            <a:off x="685800" y="2781300"/>
            <a:ext cx="7772400" cy="1143000"/>
          </a:xfrm>
        </p:spPr>
        <p:txBody>
          <a:bodyPr/>
          <a:lstStyle/>
          <a:p>
            <a:r>
              <a:rPr lang="fr-FR" sz="7200">
                <a:effectLst>
                  <a:outerShdw blurRad="38100" dist="38100" dir="2700000" algn="tl">
                    <a:srgbClr val="C0C0C0"/>
                  </a:outerShdw>
                </a:effectLst>
              </a:rPr>
              <a:t>Dossier de certification </a:t>
            </a:r>
            <a:br>
              <a:rPr lang="fr-FR" sz="7200">
                <a:effectLst>
                  <a:outerShdw blurRad="38100" dist="38100" dir="2700000" algn="tl">
                    <a:srgbClr val="C0C0C0"/>
                  </a:outerShdw>
                </a:effectLst>
              </a:rPr>
            </a:br>
            <a:r>
              <a:rPr lang="fr-FR" sz="7200">
                <a:effectLst>
                  <a:outerShdw blurRad="38100" dist="38100" dir="2700000" algn="tl">
                    <a:srgbClr val="C0C0C0"/>
                  </a:outerShdw>
                </a:effectLst>
              </a:rPr>
              <a:t>« Coach &amp; Team</a:t>
            </a:r>
            <a:r>
              <a:rPr lang="fr-FR" sz="6000" b="1" baseline="30000">
                <a:latin typeface="Times"/>
              </a:rPr>
              <a:t>®</a:t>
            </a:r>
            <a:r>
              <a:rPr lang="fr-FR" sz="7200">
                <a:effectLst>
                  <a:outerShdw blurRad="38100" dist="38100" dir="2700000" algn="tl">
                    <a:srgbClr val="C0C0C0"/>
                  </a:outerShdw>
                </a:effectLst>
              </a:rPr>
              <a:t>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51F3EABC-AEDD-464F-B2AF-12BC006EF681}" type="slidenum">
              <a:rPr lang="fr-FR" i="1" smtClean="0">
                <a:solidFill>
                  <a:schemeClr val="tx1"/>
                </a:solidFill>
                <a:latin typeface="Arial" charset="0"/>
                <a:cs typeface="Arial" charset="0"/>
              </a:rPr>
              <a:pPr>
                <a:spcBef>
                  <a:spcPct val="0"/>
                </a:spcBef>
                <a:spcAft>
                  <a:spcPct val="0"/>
                </a:spcAft>
              </a:pPr>
              <a:t>10</a:t>
            </a:fld>
            <a:endParaRPr lang="fr-FR" i="1" smtClean="0">
              <a:solidFill>
                <a:schemeClr val="tx1"/>
              </a:solidFill>
              <a:latin typeface="Arial" charset="0"/>
              <a:cs typeface="Arial" charset="0"/>
            </a:endParaRPr>
          </a:p>
        </p:txBody>
      </p:sp>
      <p:sp>
        <p:nvSpPr>
          <p:cNvPr id="417796" name="Rectangle 4"/>
          <p:cNvSpPr>
            <a:spLocks noChangeArrowheads="1"/>
          </p:cNvSpPr>
          <p:nvPr/>
        </p:nvSpPr>
        <p:spPr bwMode="auto">
          <a:xfrm>
            <a:off x="266700" y="1395413"/>
            <a:ext cx="8658225" cy="685800"/>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000" b="1" dirty="0"/>
              <a:t>Le rôle du jury </a:t>
            </a:r>
          </a:p>
          <a:p>
            <a:pPr marL="742950" lvl="1" indent="-285750" eaLnBrk="0" hangingPunct="0">
              <a:spcBef>
                <a:spcPct val="30000"/>
              </a:spcBef>
              <a:buFont typeface="Wingdings" pitchFamily="2" charset="2"/>
              <a:buChar char="Ä"/>
            </a:pPr>
            <a:r>
              <a:rPr lang="fr-FR" sz="1800" dirty="0"/>
              <a:t>Il vérifie le degré de connaissance, de compréhension et d’intégration du matériel CT par le candidat.</a:t>
            </a:r>
          </a:p>
          <a:p>
            <a:pPr marL="742950" lvl="1" indent="-285750" eaLnBrk="0" hangingPunct="0">
              <a:spcBef>
                <a:spcPct val="30000"/>
              </a:spcBef>
              <a:buFont typeface="Wingdings" pitchFamily="2" charset="2"/>
              <a:buChar char="Ä"/>
            </a:pPr>
            <a:r>
              <a:rPr lang="fr-FR" sz="1800" dirty="0"/>
              <a:t>Il vérifie l’intégration de ce matériel CT dont fait montre le candidat dans sa pratique et dans sa réflexion stratégique.</a:t>
            </a:r>
          </a:p>
          <a:p>
            <a:pPr marL="742950" lvl="1" indent="-285750" eaLnBrk="0" hangingPunct="0">
              <a:spcBef>
                <a:spcPct val="30000"/>
              </a:spcBef>
              <a:buFont typeface="Wingdings" pitchFamily="2" charset="2"/>
              <a:buChar char="Ä"/>
            </a:pPr>
            <a:r>
              <a:rPr lang="fr-FR" sz="1800" dirty="0"/>
              <a:t>Il évalue aussi bien les contenus que les processus en cours de certification (voir diverses fiches de recommandations relatives à chaque épreuve).</a:t>
            </a:r>
          </a:p>
          <a:p>
            <a:pPr marL="742950" lvl="1" indent="-285750" eaLnBrk="0" hangingPunct="0">
              <a:spcBef>
                <a:spcPct val="30000"/>
              </a:spcBef>
              <a:buFont typeface="Wingdings" pitchFamily="2" charset="2"/>
              <a:buChar char="Ä"/>
            </a:pPr>
            <a:r>
              <a:rPr lang="fr-FR" sz="1800" dirty="0"/>
              <a:t>Il évalue « l’ici et maintenant » de la prestation du candidat sans faire rentrer en ligne de compte le potentiel de la personne. </a:t>
            </a:r>
          </a:p>
          <a:p>
            <a:pPr marL="742950" lvl="1" indent="-285750" eaLnBrk="0" hangingPunct="0">
              <a:spcBef>
                <a:spcPct val="30000"/>
              </a:spcBef>
              <a:buFont typeface="Wingdings" pitchFamily="2" charset="2"/>
              <a:buChar char="Ä"/>
            </a:pPr>
            <a:r>
              <a:rPr lang="fr-FR" sz="1800" dirty="0"/>
              <a:t>Il a le souci de « fertiliser » le candidat par sa bienveillance mais sans complaisance vis à vis de lui.</a:t>
            </a:r>
          </a:p>
          <a:p>
            <a:pPr marL="742950" lvl="1" indent="-285750" eaLnBrk="0" hangingPunct="0">
              <a:spcBef>
                <a:spcPct val="30000"/>
              </a:spcBef>
              <a:buFont typeface="Wingdings" pitchFamily="2" charset="2"/>
              <a:buChar char="Ä"/>
            </a:pPr>
            <a:r>
              <a:rPr lang="fr-FR" sz="1800" dirty="0"/>
              <a:t>Il donne une note au candidat. Lors de la notation, le jury veillera à procéder rapidement en conduisant sa réflexion à partir de la question « que manque-t-il au candidat pour qu’il ait 10 ? » </a:t>
            </a:r>
          </a:p>
          <a:p>
            <a:pPr marL="342900" indent="-342900" eaLnBrk="0" hangingPunct="0">
              <a:spcBef>
                <a:spcPct val="30000"/>
              </a:spcBef>
              <a:buFont typeface="Monotype Sorts"/>
              <a:buChar char="q"/>
            </a:pPr>
            <a:endParaRPr lang="fr-FR" sz="2000" dirty="0"/>
          </a:p>
        </p:txBody>
      </p:sp>
      <p:sp>
        <p:nvSpPr>
          <p:cNvPr id="5" name="Rectangle 2"/>
          <p:cNvSpPr>
            <a:spLocks noChangeArrowheads="1"/>
          </p:cNvSpPr>
          <p:nvPr/>
        </p:nvSpPr>
        <p:spPr bwMode="auto">
          <a:xfrm>
            <a:off x="3167063" y="449263"/>
            <a:ext cx="597693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smtClean="0">
                <a:solidFill>
                  <a:schemeClr val="tx1">
                    <a:lumMod val="85000"/>
                    <a:lumOff val="15000"/>
                  </a:schemeClr>
                </a:solidFill>
              </a:rPr>
              <a:t>Rôle </a:t>
            </a:r>
            <a:r>
              <a:rPr lang="fr-FR" sz="2800" b="1" dirty="0">
                <a:solidFill>
                  <a:schemeClr val="tx1">
                    <a:lumMod val="85000"/>
                    <a:lumOff val="15000"/>
                  </a:schemeClr>
                </a:solidFill>
              </a:rPr>
              <a:t>du jury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7796">
                                            <p:txEl>
                                              <p:pRg st="0" end="0"/>
                                            </p:txEl>
                                          </p:spTgt>
                                        </p:tgtEl>
                                        <p:attrNameLst>
                                          <p:attrName>style.visibility</p:attrName>
                                        </p:attrNameLst>
                                      </p:cBhvr>
                                      <p:to>
                                        <p:strVal val="visible"/>
                                      </p:to>
                                    </p:set>
                                    <p:animEffect transition="in" filter="wipe(left)">
                                      <p:cBhvr>
                                        <p:cTn id="7" dur="500"/>
                                        <p:tgtEl>
                                          <p:spTgt spid="41779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7796">
                                            <p:txEl>
                                              <p:pRg st="1" end="1"/>
                                            </p:txEl>
                                          </p:spTgt>
                                        </p:tgtEl>
                                        <p:attrNameLst>
                                          <p:attrName>style.visibility</p:attrName>
                                        </p:attrNameLst>
                                      </p:cBhvr>
                                      <p:to>
                                        <p:strVal val="visible"/>
                                      </p:to>
                                    </p:set>
                                    <p:animEffect transition="in" filter="wipe(left)">
                                      <p:cBhvr>
                                        <p:cTn id="10" dur="500"/>
                                        <p:tgtEl>
                                          <p:spTgt spid="41779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17796">
                                            <p:txEl>
                                              <p:pRg st="2" end="2"/>
                                            </p:txEl>
                                          </p:spTgt>
                                        </p:tgtEl>
                                        <p:attrNameLst>
                                          <p:attrName>style.visibility</p:attrName>
                                        </p:attrNameLst>
                                      </p:cBhvr>
                                      <p:to>
                                        <p:strVal val="visible"/>
                                      </p:to>
                                    </p:set>
                                    <p:animEffect transition="in" filter="wipe(left)">
                                      <p:cBhvr>
                                        <p:cTn id="13" dur="500"/>
                                        <p:tgtEl>
                                          <p:spTgt spid="417796">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17796">
                                            <p:txEl>
                                              <p:pRg st="3" end="3"/>
                                            </p:txEl>
                                          </p:spTgt>
                                        </p:tgtEl>
                                        <p:attrNameLst>
                                          <p:attrName>style.visibility</p:attrName>
                                        </p:attrNameLst>
                                      </p:cBhvr>
                                      <p:to>
                                        <p:strVal val="visible"/>
                                      </p:to>
                                    </p:set>
                                    <p:animEffect transition="in" filter="wipe(left)">
                                      <p:cBhvr>
                                        <p:cTn id="16" dur="500"/>
                                        <p:tgtEl>
                                          <p:spTgt spid="417796">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17796">
                                            <p:txEl>
                                              <p:pRg st="4" end="4"/>
                                            </p:txEl>
                                          </p:spTgt>
                                        </p:tgtEl>
                                        <p:attrNameLst>
                                          <p:attrName>style.visibility</p:attrName>
                                        </p:attrNameLst>
                                      </p:cBhvr>
                                      <p:to>
                                        <p:strVal val="visible"/>
                                      </p:to>
                                    </p:set>
                                    <p:animEffect transition="in" filter="wipe(left)">
                                      <p:cBhvr>
                                        <p:cTn id="19" dur="500"/>
                                        <p:tgtEl>
                                          <p:spTgt spid="417796">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17796">
                                            <p:txEl>
                                              <p:pRg st="5" end="5"/>
                                            </p:txEl>
                                          </p:spTgt>
                                        </p:tgtEl>
                                        <p:attrNameLst>
                                          <p:attrName>style.visibility</p:attrName>
                                        </p:attrNameLst>
                                      </p:cBhvr>
                                      <p:to>
                                        <p:strVal val="visible"/>
                                      </p:to>
                                    </p:set>
                                    <p:animEffect transition="in" filter="wipe(left)">
                                      <p:cBhvr>
                                        <p:cTn id="22" dur="500"/>
                                        <p:tgtEl>
                                          <p:spTgt spid="417796">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17796">
                                            <p:txEl>
                                              <p:pRg st="6" end="6"/>
                                            </p:txEl>
                                          </p:spTgt>
                                        </p:tgtEl>
                                        <p:attrNameLst>
                                          <p:attrName>style.visibility</p:attrName>
                                        </p:attrNameLst>
                                      </p:cBhvr>
                                      <p:to>
                                        <p:strVal val="visible"/>
                                      </p:to>
                                    </p:set>
                                    <p:animEffect transition="in" filter="wipe(left)">
                                      <p:cBhvr>
                                        <p:cTn id="25" dur="500"/>
                                        <p:tgtEl>
                                          <p:spTgt spid="4177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AC0417C9-6820-4C09-BBC7-7D4C514D7E8F}" type="slidenum">
              <a:rPr lang="fr-FR" i="1" smtClean="0">
                <a:solidFill>
                  <a:schemeClr val="tx1"/>
                </a:solidFill>
                <a:latin typeface="Arial" charset="0"/>
                <a:cs typeface="Arial" charset="0"/>
              </a:rPr>
              <a:pPr>
                <a:spcBef>
                  <a:spcPct val="0"/>
                </a:spcBef>
                <a:spcAft>
                  <a:spcPct val="0"/>
                </a:spcAft>
              </a:pPr>
              <a:t>11</a:t>
            </a:fld>
            <a:endParaRPr lang="fr-FR" i="1" smtClean="0">
              <a:solidFill>
                <a:schemeClr val="tx1"/>
              </a:solidFill>
              <a:latin typeface="Arial" charset="0"/>
              <a:cs typeface="Arial" charset="0"/>
            </a:endParaRPr>
          </a:p>
        </p:txBody>
      </p:sp>
      <p:sp>
        <p:nvSpPr>
          <p:cNvPr id="32771" name="AutoShape 3">
            <a:hlinkClick r:id="rId2" action="ppaction://hlinksldjump" highlightClick="1"/>
          </p:cNvPr>
          <p:cNvSpPr>
            <a:spLocks noChangeArrowheads="1"/>
          </p:cNvSpPr>
          <p:nvPr/>
        </p:nvSpPr>
        <p:spPr bwMode="auto">
          <a:xfrm>
            <a:off x="0" y="0"/>
            <a:ext cx="2114550" cy="838200"/>
          </a:xfrm>
          <a:prstGeom prst="actionButtonBlank">
            <a:avLst/>
          </a:prstGeom>
          <a:noFill/>
          <a:ln w="9525">
            <a:noFill/>
            <a:miter lim="800000"/>
            <a:headEnd/>
            <a:tailEnd/>
          </a:ln>
        </p:spPr>
        <p:txBody>
          <a:bodyPr wrap="none" anchor="ctr">
            <a:spAutoFit/>
          </a:bodyPr>
          <a:lstStyle/>
          <a:p>
            <a:pPr algn="ctr" eaLnBrk="0" hangingPunct="0">
              <a:spcBef>
                <a:spcPct val="20000"/>
              </a:spcBef>
              <a:buFont typeface="Monotype Sorts"/>
              <a:buNone/>
            </a:pPr>
            <a:endParaRPr lang="fr-FR"/>
          </a:p>
        </p:txBody>
      </p:sp>
      <p:sp>
        <p:nvSpPr>
          <p:cNvPr id="418820" name="Rectangle 4"/>
          <p:cNvSpPr>
            <a:spLocks noChangeArrowheads="1"/>
          </p:cNvSpPr>
          <p:nvPr/>
        </p:nvSpPr>
        <p:spPr bwMode="auto">
          <a:xfrm>
            <a:off x="238125" y="1364343"/>
            <a:ext cx="8658225" cy="4982708"/>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000" b="1" dirty="0"/>
              <a:t>Rôle du président du jury</a:t>
            </a:r>
            <a:endParaRPr lang="fr-FR" sz="2000" dirty="0"/>
          </a:p>
          <a:p>
            <a:pPr marL="742950" lvl="1" indent="-285750" eaLnBrk="0" hangingPunct="0">
              <a:spcBef>
                <a:spcPct val="30000"/>
              </a:spcBef>
              <a:buFont typeface="Wingdings" pitchFamily="2" charset="2"/>
              <a:buChar char="Ä"/>
            </a:pPr>
            <a:r>
              <a:rPr lang="fr-FR" sz="1800" dirty="0"/>
              <a:t>Il est Président pour la durée de la certification d’un candidat. L’échange des rôles a lieu lorsqu’un nouveau candidat se présente.</a:t>
            </a:r>
          </a:p>
          <a:p>
            <a:pPr marL="742950" lvl="1" indent="-285750" eaLnBrk="0" hangingPunct="0">
              <a:spcBef>
                <a:spcPct val="30000"/>
              </a:spcBef>
              <a:buFont typeface="Wingdings" pitchFamily="2" charset="2"/>
              <a:buChar char="Ä"/>
            </a:pPr>
            <a:r>
              <a:rPr lang="fr-FR" sz="1800" dirty="0"/>
              <a:t>Il est responsable en premier lieu de la déontologie du processus de certification.</a:t>
            </a:r>
          </a:p>
          <a:p>
            <a:pPr marL="742950" lvl="1" indent="-285750" eaLnBrk="0" hangingPunct="0">
              <a:spcBef>
                <a:spcPct val="30000"/>
              </a:spcBef>
              <a:buFont typeface="Wingdings" pitchFamily="2" charset="2"/>
              <a:buChar char="Ä"/>
            </a:pPr>
            <a:r>
              <a:rPr lang="fr-FR" sz="1800" dirty="0"/>
              <a:t>Il distribue la parole, s’assure que les recommandations faites aux jurés sont comprises (ne poser qu’une question à la fois, par exemple), donne du feedback tant au candidat qu’aux jurés, et incite le jury à faire de même.</a:t>
            </a:r>
          </a:p>
          <a:p>
            <a:pPr marL="742950" lvl="1" indent="-285750" eaLnBrk="0" hangingPunct="0">
              <a:spcBef>
                <a:spcPct val="30000"/>
              </a:spcBef>
              <a:buFont typeface="Wingdings" pitchFamily="2" charset="2"/>
              <a:buChar char="Ä"/>
            </a:pPr>
            <a:r>
              <a:rPr lang="fr-FR" sz="1800" dirty="0"/>
              <a:t>Il anime le processus de notation : </a:t>
            </a:r>
          </a:p>
          <a:p>
            <a:pPr marL="1143000" lvl="2" indent="-228600" eaLnBrk="0" hangingPunct="0">
              <a:spcBef>
                <a:spcPct val="30000"/>
              </a:spcBef>
              <a:buFont typeface="Wingdings" pitchFamily="2" charset="2"/>
              <a:buChar char="ü"/>
            </a:pPr>
            <a:r>
              <a:rPr lang="fr-FR" sz="1600" dirty="0"/>
              <a:t>Il donne à chaque juré quelques instants pour décider d’une note après chaque étape de la certification. Il invite les jurés à communiquer de vive voix leur note sans qu’ils aient à justifier a priori leur décision. </a:t>
            </a:r>
          </a:p>
          <a:p>
            <a:pPr marL="1143000" lvl="2" indent="-228600" eaLnBrk="0" hangingPunct="0">
              <a:spcBef>
                <a:spcPct val="30000"/>
              </a:spcBef>
              <a:buFont typeface="Wingdings" pitchFamily="2" charset="2"/>
              <a:buChar char="ü"/>
            </a:pPr>
            <a:r>
              <a:rPr lang="fr-FR" sz="1600" dirty="0"/>
              <a:t>En cas de litige ou de disparité, il invite les jurés à présenter les raisons de leur notation et conduit la négociation pour qu’il y ait consensus.</a:t>
            </a:r>
          </a:p>
          <a:p>
            <a:pPr marL="1143000" lvl="2" indent="-228600" eaLnBrk="0" hangingPunct="0">
              <a:spcBef>
                <a:spcPct val="30000"/>
              </a:spcBef>
              <a:buFont typeface="Wingdings" pitchFamily="2" charset="2"/>
              <a:buChar char="ü"/>
            </a:pPr>
            <a:r>
              <a:rPr lang="fr-FR" sz="1600" dirty="0"/>
              <a:t>Il est le porte parole du jury. C’est lui qui donne la note au candidat après la délibération.</a:t>
            </a:r>
          </a:p>
        </p:txBody>
      </p:sp>
      <p:sp>
        <p:nvSpPr>
          <p:cNvPr id="6" name="Rectangle 2"/>
          <p:cNvSpPr>
            <a:spLocks noChangeArrowheads="1"/>
          </p:cNvSpPr>
          <p:nvPr/>
        </p:nvSpPr>
        <p:spPr bwMode="auto">
          <a:xfrm>
            <a:off x="3294063" y="342900"/>
            <a:ext cx="59197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smtClean="0">
                <a:solidFill>
                  <a:schemeClr val="tx1">
                    <a:lumMod val="85000"/>
                    <a:lumOff val="15000"/>
                  </a:schemeClr>
                </a:solidFill>
              </a:rPr>
              <a:t>Rôle </a:t>
            </a:r>
            <a:r>
              <a:rPr lang="fr-FR" sz="2800" b="1" dirty="0">
                <a:solidFill>
                  <a:schemeClr val="tx1">
                    <a:lumMod val="85000"/>
                    <a:lumOff val="15000"/>
                  </a:schemeClr>
                </a:solidFill>
              </a:rPr>
              <a:t>du </a:t>
            </a:r>
            <a:r>
              <a:rPr lang="fr-FR" sz="2800" b="1" dirty="0" smtClean="0">
                <a:solidFill>
                  <a:schemeClr val="tx1">
                    <a:lumMod val="85000"/>
                    <a:lumOff val="15000"/>
                  </a:schemeClr>
                </a:solidFill>
              </a:rPr>
              <a:t>Président du jury</a:t>
            </a:r>
            <a:endParaRPr lang="fr-FR" sz="2800" b="1" dirty="0">
              <a:solidFill>
                <a:schemeClr val="tx1">
                  <a:lumMod val="85000"/>
                  <a:lumOff val="1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8820">
                                            <p:txEl>
                                              <p:pRg st="0" end="0"/>
                                            </p:txEl>
                                          </p:spTgt>
                                        </p:tgtEl>
                                        <p:attrNameLst>
                                          <p:attrName>style.visibility</p:attrName>
                                        </p:attrNameLst>
                                      </p:cBhvr>
                                      <p:to>
                                        <p:strVal val="visible"/>
                                      </p:to>
                                    </p:set>
                                    <p:animEffect transition="in" filter="wipe(left)">
                                      <p:cBhvr>
                                        <p:cTn id="7" dur="500"/>
                                        <p:tgtEl>
                                          <p:spTgt spid="41882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8820">
                                            <p:txEl>
                                              <p:pRg st="1" end="1"/>
                                            </p:txEl>
                                          </p:spTgt>
                                        </p:tgtEl>
                                        <p:attrNameLst>
                                          <p:attrName>style.visibility</p:attrName>
                                        </p:attrNameLst>
                                      </p:cBhvr>
                                      <p:to>
                                        <p:strVal val="visible"/>
                                      </p:to>
                                    </p:set>
                                    <p:animEffect transition="in" filter="wipe(left)">
                                      <p:cBhvr>
                                        <p:cTn id="10" dur="500"/>
                                        <p:tgtEl>
                                          <p:spTgt spid="418820">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18820">
                                            <p:txEl>
                                              <p:pRg st="2" end="2"/>
                                            </p:txEl>
                                          </p:spTgt>
                                        </p:tgtEl>
                                        <p:attrNameLst>
                                          <p:attrName>style.visibility</p:attrName>
                                        </p:attrNameLst>
                                      </p:cBhvr>
                                      <p:to>
                                        <p:strVal val="visible"/>
                                      </p:to>
                                    </p:set>
                                    <p:animEffect transition="in" filter="wipe(left)">
                                      <p:cBhvr>
                                        <p:cTn id="13" dur="500"/>
                                        <p:tgtEl>
                                          <p:spTgt spid="418820">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18820">
                                            <p:txEl>
                                              <p:pRg st="3" end="3"/>
                                            </p:txEl>
                                          </p:spTgt>
                                        </p:tgtEl>
                                        <p:attrNameLst>
                                          <p:attrName>style.visibility</p:attrName>
                                        </p:attrNameLst>
                                      </p:cBhvr>
                                      <p:to>
                                        <p:strVal val="visible"/>
                                      </p:to>
                                    </p:set>
                                    <p:animEffect transition="in" filter="wipe(left)">
                                      <p:cBhvr>
                                        <p:cTn id="16" dur="500"/>
                                        <p:tgtEl>
                                          <p:spTgt spid="418820">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18820">
                                            <p:txEl>
                                              <p:pRg st="4" end="4"/>
                                            </p:txEl>
                                          </p:spTgt>
                                        </p:tgtEl>
                                        <p:attrNameLst>
                                          <p:attrName>style.visibility</p:attrName>
                                        </p:attrNameLst>
                                      </p:cBhvr>
                                      <p:to>
                                        <p:strVal val="visible"/>
                                      </p:to>
                                    </p:set>
                                    <p:animEffect transition="in" filter="wipe(left)">
                                      <p:cBhvr>
                                        <p:cTn id="19" dur="500"/>
                                        <p:tgtEl>
                                          <p:spTgt spid="418820">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18820">
                                            <p:txEl>
                                              <p:pRg st="5" end="5"/>
                                            </p:txEl>
                                          </p:spTgt>
                                        </p:tgtEl>
                                        <p:attrNameLst>
                                          <p:attrName>style.visibility</p:attrName>
                                        </p:attrNameLst>
                                      </p:cBhvr>
                                      <p:to>
                                        <p:strVal val="visible"/>
                                      </p:to>
                                    </p:set>
                                    <p:animEffect transition="in" filter="wipe(left)">
                                      <p:cBhvr>
                                        <p:cTn id="22" dur="500"/>
                                        <p:tgtEl>
                                          <p:spTgt spid="418820">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18820">
                                            <p:txEl>
                                              <p:pRg st="6" end="6"/>
                                            </p:txEl>
                                          </p:spTgt>
                                        </p:tgtEl>
                                        <p:attrNameLst>
                                          <p:attrName>style.visibility</p:attrName>
                                        </p:attrNameLst>
                                      </p:cBhvr>
                                      <p:to>
                                        <p:strVal val="visible"/>
                                      </p:to>
                                    </p:set>
                                    <p:animEffect transition="in" filter="wipe(left)">
                                      <p:cBhvr>
                                        <p:cTn id="25" dur="500"/>
                                        <p:tgtEl>
                                          <p:spTgt spid="418820">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18820">
                                            <p:txEl>
                                              <p:pRg st="7" end="7"/>
                                            </p:txEl>
                                          </p:spTgt>
                                        </p:tgtEl>
                                        <p:attrNameLst>
                                          <p:attrName>style.visibility</p:attrName>
                                        </p:attrNameLst>
                                      </p:cBhvr>
                                      <p:to>
                                        <p:strVal val="visible"/>
                                      </p:to>
                                    </p:set>
                                    <p:animEffect transition="in" filter="wipe(left)">
                                      <p:cBhvr>
                                        <p:cTn id="28" dur="500"/>
                                        <p:tgtEl>
                                          <p:spTgt spid="41882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2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BA5A7778-0D1E-44BE-83D8-F3655C8508AC}" type="slidenum">
              <a:rPr lang="fr-FR" i="1" smtClean="0">
                <a:solidFill>
                  <a:schemeClr val="tx1"/>
                </a:solidFill>
                <a:latin typeface="Arial" charset="0"/>
                <a:cs typeface="Arial" charset="0"/>
              </a:rPr>
              <a:pPr>
                <a:spcBef>
                  <a:spcPct val="0"/>
                </a:spcBef>
                <a:spcAft>
                  <a:spcPct val="0"/>
                </a:spcAft>
              </a:pPr>
              <a:t>12</a:t>
            </a:fld>
            <a:endParaRPr lang="fr-FR" i="1" smtClean="0">
              <a:solidFill>
                <a:schemeClr val="tx1"/>
              </a:solidFill>
              <a:latin typeface="Arial" charset="0"/>
              <a:cs typeface="Arial" charset="0"/>
            </a:endParaRPr>
          </a:p>
        </p:txBody>
      </p:sp>
      <p:sp>
        <p:nvSpPr>
          <p:cNvPr id="422914" name="Rectangle 2"/>
          <p:cNvSpPr>
            <a:spLocks noChangeArrowheads="1"/>
          </p:cNvSpPr>
          <p:nvPr/>
        </p:nvSpPr>
        <p:spPr bwMode="auto">
          <a:xfrm>
            <a:off x="3294063" y="449263"/>
            <a:ext cx="59197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Recommandations </a:t>
            </a:r>
            <a:r>
              <a:rPr lang="fr-FR" sz="2800" b="1" dirty="0" smtClean="0">
                <a:solidFill>
                  <a:schemeClr val="tx1">
                    <a:lumMod val="85000"/>
                    <a:lumOff val="15000"/>
                  </a:schemeClr>
                </a:solidFill>
              </a:rPr>
              <a:t>au </a:t>
            </a:r>
            <a:r>
              <a:rPr lang="fr-FR" sz="2800" b="1" dirty="0">
                <a:solidFill>
                  <a:schemeClr val="tx1">
                    <a:lumMod val="85000"/>
                    <a:lumOff val="15000"/>
                  </a:schemeClr>
                </a:solidFill>
              </a:rPr>
              <a:t>jury</a:t>
            </a:r>
          </a:p>
        </p:txBody>
      </p:sp>
      <p:sp>
        <p:nvSpPr>
          <p:cNvPr id="422916" name="Rectangle 4"/>
          <p:cNvSpPr>
            <a:spLocks noChangeArrowheads="1"/>
          </p:cNvSpPr>
          <p:nvPr/>
        </p:nvSpPr>
        <p:spPr bwMode="auto">
          <a:xfrm>
            <a:off x="266700" y="1381125"/>
            <a:ext cx="8658225" cy="685800"/>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000" b="1" dirty="0"/>
              <a:t>Il conviendra que les membres du jury soient attentifs à :</a:t>
            </a:r>
            <a:endParaRPr lang="fr-FR" sz="2000" dirty="0"/>
          </a:p>
          <a:p>
            <a:pPr marL="742950" lvl="1" indent="-285750" eaLnBrk="0" hangingPunct="0">
              <a:spcBef>
                <a:spcPct val="30000"/>
              </a:spcBef>
              <a:buFont typeface="Wingdings" pitchFamily="2" charset="2"/>
              <a:buChar char="Ä"/>
            </a:pPr>
            <a:r>
              <a:rPr lang="fr-FR" sz="1800" dirty="0"/>
              <a:t>Poser des questions dont l’auteur connaît la réponse.</a:t>
            </a:r>
          </a:p>
          <a:p>
            <a:pPr marL="742950" lvl="1" indent="-285750" eaLnBrk="0" hangingPunct="0">
              <a:spcBef>
                <a:spcPct val="30000"/>
              </a:spcBef>
              <a:buFont typeface="Wingdings" pitchFamily="2" charset="2"/>
              <a:buChar char="Ä"/>
            </a:pPr>
            <a:r>
              <a:rPr lang="fr-FR" sz="1800" dirty="0"/>
              <a:t>Poser des questions qui visent à permettre au candidat de faire preuve de sa compétence. Le jury n’est pas là pour « coincer » le candidat. </a:t>
            </a:r>
          </a:p>
          <a:p>
            <a:pPr marL="742950" lvl="1" indent="-285750" eaLnBrk="0" hangingPunct="0">
              <a:spcBef>
                <a:spcPct val="30000"/>
              </a:spcBef>
              <a:buFont typeface="Wingdings" pitchFamily="2" charset="2"/>
              <a:buChar char="Ä"/>
            </a:pPr>
            <a:r>
              <a:rPr lang="fr-FR" sz="1800" dirty="0"/>
              <a:t>Poser une seule question à la fois.</a:t>
            </a:r>
          </a:p>
          <a:p>
            <a:pPr marL="742950" lvl="1" indent="-285750" eaLnBrk="0" hangingPunct="0">
              <a:spcBef>
                <a:spcPct val="30000"/>
              </a:spcBef>
              <a:buFont typeface="Wingdings" pitchFamily="2" charset="2"/>
              <a:buChar char="Ä"/>
            </a:pPr>
            <a:r>
              <a:rPr lang="fr-FR" sz="1800" dirty="0"/>
              <a:t>Expliciter le cadre de référence de la question ou être prêt à reformuler la question différemment si le candidat ou un membre du jury ne la comprend pas.</a:t>
            </a:r>
          </a:p>
          <a:p>
            <a:pPr marL="742950" lvl="1" indent="-285750" eaLnBrk="0" hangingPunct="0">
              <a:spcBef>
                <a:spcPct val="30000"/>
              </a:spcBef>
              <a:buFont typeface="Wingdings" pitchFamily="2" charset="2"/>
              <a:buChar char="Ä"/>
            </a:pPr>
            <a:r>
              <a:rPr lang="fr-FR" sz="1800" dirty="0"/>
              <a:t>Donner un feed-back sur la réponse à la question posée.</a:t>
            </a:r>
          </a:p>
          <a:p>
            <a:pPr marL="742950" lvl="1" indent="-285750" eaLnBrk="0" hangingPunct="0">
              <a:spcBef>
                <a:spcPct val="30000"/>
              </a:spcBef>
              <a:buFont typeface="Wingdings" pitchFamily="2" charset="2"/>
              <a:buChar char="Ä"/>
            </a:pPr>
            <a:r>
              <a:rPr lang="fr-FR" sz="1800" dirty="0"/>
              <a:t>Inviter le candidat à prendre du temps pour lui.</a:t>
            </a:r>
          </a:p>
          <a:p>
            <a:pPr marL="742950" lvl="1" indent="-285750" eaLnBrk="0" hangingPunct="0">
              <a:spcBef>
                <a:spcPct val="30000"/>
              </a:spcBef>
              <a:buFont typeface="Wingdings" pitchFamily="2" charset="2"/>
              <a:buChar char="Ä"/>
            </a:pPr>
            <a:r>
              <a:rPr lang="fr-FR" sz="1800" dirty="0"/>
              <a:t>Faire les confrontations nécessaires. Par exemple, il conviendra de prévenir le candidat si l’on n’est pas satisfait de la réponse apportée. Une forme possible de confrontation : </a:t>
            </a:r>
            <a:r>
              <a:rPr lang="fr-FR" sz="1800" i="1" dirty="0"/>
              <a:t>« au stade où l ’on en est, cela fait 3 ou 4 fois que tu réponds partiellement ou que tu fais des redéfinitions… »</a:t>
            </a:r>
            <a:endParaRPr lang="fr-FR"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2916">
                                            <p:txEl>
                                              <p:pRg st="0" end="0"/>
                                            </p:txEl>
                                          </p:spTgt>
                                        </p:tgtEl>
                                        <p:attrNameLst>
                                          <p:attrName>style.visibility</p:attrName>
                                        </p:attrNameLst>
                                      </p:cBhvr>
                                      <p:to>
                                        <p:strVal val="visible"/>
                                      </p:to>
                                    </p:set>
                                    <p:animEffect transition="in" filter="wipe(left)">
                                      <p:cBhvr>
                                        <p:cTn id="7" dur="500"/>
                                        <p:tgtEl>
                                          <p:spTgt spid="42291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2916">
                                            <p:txEl>
                                              <p:pRg st="1" end="1"/>
                                            </p:txEl>
                                          </p:spTgt>
                                        </p:tgtEl>
                                        <p:attrNameLst>
                                          <p:attrName>style.visibility</p:attrName>
                                        </p:attrNameLst>
                                      </p:cBhvr>
                                      <p:to>
                                        <p:strVal val="visible"/>
                                      </p:to>
                                    </p:set>
                                    <p:animEffect transition="in" filter="wipe(left)">
                                      <p:cBhvr>
                                        <p:cTn id="10" dur="500"/>
                                        <p:tgtEl>
                                          <p:spTgt spid="42291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22916">
                                            <p:txEl>
                                              <p:pRg st="2" end="2"/>
                                            </p:txEl>
                                          </p:spTgt>
                                        </p:tgtEl>
                                        <p:attrNameLst>
                                          <p:attrName>style.visibility</p:attrName>
                                        </p:attrNameLst>
                                      </p:cBhvr>
                                      <p:to>
                                        <p:strVal val="visible"/>
                                      </p:to>
                                    </p:set>
                                    <p:animEffect transition="in" filter="wipe(left)">
                                      <p:cBhvr>
                                        <p:cTn id="13" dur="500"/>
                                        <p:tgtEl>
                                          <p:spTgt spid="422916">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22916">
                                            <p:txEl>
                                              <p:pRg st="3" end="3"/>
                                            </p:txEl>
                                          </p:spTgt>
                                        </p:tgtEl>
                                        <p:attrNameLst>
                                          <p:attrName>style.visibility</p:attrName>
                                        </p:attrNameLst>
                                      </p:cBhvr>
                                      <p:to>
                                        <p:strVal val="visible"/>
                                      </p:to>
                                    </p:set>
                                    <p:animEffect transition="in" filter="wipe(left)">
                                      <p:cBhvr>
                                        <p:cTn id="16" dur="500"/>
                                        <p:tgtEl>
                                          <p:spTgt spid="422916">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22916">
                                            <p:txEl>
                                              <p:pRg st="4" end="4"/>
                                            </p:txEl>
                                          </p:spTgt>
                                        </p:tgtEl>
                                        <p:attrNameLst>
                                          <p:attrName>style.visibility</p:attrName>
                                        </p:attrNameLst>
                                      </p:cBhvr>
                                      <p:to>
                                        <p:strVal val="visible"/>
                                      </p:to>
                                    </p:set>
                                    <p:animEffect transition="in" filter="wipe(left)">
                                      <p:cBhvr>
                                        <p:cTn id="19" dur="500"/>
                                        <p:tgtEl>
                                          <p:spTgt spid="422916">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22916">
                                            <p:txEl>
                                              <p:pRg st="5" end="5"/>
                                            </p:txEl>
                                          </p:spTgt>
                                        </p:tgtEl>
                                        <p:attrNameLst>
                                          <p:attrName>style.visibility</p:attrName>
                                        </p:attrNameLst>
                                      </p:cBhvr>
                                      <p:to>
                                        <p:strVal val="visible"/>
                                      </p:to>
                                    </p:set>
                                    <p:animEffect transition="in" filter="wipe(left)">
                                      <p:cBhvr>
                                        <p:cTn id="22" dur="500"/>
                                        <p:tgtEl>
                                          <p:spTgt spid="422916">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2916">
                                            <p:txEl>
                                              <p:pRg st="6" end="6"/>
                                            </p:txEl>
                                          </p:spTgt>
                                        </p:tgtEl>
                                        <p:attrNameLst>
                                          <p:attrName>style.visibility</p:attrName>
                                        </p:attrNameLst>
                                      </p:cBhvr>
                                      <p:to>
                                        <p:strVal val="visible"/>
                                      </p:to>
                                    </p:set>
                                    <p:animEffect transition="in" filter="wipe(left)">
                                      <p:cBhvr>
                                        <p:cTn id="25" dur="500"/>
                                        <p:tgtEl>
                                          <p:spTgt spid="422916">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22916">
                                            <p:txEl>
                                              <p:pRg st="7" end="7"/>
                                            </p:txEl>
                                          </p:spTgt>
                                        </p:tgtEl>
                                        <p:attrNameLst>
                                          <p:attrName>style.visibility</p:attrName>
                                        </p:attrNameLst>
                                      </p:cBhvr>
                                      <p:to>
                                        <p:strVal val="visible"/>
                                      </p:to>
                                    </p:set>
                                    <p:animEffect transition="in" filter="wipe(left)">
                                      <p:cBhvr>
                                        <p:cTn id="28" dur="500"/>
                                        <p:tgtEl>
                                          <p:spTgt spid="4229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2EE9437D-E379-49F5-A58F-63B5650F647B}" type="slidenum">
              <a:rPr lang="fr-FR" i="1" smtClean="0">
                <a:solidFill>
                  <a:schemeClr val="tx1"/>
                </a:solidFill>
                <a:latin typeface="Arial" charset="0"/>
                <a:cs typeface="Arial" charset="0"/>
              </a:rPr>
              <a:pPr>
                <a:spcBef>
                  <a:spcPct val="0"/>
                </a:spcBef>
                <a:spcAft>
                  <a:spcPct val="0"/>
                </a:spcAft>
              </a:pPr>
              <a:t>13</a:t>
            </a:fld>
            <a:endParaRPr lang="fr-FR" i="1" smtClean="0">
              <a:solidFill>
                <a:schemeClr val="tx1"/>
              </a:solidFill>
              <a:latin typeface="Arial" charset="0"/>
              <a:cs typeface="Arial" charset="0"/>
            </a:endParaRPr>
          </a:p>
        </p:txBody>
      </p:sp>
      <p:sp>
        <p:nvSpPr>
          <p:cNvPr id="428034" name="Rectangle 2"/>
          <p:cNvSpPr>
            <a:spLocks noChangeArrowheads="1"/>
          </p:cNvSpPr>
          <p:nvPr/>
        </p:nvSpPr>
        <p:spPr bwMode="auto">
          <a:xfrm>
            <a:off x="3268663" y="449263"/>
            <a:ext cx="587533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Le « </a:t>
            </a:r>
            <a:r>
              <a:rPr lang="fr-FR" sz="2800" b="1" dirty="0" smtClean="0">
                <a:solidFill>
                  <a:schemeClr val="tx1">
                    <a:lumMod val="85000"/>
                    <a:lumOff val="15000"/>
                  </a:schemeClr>
                </a:solidFill>
              </a:rPr>
              <a:t>Rover</a:t>
            </a:r>
            <a:r>
              <a:rPr lang="fr-FR" sz="2800" b="1" dirty="0">
                <a:solidFill>
                  <a:schemeClr val="tx1">
                    <a:lumMod val="85000"/>
                    <a:lumOff val="15000"/>
                  </a:schemeClr>
                </a:solidFill>
              </a:rPr>
              <a:t> »</a:t>
            </a:r>
          </a:p>
        </p:txBody>
      </p:sp>
      <p:sp>
        <p:nvSpPr>
          <p:cNvPr id="428036" name="Rectangle 4"/>
          <p:cNvSpPr>
            <a:spLocks noChangeArrowheads="1"/>
          </p:cNvSpPr>
          <p:nvPr/>
        </p:nvSpPr>
        <p:spPr bwMode="auto">
          <a:xfrm>
            <a:off x="266700" y="1852613"/>
            <a:ext cx="8658225" cy="685800"/>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000" b="1" dirty="0"/>
              <a:t>La fonction du « rover »</a:t>
            </a:r>
            <a:endParaRPr lang="fr-FR" sz="2000" dirty="0"/>
          </a:p>
          <a:p>
            <a:pPr marL="742950" lvl="1" indent="-285750" eaLnBrk="0" hangingPunct="0">
              <a:spcBef>
                <a:spcPct val="30000"/>
              </a:spcBef>
              <a:buFont typeface="Wingdings" pitchFamily="2" charset="2"/>
              <a:buChar char="Ä"/>
            </a:pPr>
            <a:r>
              <a:rPr lang="fr-FR" sz="1800" dirty="0"/>
              <a:t>Ce terme signifie « celui qui rôde ou vagabonde » en anglais...</a:t>
            </a:r>
          </a:p>
          <a:p>
            <a:pPr marL="742950" lvl="1" indent="-285750" eaLnBrk="0" hangingPunct="0">
              <a:spcBef>
                <a:spcPct val="30000"/>
              </a:spcBef>
              <a:buFont typeface="Wingdings" pitchFamily="2" charset="2"/>
              <a:buChar char="Ä"/>
            </a:pPr>
            <a:r>
              <a:rPr lang="fr-FR" sz="1800" dirty="0"/>
              <a:t>Il est le référent auquel quiconque peut faire appel lors de la certification, sans avoir à s’en justifier. </a:t>
            </a:r>
          </a:p>
          <a:p>
            <a:pPr marL="742950" lvl="1" indent="-285750" eaLnBrk="0" hangingPunct="0">
              <a:spcBef>
                <a:spcPct val="30000"/>
              </a:spcBef>
              <a:buFont typeface="Wingdings" pitchFamily="2" charset="2"/>
              <a:buChar char="Ä"/>
            </a:pPr>
            <a:r>
              <a:rPr lang="fr-FR" sz="1800" dirty="0"/>
              <a:t>L’appel au « rover » survient par exemple lorsque le jury ne parvient pas à se mettre d’accord sur la note a donner au candidat ou lorsqu’il y a ambiguïté, malaise ou problème dans le processus d’une épreuve. </a:t>
            </a:r>
          </a:p>
          <a:p>
            <a:pPr marL="742950" lvl="1" indent="-285750" eaLnBrk="0" hangingPunct="0">
              <a:spcBef>
                <a:spcPct val="30000"/>
              </a:spcBef>
              <a:buFont typeface="Wingdings" pitchFamily="2" charset="2"/>
              <a:buChar char="Ä"/>
            </a:pPr>
            <a:r>
              <a:rPr lang="fr-FR" sz="1800" dirty="0"/>
              <a:t>Le « rover </a:t>
            </a:r>
            <a:r>
              <a:rPr lang="fr-FR" sz="1800" dirty="0" smtClean="0"/>
              <a:t> » veille </a:t>
            </a:r>
            <a:r>
              <a:rPr lang="fr-FR" sz="1800" dirty="0"/>
              <a:t>toujours à faire sortir les acteurs par le haut.</a:t>
            </a:r>
          </a:p>
          <a:p>
            <a:pPr marL="742950" lvl="1" indent="-285750" eaLnBrk="0" hangingPunct="0">
              <a:spcBef>
                <a:spcPct val="30000"/>
              </a:spcBef>
              <a:buFont typeface="Wingdings" pitchFamily="2" charset="2"/>
              <a:buChar char="Ä"/>
            </a:pPr>
            <a:r>
              <a:rPr lang="fr-FR" sz="1800" dirty="0"/>
              <a:t>Ce rôle est joué par les membres du staff ou les enseignants.</a:t>
            </a:r>
          </a:p>
          <a:p>
            <a:pPr marL="742950" lvl="1" indent="-285750" eaLnBrk="0" hangingPunct="0">
              <a:spcBef>
                <a:spcPct val="30000"/>
              </a:spcBef>
              <a:buFont typeface="Wingdings" pitchFamily="2" charset="2"/>
              <a:buChar char="Ä"/>
            </a:pPr>
            <a:endParaRPr lang="fr-FR"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8036">
                                            <p:txEl>
                                              <p:pRg st="0" end="0"/>
                                            </p:txEl>
                                          </p:spTgt>
                                        </p:tgtEl>
                                        <p:attrNameLst>
                                          <p:attrName>style.visibility</p:attrName>
                                        </p:attrNameLst>
                                      </p:cBhvr>
                                      <p:to>
                                        <p:strVal val="visible"/>
                                      </p:to>
                                    </p:set>
                                    <p:animEffect transition="in" filter="wipe(left)">
                                      <p:cBhvr>
                                        <p:cTn id="7" dur="500"/>
                                        <p:tgtEl>
                                          <p:spTgt spid="42803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8036">
                                            <p:txEl>
                                              <p:pRg st="1" end="1"/>
                                            </p:txEl>
                                          </p:spTgt>
                                        </p:tgtEl>
                                        <p:attrNameLst>
                                          <p:attrName>style.visibility</p:attrName>
                                        </p:attrNameLst>
                                      </p:cBhvr>
                                      <p:to>
                                        <p:strVal val="visible"/>
                                      </p:to>
                                    </p:set>
                                    <p:animEffect transition="in" filter="wipe(left)">
                                      <p:cBhvr>
                                        <p:cTn id="10" dur="500"/>
                                        <p:tgtEl>
                                          <p:spTgt spid="42803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28036">
                                            <p:txEl>
                                              <p:pRg st="2" end="2"/>
                                            </p:txEl>
                                          </p:spTgt>
                                        </p:tgtEl>
                                        <p:attrNameLst>
                                          <p:attrName>style.visibility</p:attrName>
                                        </p:attrNameLst>
                                      </p:cBhvr>
                                      <p:to>
                                        <p:strVal val="visible"/>
                                      </p:to>
                                    </p:set>
                                    <p:animEffect transition="in" filter="wipe(left)">
                                      <p:cBhvr>
                                        <p:cTn id="13" dur="500"/>
                                        <p:tgtEl>
                                          <p:spTgt spid="428036">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28036">
                                            <p:txEl>
                                              <p:pRg st="3" end="3"/>
                                            </p:txEl>
                                          </p:spTgt>
                                        </p:tgtEl>
                                        <p:attrNameLst>
                                          <p:attrName>style.visibility</p:attrName>
                                        </p:attrNameLst>
                                      </p:cBhvr>
                                      <p:to>
                                        <p:strVal val="visible"/>
                                      </p:to>
                                    </p:set>
                                    <p:animEffect transition="in" filter="wipe(left)">
                                      <p:cBhvr>
                                        <p:cTn id="16" dur="500"/>
                                        <p:tgtEl>
                                          <p:spTgt spid="428036">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28036">
                                            <p:txEl>
                                              <p:pRg st="4" end="4"/>
                                            </p:txEl>
                                          </p:spTgt>
                                        </p:tgtEl>
                                        <p:attrNameLst>
                                          <p:attrName>style.visibility</p:attrName>
                                        </p:attrNameLst>
                                      </p:cBhvr>
                                      <p:to>
                                        <p:strVal val="visible"/>
                                      </p:to>
                                    </p:set>
                                    <p:animEffect transition="in" filter="wipe(left)">
                                      <p:cBhvr>
                                        <p:cTn id="19" dur="500"/>
                                        <p:tgtEl>
                                          <p:spTgt spid="428036">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28036">
                                            <p:txEl>
                                              <p:pRg st="5" end="5"/>
                                            </p:txEl>
                                          </p:spTgt>
                                        </p:tgtEl>
                                        <p:attrNameLst>
                                          <p:attrName>style.visibility</p:attrName>
                                        </p:attrNameLst>
                                      </p:cBhvr>
                                      <p:to>
                                        <p:strVal val="visible"/>
                                      </p:to>
                                    </p:set>
                                    <p:animEffect transition="in" filter="wipe(left)">
                                      <p:cBhvr>
                                        <p:cTn id="22" dur="500"/>
                                        <p:tgtEl>
                                          <p:spTgt spid="4280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94743" y="318777"/>
            <a:ext cx="6168572" cy="707886"/>
          </a:xfrm>
          <a:prstGeom prst="rect">
            <a:avLst/>
          </a:prstGeom>
          <a:noFill/>
        </p:spPr>
        <p:txBody>
          <a:bodyPr wrap="square" rtlCol="0">
            <a:spAutoFit/>
          </a:bodyPr>
          <a:lstStyle/>
          <a:p>
            <a:r>
              <a:rPr lang="fr-FR" sz="4000" b="1" dirty="0" smtClean="0">
                <a:effectLst>
                  <a:outerShdw blurRad="38100" dist="38100" dir="2700000" algn="tl">
                    <a:srgbClr val="000000">
                      <a:alpha val="43137"/>
                    </a:srgbClr>
                  </a:outerShdw>
                </a:effectLst>
                <a:latin typeface="+mj-lt"/>
              </a:rPr>
              <a:t>Déroulé de la certification</a:t>
            </a:r>
            <a:endParaRPr lang="fr-FR" sz="4000" b="1" dirty="0">
              <a:effectLst>
                <a:outerShdw blurRad="38100" dist="38100" dir="2700000" algn="tl">
                  <a:srgbClr val="000000">
                    <a:alpha val="43137"/>
                  </a:srgbClr>
                </a:outerShdw>
              </a:effectLst>
              <a:latin typeface="+mj-lt"/>
            </a:endParaRPr>
          </a:p>
        </p:txBody>
      </p:sp>
      <p:sp>
        <p:nvSpPr>
          <p:cNvPr id="3" name="Rectangle 4"/>
          <p:cNvSpPr>
            <a:spLocks noChangeArrowheads="1"/>
          </p:cNvSpPr>
          <p:nvPr/>
        </p:nvSpPr>
        <p:spPr bwMode="auto">
          <a:xfrm>
            <a:off x="266700" y="1724025"/>
            <a:ext cx="8658225" cy="685800"/>
          </a:xfrm>
          <a:prstGeom prst="rect">
            <a:avLst/>
          </a:prstGeom>
          <a:noFill/>
          <a:ln w="9525">
            <a:noFill/>
            <a:miter lim="800000"/>
            <a:headEnd/>
            <a:tailEnd/>
          </a:ln>
        </p:spPr>
        <p:txBody>
          <a:bodyPr lIns="92075" tIns="46038" rIns="92075" bIns="46038"/>
          <a:lstStyle/>
          <a:p>
            <a:pPr marL="457200" indent="-457200" eaLnBrk="0" hangingPunct="0">
              <a:spcBef>
                <a:spcPct val="30000"/>
              </a:spcBef>
              <a:buFont typeface="+mj-lt"/>
              <a:buAutoNum type="arabicPeriod"/>
            </a:pPr>
            <a:r>
              <a:rPr lang="fr-FR" sz="2000" b="1" dirty="0" smtClean="0"/>
              <a:t>Les jurys sont constitués de 4 ou 5 candidats et complétés par un minimum d’un coach CT certifié :</a:t>
            </a:r>
            <a:endParaRPr lang="fr-FR" sz="2000" dirty="0"/>
          </a:p>
          <a:p>
            <a:pPr marL="742950" lvl="1" indent="-285750" eaLnBrk="0" hangingPunct="0">
              <a:spcBef>
                <a:spcPct val="30000"/>
              </a:spcBef>
              <a:buFont typeface="Wingdings" pitchFamily="2" charset="2"/>
              <a:buChar char="Ä"/>
            </a:pPr>
            <a:r>
              <a:rPr lang="fr-FR" sz="1800" dirty="0" smtClean="0"/>
              <a:t>Le coach CT ne prendra aucune des postures spécifiques de la certification, hormis celle de juré. Son rôle porte sur le fait de limiter la consanguinité dans les jurys et sur l’apport d’un regard plus « léger » sur la certification (ses enjeux ne sont pas du même ordre que pour les autres membres du jury qui seront candidats à un moment ou un autre).</a:t>
            </a:r>
            <a:endParaRPr lang="fr-FR" sz="1800" dirty="0"/>
          </a:p>
          <a:p>
            <a:pPr marL="742950" lvl="1" indent="-285750" eaLnBrk="0" hangingPunct="0">
              <a:spcBef>
                <a:spcPct val="30000"/>
              </a:spcBef>
              <a:buFont typeface="Wingdings" pitchFamily="2" charset="2"/>
              <a:buChar char="Ä"/>
            </a:pPr>
            <a:r>
              <a:rPr lang="fr-FR" sz="1800" dirty="0" smtClean="0"/>
              <a:t>La rotation entre les différents rôles se fera selon l’un ou l’autre des tableaux remis ci-après. </a:t>
            </a:r>
            <a:endParaRPr lang="fr-FR" sz="1800" dirty="0"/>
          </a:p>
          <a:p>
            <a:pPr marL="742950" lvl="1" indent="-285750" eaLnBrk="0" hangingPunct="0">
              <a:spcBef>
                <a:spcPct val="30000"/>
              </a:spcBef>
              <a:buFont typeface="Wingdings" pitchFamily="2" charset="2"/>
              <a:buChar char="Ä"/>
            </a:pPr>
            <a:r>
              <a:rPr lang="fr-FR" sz="1800" dirty="0" smtClean="0"/>
              <a:t>Le seul choix nécessaire concerne l’ordre de passage comme candidat.</a:t>
            </a:r>
            <a:endParaRPr lang="fr-F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94743" y="318777"/>
            <a:ext cx="6168572" cy="707886"/>
          </a:xfrm>
          <a:prstGeom prst="rect">
            <a:avLst/>
          </a:prstGeom>
          <a:noFill/>
        </p:spPr>
        <p:txBody>
          <a:bodyPr wrap="square" rtlCol="0">
            <a:spAutoFit/>
          </a:bodyPr>
          <a:lstStyle/>
          <a:p>
            <a:r>
              <a:rPr lang="fr-FR" sz="4000" b="1" dirty="0" smtClean="0">
                <a:effectLst>
                  <a:outerShdw blurRad="38100" dist="38100" dir="2700000" algn="tl">
                    <a:srgbClr val="000000">
                      <a:alpha val="43137"/>
                    </a:srgbClr>
                  </a:outerShdw>
                </a:effectLst>
                <a:latin typeface="+mj-lt"/>
              </a:rPr>
              <a:t>Déroulé de la certification</a:t>
            </a:r>
            <a:endParaRPr lang="fr-FR" sz="4000" b="1" dirty="0">
              <a:effectLst>
                <a:outerShdw blurRad="38100" dist="38100" dir="2700000" algn="tl">
                  <a:srgbClr val="000000">
                    <a:alpha val="43137"/>
                  </a:srgbClr>
                </a:outerShdw>
              </a:effectLst>
              <a:latin typeface="+mj-lt"/>
            </a:endParaRPr>
          </a:p>
        </p:txBody>
      </p:sp>
      <p:graphicFrame>
        <p:nvGraphicFramePr>
          <p:cNvPr id="4" name="Tableau 3"/>
          <p:cNvGraphicFramePr>
            <a:graphicFrameLocks noGrp="1"/>
          </p:cNvGraphicFramePr>
          <p:nvPr/>
        </p:nvGraphicFramePr>
        <p:xfrm>
          <a:off x="2002972" y="1490662"/>
          <a:ext cx="4982028" cy="4619857"/>
        </p:xfrm>
        <a:graphic>
          <a:graphicData uri="http://schemas.openxmlformats.org/drawingml/2006/table">
            <a:tbl>
              <a:tblPr/>
              <a:tblGrid>
                <a:gridCol w="830338"/>
                <a:gridCol w="830338"/>
                <a:gridCol w="830338"/>
                <a:gridCol w="830338"/>
                <a:gridCol w="830338"/>
                <a:gridCol w="830338"/>
              </a:tblGrid>
              <a:tr h="385934">
                <a:tc>
                  <a:txBody>
                    <a:bodyPr/>
                    <a:lstStyle/>
                    <a:p>
                      <a:pPr algn="ctr" fontAlgn="b"/>
                      <a:r>
                        <a:rPr lang="fr-FR" sz="1100" b="0" i="0" u="none" strike="noStrike">
                          <a:solidFill>
                            <a:srgbClr val="000000"/>
                          </a:solidFill>
                          <a:latin typeface="Calibri"/>
                        </a:rPr>
                        <a:t>Jury</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Candidat</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Juré 1</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Président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Juré 2</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Client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r>
              <a:tr h="385934">
                <a:tc>
                  <a:txBody>
                    <a:bodyPr/>
                    <a:lstStyle/>
                    <a:p>
                      <a:pPr algn="ctr" fontAlgn="b"/>
                      <a:r>
                        <a:rPr lang="fr-FR" sz="1100" b="0" i="0" u="none" strike="noStrike">
                          <a:solidFill>
                            <a:srgbClr val="000000"/>
                          </a:solidFill>
                          <a:latin typeface="Calibri"/>
                        </a:rPr>
                        <a:t>1</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E</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r>
              <a:tr h="385934">
                <a:tc>
                  <a:txBody>
                    <a:bodyPr/>
                    <a:lstStyle/>
                    <a:p>
                      <a:pPr algn="ctr" fontAlgn="b"/>
                      <a:r>
                        <a:rPr lang="fr-FR" sz="1100" b="0" i="0" u="none" strike="noStrike">
                          <a:solidFill>
                            <a:srgbClr val="000000"/>
                          </a:solidFill>
                          <a:latin typeface="Calibri"/>
                        </a:rPr>
                        <a:t>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fr-FR" sz="1100" b="0" i="0" u="none" strike="noStrike">
                          <a:solidFill>
                            <a:srgbClr val="000000"/>
                          </a:solidFill>
                          <a:latin typeface="Calibri"/>
                        </a:rPr>
                        <a:t>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a:noFill/>
                    </a:lnL>
                    <a:lnR>
                      <a:noFill/>
                    </a:lnR>
                    <a:lnT>
                      <a:noFill/>
                    </a:lnT>
                    <a:lnB>
                      <a:noFill/>
                    </a:lnB>
                    <a:solidFill>
                      <a:srgbClr val="FFFF00"/>
                    </a:solidFill>
                  </a:tcPr>
                </a:tc>
              </a:tr>
              <a:tr h="385934">
                <a:tc>
                  <a:txBody>
                    <a:bodyPr/>
                    <a:lstStyle/>
                    <a:p>
                      <a:pPr algn="ctr" fontAlgn="b"/>
                      <a:r>
                        <a:rPr lang="fr-FR" sz="1100" b="0" i="0" u="none" strike="noStrike">
                          <a:solidFill>
                            <a:srgbClr val="000000"/>
                          </a:solidFill>
                          <a:latin typeface="Calibri"/>
                        </a:rPr>
                        <a:t>3</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E</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a:noFill/>
                    </a:lnL>
                    <a:lnR>
                      <a:noFill/>
                    </a:lnR>
                    <a:lnT>
                      <a:noFill/>
                    </a:lnT>
                    <a:lnB>
                      <a:noFill/>
                    </a:lnB>
                    <a:solidFill>
                      <a:srgbClr val="FFFF00"/>
                    </a:solidFill>
                  </a:tcPr>
                </a:tc>
              </a:tr>
              <a:tr h="385934">
                <a:tc>
                  <a:txBody>
                    <a:bodyPr/>
                    <a:lstStyle/>
                    <a:p>
                      <a:pPr algn="ctr" fontAlgn="b"/>
                      <a:r>
                        <a:rPr lang="fr-FR" sz="1100" b="0" i="0" u="none" strike="noStrike">
                          <a:solidFill>
                            <a:srgbClr val="000000"/>
                          </a:solidFill>
                          <a:latin typeface="Calibri"/>
                        </a:rPr>
                        <a:t>4</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E</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a:noFill/>
                    </a:lnL>
                    <a:lnR>
                      <a:noFill/>
                    </a:lnR>
                    <a:lnT>
                      <a:noFill/>
                    </a:lnT>
                    <a:lnB>
                      <a:noFill/>
                    </a:lnB>
                    <a:solidFill>
                      <a:srgbClr val="FFFF00"/>
                    </a:solidFill>
                  </a:tcPr>
                </a:tc>
              </a:tr>
              <a:tr h="385934">
                <a:tc>
                  <a:txBody>
                    <a:bodyPr/>
                    <a:lstStyle/>
                    <a:p>
                      <a:pPr algn="ctr" fontAlgn="b"/>
                      <a:r>
                        <a:rPr lang="fr-FR" sz="1100" b="0" i="0" u="none" strike="noStrike">
                          <a:solidFill>
                            <a:srgbClr val="000000"/>
                          </a:solidFill>
                          <a:latin typeface="Calibri"/>
                        </a:rPr>
                        <a:t>5</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E</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a:noFill/>
                    </a:lnL>
                    <a:lnR>
                      <a:noFill/>
                    </a:lnR>
                    <a:lnT>
                      <a:noFill/>
                    </a:lnT>
                    <a:lnB>
                      <a:noFill/>
                    </a:lnB>
                    <a:solidFill>
                      <a:srgbClr val="FFFF00"/>
                    </a:solidFill>
                  </a:tcPr>
                </a:tc>
              </a:tr>
              <a:tr h="227020">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r>
              <a:tr h="295126">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r>
              <a:tr h="306477">
                <a:tc>
                  <a:txBody>
                    <a:bodyPr/>
                    <a:lstStyle/>
                    <a:p>
                      <a:pPr algn="ctr" fontAlgn="b"/>
                      <a:r>
                        <a:rPr lang="fr-FR" sz="1100" b="0" i="0" u="none" strike="noStrike">
                          <a:solidFill>
                            <a:srgbClr val="000000"/>
                          </a:solidFill>
                          <a:latin typeface="Calibri"/>
                        </a:rPr>
                        <a:t>Jury</a:t>
                      </a: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Candidat</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Juré 1</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Client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Président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fr-FR" sz="1100" b="0" i="0" u="none" strike="noStrike">
                          <a:solidFill>
                            <a:srgbClr val="000000"/>
                          </a:solidFill>
                          <a:latin typeface="Calibri"/>
                        </a:rPr>
                        <a:t>CT</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FFF00"/>
                    </a:solidFill>
                  </a:tcPr>
                </a:tc>
              </a:tr>
              <a:tr h="295126">
                <a:tc>
                  <a:txBody>
                    <a:bodyPr/>
                    <a:lstStyle/>
                    <a:p>
                      <a:pPr algn="ctr" fontAlgn="b"/>
                      <a:r>
                        <a:rPr lang="fr-FR" sz="1100" b="0" i="0" u="none" strike="noStrike">
                          <a:solidFill>
                            <a:srgbClr val="000000"/>
                          </a:solidFill>
                          <a:latin typeface="Calibri"/>
                        </a:rPr>
                        <a:t>1</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fr-FR" sz="1100" b="0" i="0" u="none" strike="noStrike">
                          <a:solidFill>
                            <a:srgbClr val="000000"/>
                          </a:solidFill>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FFFF00"/>
                    </a:solidFill>
                  </a:tcPr>
                </a:tc>
              </a:tr>
              <a:tr h="295126">
                <a:tc>
                  <a:txBody>
                    <a:bodyPr/>
                    <a:lstStyle/>
                    <a:p>
                      <a:pPr algn="ctr" fontAlgn="b"/>
                      <a:r>
                        <a:rPr lang="fr-FR" sz="1100" b="0" i="0" u="none" strike="noStrike">
                          <a:solidFill>
                            <a:srgbClr val="000000"/>
                          </a:solidFill>
                          <a:latin typeface="Calibri"/>
                        </a:rPr>
                        <a:t>2</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 </a:t>
                      </a:r>
                    </a:p>
                  </a:txBody>
                  <a:tcPr marL="9525" marR="9525" marT="9525" marB="0" anchor="b">
                    <a:lnL>
                      <a:noFill/>
                    </a:lnL>
                    <a:lnR>
                      <a:noFill/>
                    </a:lnR>
                    <a:lnT>
                      <a:noFill/>
                    </a:lnT>
                    <a:lnB>
                      <a:noFill/>
                    </a:lnB>
                    <a:solidFill>
                      <a:srgbClr val="FFFF00"/>
                    </a:solidFill>
                  </a:tcPr>
                </a:tc>
              </a:tr>
              <a:tr h="295126">
                <a:tc>
                  <a:txBody>
                    <a:bodyPr/>
                    <a:lstStyle/>
                    <a:p>
                      <a:pPr algn="ctr" fontAlgn="b"/>
                      <a:r>
                        <a:rPr lang="fr-FR" sz="1100" b="0" i="0" u="none" strike="noStrike">
                          <a:solidFill>
                            <a:srgbClr val="000000"/>
                          </a:solidFill>
                          <a:latin typeface="Calibri"/>
                        </a:rPr>
                        <a:t>3</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 </a:t>
                      </a:r>
                    </a:p>
                  </a:txBody>
                  <a:tcPr marL="9525" marR="9525" marT="9525" marB="0" anchor="b">
                    <a:lnL>
                      <a:noFill/>
                    </a:lnL>
                    <a:lnR>
                      <a:noFill/>
                    </a:lnR>
                    <a:lnT>
                      <a:noFill/>
                    </a:lnT>
                    <a:lnB>
                      <a:noFill/>
                    </a:lnB>
                    <a:solidFill>
                      <a:srgbClr val="FFFF00"/>
                    </a:solidFill>
                  </a:tcPr>
                </a:tc>
              </a:tr>
              <a:tr h="295126">
                <a:tc>
                  <a:txBody>
                    <a:bodyPr/>
                    <a:lstStyle/>
                    <a:p>
                      <a:pPr algn="ctr" fontAlgn="b"/>
                      <a:r>
                        <a:rPr lang="fr-FR" sz="1100" b="0" i="0" u="none" strike="noStrike">
                          <a:solidFill>
                            <a:srgbClr val="000000"/>
                          </a:solidFill>
                          <a:latin typeface="Calibri"/>
                        </a:rPr>
                        <a:t>4</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b"/>
                      <a:r>
                        <a:rPr lang="fr-FR" sz="1100" b="0" i="0" u="none" strike="noStrike">
                          <a:solidFill>
                            <a:srgbClr val="000000"/>
                          </a:solidFill>
                          <a:latin typeface="Calibri"/>
                        </a:rPr>
                        <a:t>B</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C</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D</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A</a:t>
                      </a:r>
                    </a:p>
                  </a:txBody>
                  <a:tcPr marL="9525" marR="9525" marT="9525" marB="0" anchor="b">
                    <a:lnL>
                      <a:noFill/>
                    </a:lnL>
                    <a:lnR>
                      <a:noFill/>
                    </a:lnR>
                    <a:lnT>
                      <a:noFill/>
                    </a:lnT>
                    <a:lnB>
                      <a:noFill/>
                    </a:lnB>
                    <a:solidFill>
                      <a:srgbClr val="FFFF00"/>
                    </a:solidFill>
                  </a:tcPr>
                </a:tc>
                <a:tc>
                  <a:txBody>
                    <a:bodyPr/>
                    <a:lstStyle/>
                    <a:p>
                      <a:pPr algn="ctr" fontAlgn="b"/>
                      <a:r>
                        <a:rPr lang="fr-FR" sz="1100" b="0" i="0" u="none" strike="noStrike">
                          <a:solidFill>
                            <a:srgbClr val="000000"/>
                          </a:solidFill>
                          <a:latin typeface="Calibri"/>
                        </a:rPr>
                        <a:t> </a:t>
                      </a:r>
                    </a:p>
                  </a:txBody>
                  <a:tcPr marL="9525" marR="9525" marT="9525" marB="0" anchor="b">
                    <a:lnL>
                      <a:noFill/>
                    </a:lnL>
                    <a:lnR>
                      <a:noFill/>
                    </a:lnR>
                    <a:lnT>
                      <a:noFill/>
                    </a:lnT>
                    <a:lnB>
                      <a:noFill/>
                    </a:lnB>
                    <a:solidFill>
                      <a:srgbClr val="FFFF00"/>
                    </a:solidFill>
                  </a:tcPr>
                </a:tc>
              </a:tr>
              <a:tr h="295126">
                <a:tc>
                  <a:txBody>
                    <a:bodyPr/>
                    <a:lstStyle/>
                    <a:p>
                      <a:pPr algn="ctr" fontAlgn="b"/>
                      <a:r>
                        <a:rPr lang="fr-FR" sz="1100" b="0" i="0" u="none" strike="noStrike">
                          <a:solidFill>
                            <a:srgbClr val="00000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fr-FR" sz="1100" b="0" i="0" u="none" strike="noStrike">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fr-FR"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fr-FR" sz="11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5" name="ZoneTexte 4"/>
          <p:cNvSpPr txBox="1"/>
          <p:nvPr/>
        </p:nvSpPr>
        <p:spPr>
          <a:xfrm>
            <a:off x="508000" y="1915886"/>
            <a:ext cx="1146629" cy="584775"/>
          </a:xfrm>
          <a:prstGeom prst="rect">
            <a:avLst/>
          </a:prstGeom>
          <a:noFill/>
        </p:spPr>
        <p:txBody>
          <a:bodyPr wrap="square" rtlCol="0">
            <a:spAutoFit/>
          </a:bodyPr>
          <a:lstStyle/>
          <a:p>
            <a:r>
              <a:rPr lang="fr-FR" sz="1600" b="1" dirty="0" smtClean="0">
                <a:latin typeface="+mj-lt"/>
              </a:rPr>
              <a:t>Pour Jury à 5 candidats</a:t>
            </a:r>
            <a:endParaRPr lang="fr-FR" sz="1600" b="1" dirty="0">
              <a:latin typeface="+mj-lt"/>
            </a:endParaRPr>
          </a:p>
        </p:txBody>
      </p:sp>
      <p:sp>
        <p:nvSpPr>
          <p:cNvPr id="6" name="ZoneTexte 5"/>
          <p:cNvSpPr txBox="1"/>
          <p:nvPr/>
        </p:nvSpPr>
        <p:spPr>
          <a:xfrm>
            <a:off x="508000" y="4499429"/>
            <a:ext cx="1146629" cy="584775"/>
          </a:xfrm>
          <a:prstGeom prst="rect">
            <a:avLst/>
          </a:prstGeom>
          <a:noFill/>
        </p:spPr>
        <p:txBody>
          <a:bodyPr wrap="square" rtlCol="0">
            <a:spAutoFit/>
          </a:bodyPr>
          <a:lstStyle/>
          <a:p>
            <a:r>
              <a:rPr lang="fr-FR" sz="1600" b="1" dirty="0" smtClean="0">
                <a:latin typeface="+mj-lt"/>
              </a:rPr>
              <a:t>Pour Jury à 4 candidats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2171" y="1407886"/>
            <a:ext cx="7678058" cy="3480953"/>
          </a:xfrm>
          <a:prstGeom prst="rect">
            <a:avLst/>
          </a:prstGeom>
          <a:noFill/>
        </p:spPr>
        <p:txBody>
          <a:bodyPr wrap="square" rtlCol="0">
            <a:spAutoFit/>
          </a:bodyPr>
          <a:lstStyle/>
          <a:p>
            <a:pPr lvl="1" indent="-457200" eaLnBrk="0" hangingPunct="0">
              <a:spcBef>
                <a:spcPct val="30000"/>
              </a:spcBef>
              <a:buFont typeface="+mj-lt"/>
              <a:buAutoNum type="arabicPeriod" startAt="2"/>
            </a:pPr>
            <a:r>
              <a:rPr lang="fr-FR" sz="2000" b="1" dirty="0" smtClean="0"/>
              <a:t>Travail d’inclusion et d’alignement:</a:t>
            </a:r>
          </a:p>
          <a:p>
            <a:pPr marL="742950" lvl="1" indent="-285750" eaLnBrk="0" hangingPunct="0">
              <a:spcBef>
                <a:spcPct val="30000"/>
              </a:spcBef>
              <a:buFont typeface="Wingdings" pitchFamily="2" charset="2"/>
              <a:buChar char="Ä"/>
            </a:pPr>
            <a:r>
              <a:rPr lang="fr-FR" sz="1800" dirty="0" smtClean="0"/>
              <a:t>Inclusion : faire connaissance, enjeux de chacun, protection et permission pour chacun, représentation des différents rôles pour chacun,…</a:t>
            </a:r>
          </a:p>
          <a:p>
            <a:pPr marL="742950" lvl="1" indent="-285750" eaLnBrk="0" hangingPunct="0">
              <a:spcBef>
                <a:spcPct val="30000"/>
              </a:spcBef>
              <a:buFont typeface="Wingdings" pitchFamily="2" charset="2"/>
              <a:buChar char="Ä"/>
            </a:pPr>
            <a:r>
              <a:rPr lang="fr-FR" sz="1800" dirty="0" smtClean="0"/>
              <a:t>Alignement : la notation, la notion de « PASS/DIFER », le niveau d’exigence et la pédagogie blanche, …</a:t>
            </a:r>
          </a:p>
          <a:p>
            <a:pPr marL="0" lvl="1"/>
            <a:endParaRPr lang="fr-FR" sz="1800" dirty="0" smtClean="0"/>
          </a:p>
          <a:p>
            <a:pPr lvl="1" indent="-457200" eaLnBrk="0" hangingPunct="0">
              <a:spcBef>
                <a:spcPct val="30000"/>
              </a:spcBef>
              <a:buFont typeface="+mj-lt"/>
              <a:buAutoNum type="arabicPeriod" startAt="3"/>
            </a:pPr>
            <a:r>
              <a:rPr lang="fr-FR" sz="2000" b="1" dirty="0" smtClean="0"/>
              <a:t>Evaluation sur les 3 épreuves de base:</a:t>
            </a:r>
          </a:p>
          <a:p>
            <a:pPr marL="742950" lvl="1" indent="-285750" eaLnBrk="0" hangingPunct="0">
              <a:spcBef>
                <a:spcPct val="30000"/>
              </a:spcBef>
              <a:buFont typeface="Wingdings" pitchFamily="2" charset="2"/>
              <a:buChar char="Ä"/>
            </a:pPr>
            <a:r>
              <a:rPr lang="fr-FR" sz="1800" dirty="0" smtClean="0"/>
              <a:t>chaque candidat passera les 3 épreuves à la suite (Théorie, Pratique et Carte d’identité).</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94743" y="318777"/>
            <a:ext cx="6168572" cy="707886"/>
          </a:xfrm>
          <a:prstGeom prst="rect">
            <a:avLst/>
          </a:prstGeom>
          <a:noFill/>
        </p:spPr>
        <p:txBody>
          <a:bodyPr wrap="square" rtlCol="0">
            <a:spAutoFit/>
          </a:bodyPr>
          <a:lstStyle/>
          <a:p>
            <a:r>
              <a:rPr lang="fr-FR" sz="4000" b="1" dirty="0" smtClean="0">
                <a:effectLst>
                  <a:outerShdw blurRad="38100" dist="38100" dir="2700000" algn="tl">
                    <a:srgbClr val="000000">
                      <a:alpha val="43137"/>
                    </a:srgbClr>
                  </a:outerShdw>
                </a:effectLst>
                <a:latin typeface="+mj-lt"/>
              </a:rPr>
              <a:t>Déroulé de la certification</a:t>
            </a:r>
            <a:endParaRPr lang="fr-FR" sz="4000" b="1" dirty="0">
              <a:effectLst>
                <a:outerShdw blurRad="38100" dist="38100" dir="2700000" algn="tl">
                  <a:srgbClr val="000000">
                    <a:alpha val="43137"/>
                  </a:srgbClr>
                </a:outerShdw>
              </a:effectLst>
              <a:latin typeface="+mj-lt"/>
            </a:endParaRPr>
          </a:p>
        </p:txBody>
      </p:sp>
      <p:sp>
        <p:nvSpPr>
          <p:cNvPr id="3" name="ZoneTexte 2"/>
          <p:cNvSpPr txBox="1"/>
          <p:nvPr/>
        </p:nvSpPr>
        <p:spPr>
          <a:xfrm>
            <a:off x="682171" y="1407886"/>
            <a:ext cx="7373258" cy="4139595"/>
          </a:xfrm>
          <a:prstGeom prst="rect">
            <a:avLst/>
          </a:prstGeom>
          <a:noFill/>
        </p:spPr>
        <p:txBody>
          <a:bodyPr wrap="square" rtlCol="0">
            <a:spAutoFit/>
          </a:bodyPr>
          <a:lstStyle/>
          <a:p>
            <a:pPr lvl="1" indent="-457200" eaLnBrk="0" hangingPunct="0">
              <a:spcBef>
                <a:spcPct val="30000"/>
              </a:spcBef>
              <a:buFont typeface="+mj-lt"/>
              <a:buAutoNum type="arabicPeriod" startAt="4"/>
            </a:pPr>
            <a:r>
              <a:rPr lang="fr-FR" sz="2000" b="1" dirty="0" smtClean="0"/>
              <a:t>Evaluation </a:t>
            </a:r>
            <a:r>
              <a:rPr lang="fr-FR" sz="2000" b="1" dirty="0" smtClean="0"/>
              <a:t>de la posture et Evaluation finale:</a:t>
            </a:r>
          </a:p>
          <a:p>
            <a:pPr marL="742950" lvl="1" indent="-285750" eaLnBrk="0" hangingPunct="0">
              <a:spcBef>
                <a:spcPct val="30000"/>
              </a:spcBef>
              <a:buFont typeface="Wingdings" pitchFamily="2" charset="2"/>
              <a:buChar char="Ä"/>
            </a:pPr>
            <a:r>
              <a:rPr lang="fr-FR" sz="1800" dirty="0" smtClean="0"/>
              <a:t>Lorsque l’ensemble des candidats a suivi le processus précédent, chacun membre du jury, y compris le coach CT certifié, a pour objectif de noter la prestation générale de chacun des candidats depuis le début (étapes précédentes 1 à 3)</a:t>
            </a:r>
          </a:p>
          <a:p>
            <a:pPr marL="742950" lvl="1" indent="-285750" eaLnBrk="0" hangingPunct="0">
              <a:spcBef>
                <a:spcPct val="30000"/>
              </a:spcBef>
              <a:buFont typeface="Wingdings" pitchFamily="2" charset="2"/>
              <a:buChar char="Ä"/>
            </a:pPr>
            <a:r>
              <a:rPr lang="fr-FR" sz="1800" dirty="0" smtClean="0"/>
              <a:t>Chaque </a:t>
            </a:r>
            <a:r>
              <a:rPr lang="fr-FR" sz="1800" dirty="0" smtClean="0"/>
              <a:t>président reprend la main sur son jury pour:</a:t>
            </a:r>
          </a:p>
          <a:p>
            <a:pPr marL="1200150" lvl="2" indent="-285750" eaLnBrk="0" hangingPunct="0">
              <a:spcBef>
                <a:spcPct val="30000"/>
              </a:spcBef>
              <a:buFont typeface="Arial" pitchFamily="34" charset="0"/>
              <a:buChar char="•"/>
            </a:pPr>
            <a:r>
              <a:rPr lang="fr-FR" sz="1800" dirty="0" smtClean="0"/>
              <a:t>Définir la note finale intégrant la posture sur l’ensemble du processus de certification.</a:t>
            </a:r>
          </a:p>
          <a:p>
            <a:pPr marL="1200150" lvl="2" indent="-285750" eaLnBrk="0" hangingPunct="0">
              <a:spcBef>
                <a:spcPct val="30000"/>
              </a:spcBef>
              <a:buFont typeface="Arial" pitchFamily="34" charset="0"/>
              <a:buChar char="•"/>
            </a:pPr>
            <a:r>
              <a:rPr lang="fr-FR" sz="1800" dirty="0" smtClean="0"/>
              <a:t>Si besoin, plusieurs tours sur chaque candidat seront réalisés.</a:t>
            </a:r>
          </a:p>
          <a:p>
            <a:pPr marL="1200150" lvl="2" indent="-285750" eaLnBrk="0" hangingPunct="0">
              <a:spcBef>
                <a:spcPct val="30000"/>
              </a:spcBef>
              <a:buFont typeface="Arial" pitchFamily="34" charset="0"/>
              <a:buChar char="•"/>
            </a:pPr>
            <a:r>
              <a:rPr lang="fr-FR" sz="1800" dirty="0" smtClean="0"/>
              <a:t>Statué définitivement lorsque tous les candidats auront une évaluation finale acceptée par </a:t>
            </a:r>
            <a:r>
              <a:rPr lang="fr-FR" sz="1800" dirty="0" smtClean="0"/>
              <a:t>tous.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94743" y="318777"/>
            <a:ext cx="6168572" cy="707886"/>
          </a:xfrm>
          <a:prstGeom prst="rect">
            <a:avLst/>
          </a:prstGeom>
          <a:noFill/>
        </p:spPr>
        <p:txBody>
          <a:bodyPr wrap="square" rtlCol="0">
            <a:spAutoFit/>
          </a:bodyPr>
          <a:lstStyle/>
          <a:p>
            <a:r>
              <a:rPr lang="fr-FR" sz="4000" b="1" dirty="0" smtClean="0">
                <a:effectLst>
                  <a:outerShdw blurRad="38100" dist="38100" dir="2700000" algn="tl">
                    <a:srgbClr val="000000">
                      <a:alpha val="43137"/>
                    </a:srgbClr>
                  </a:outerShdw>
                </a:effectLst>
                <a:latin typeface="+mj-lt"/>
              </a:rPr>
              <a:t>Déroulé de la certification</a:t>
            </a:r>
            <a:endParaRPr lang="fr-FR" sz="4000" b="1" dirty="0">
              <a:effectLst>
                <a:outerShdw blurRad="38100" dist="38100" dir="2700000" algn="tl">
                  <a:srgbClr val="000000">
                    <a:alpha val="43137"/>
                  </a:srgbClr>
                </a:outerShdw>
              </a:effectLst>
              <a:latin typeface="+mj-lt"/>
            </a:endParaRPr>
          </a:p>
        </p:txBody>
      </p:sp>
      <p:sp>
        <p:nvSpPr>
          <p:cNvPr id="3" name="ZoneTexte 2"/>
          <p:cNvSpPr txBox="1"/>
          <p:nvPr/>
        </p:nvSpPr>
        <p:spPr>
          <a:xfrm>
            <a:off x="682171" y="1407886"/>
            <a:ext cx="7373258" cy="2720745"/>
          </a:xfrm>
          <a:prstGeom prst="rect">
            <a:avLst/>
          </a:prstGeom>
          <a:noFill/>
        </p:spPr>
        <p:txBody>
          <a:bodyPr wrap="square" rtlCol="0">
            <a:spAutoFit/>
          </a:bodyPr>
          <a:lstStyle/>
          <a:p>
            <a:pPr lvl="1" indent="-457200" eaLnBrk="0" hangingPunct="0">
              <a:spcBef>
                <a:spcPct val="30000"/>
              </a:spcBef>
              <a:buFont typeface="+mj-lt"/>
              <a:buAutoNum type="arabicPeriod" startAt="5"/>
            </a:pPr>
            <a:r>
              <a:rPr lang="fr-FR" sz="2000" b="1" dirty="0" smtClean="0"/>
              <a:t>Validation des propositions des présidents:</a:t>
            </a:r>
          </a:p>
          <a:p>
            <a:pPr marL="742950" lvl="1" indent="-285750" eaLnBrk="0" hangingPunct="0">
              <a:spcBef>
                <a:spcPct val="30000"/>
              </a:spcBef>
              <a:buFont typeface="Wingdings" pitchFamily="2" charset="2"/>
              <a:buChar char="Ä"/>
            </a:pPr>
            <a:r>
              <a:rPr lang="fr-FR" sz="1800" dirty="0" smtClean="0"/>
              <a:t>Les </a:t>
            </a:r>
            <a:r>
              <a:rPr lang="fr-FR" sz="1800" dirty="0" smtClean="0"/>
              <a:t>enseignants viennent entendre les propositions de chaque président;</a:t>
            </a:r>
          </a:p>
          <a:p>
            <a:pPr marL="742950" lvl="1" indent="-285750" eaLnBrk="0" hangingPunct="0">
              <a:spcBef>
                <a:spcPct val="30000"/>
              </a:spcBef>
              <a:buFont typeface="Wingdings" pitchFamily="2" charset="2"/>
              <a:buChar char="Ä"/>
            </a:pPr>
            <a:r>
              <a:rPr lang="fr-FR" sz="1800" dirty="0" smtClean="0"/>
              <a:t>Et après un échange avec les candidats, et la prise ne compte de leurs propres feedbacks donnés en cours de certification, les enseignants signent les documents officialisant les certifications (ou les </a:t>
            </a:r>
            <a:r>
              <a:rPr lang="fr-FR" sz="1800" dirty="0" err="1" smtClean="0"/>
              <a:t>Differ</a:t>
            </a:r>
            <a:r>
              <a:rPr lang="fr-FR" sz="1800" dirty="0" smtClean="0"/>
              <a:t>)</a:t>
            </a:r>
          </a:p>
          <a:p>
            <a:pPr marL="0" lvl="1"/>
            <a:endParaRPr lang="fr-FR" sz="1800"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ctrTitle" idx="4294967295"/>
          </p:nvPr>
        </p:nvSpPr>
        <p:spPr>
          <a:xfrm>
            <a:off x="685800" y="2781300"/>
            <a:ext cx="7772400" cy="1143000"/>
          </a:xfrm>
        </p:spPr>
        <p:txBody>
          <a:bodyPr/>
          <a:lstStyle/>
          <a:p>
            <a:r>
              <a:rPr lang="fr-FR" sz="4800" b="1" i="1" dirty="0">
                <a:solidFill>
                  <a:schemeClr val="tx1">
                    <a:lumMod val="85000"/>
                    <a:lumOff val="15000"/>
                  </a:schemeClr>
                </a:solidFill>
                <a:effectLst>
                  <a:outerShdw blurRad="38100" dist="38100" dir="2700000" algn="tl">
                    <a:srgbClr val="C0C0C0"/>
                  </a:outerShdw>
                </a:effectLst>
              </a:rPr>
              <a:t>Première épreuve</a:t>
            </a:r>
            <a:br>
              <a:rPr lang="fr-FR" sz="4800" b="1" i="1" dirty="0">
                <a:solidFill>
                  <a:schemeClr val="tx1">
                    <a:lumMod val="85000"/>
                    <a:lumOff val="15000"/>
                  </a:schemeClr>
                </a:solidFill>
                <a:effectLst>
                  <a:outerShdw blurRad="38100" dist="38100" dir="2700000" algn="tl">
                    <a:srgbClr val="C0C0C0"/>
                  </a:outerShdw>
                </a:effectLst>
              </a:rPr>
            </a:br>
            <a:r>
              <a:rPr lang="fr-FR" sz="4800" b="1" i="1" dirty="0">
                <a:solidFill>
                  <a:schemeClr val="tx1">
                    <a:lumMod val="85000"/>
                    <a:lumOff val="15000"/>
                  </a:schemeClr>
                </a:solidFill>
                <a:effectLst>
                  <a:outerShdw blurRad="38100" dist="38100" dir="2700000" algn="tl">
                    <a:srgbClr val="C0C0C0"/>
                  </a:outerShdw>
                </a:effectLst>
              </a:rPr>
              <a:t>« Evaluation de l’intégration </a:t>
            </a:r>
            <a:br>
              <a:rPr lang="fr-FR" sz="4800" b="1" i="1" dirty="0">
                <a:solidFill>
                  <a:schemeClr val="tx1">
                    <a:lumMod val="85000"/>
                    <a:lumOff val="15000"/>
                  </a:schemeClr>
                </a:solidFill>
                <a:effectLst>
                  <a:outerShdw blurRad="38100" dist="38100" dir="2700000" algn="tl">
                    <a:srgbClr val="C0C0C0"/>
                  </a:outerShdw>
                </a:effectLst>
              </a:rPr>
            </a:br>
            <a:r>
              <a:rPr lang="fr-FR" sz="4800" b="1" i="1" dirty="0">
                <a:solidFill>
                  <a:schemeClr val="tx1">
                    <a:lumMod val="85000"/>
                    <a:lumOff val="15000"/>
                  </a:schemeClr>
                </a:solidFill>
                <a:effectLst>
                  <a:outerShdw blurRad="38100" dist="38100" dir="2700000" algn="tl">
                    <a:srgbClr val="C0C0C0"/>
                  </a:outerShdw>
                </a:effectLst>
              </a:rPr>
              <a:t>de la théorie CT »</a:t>
            </a:r>
            <a:endParaRPr lang="fr-FR" sz="7200" b="1" dirty="0">
              <a:solidFill>
                <a:schemeClr val="tx1">
                  <a:lumMod val="85000"/>
                  <a:lumOff val="15000"/>
                </a:schemeClr>
              </a:solidFill>
              <a:effectLst>
                <a:outerShdw blurRad="38100" dist="38100" dir="2700000" algn="tl">
                  <a:srgbClr val="C0C0C0"/>
                </a:outerShdw>
              </a:effectLst>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ctrTitle" idx="4294967295"/>
          </p:nvPr>
        </p:nvSpPr>
        <p:spPr>
          <a:xfrm>
            <a:off x="685800" y="2781300"/>
            <a:ext cx="7772400" cy="1143000"/>
          </a:xfrm>
        </p:spPr>
        <p:txBody>
          <a:bodyPr/>
          <a:lstStyle/>
          <a:p>
            <a:r>
              <a:rPr lang="fr-FR" sz="7200" i="1">
                <a:effectLst>
                  <a:outerShdw blurRad="38100" dist="38100" dir="2700000" algn="tl">
                    <a:srgbClr val="C0C0C0"/>
                  </a:outerShdw>
                </a:effectLst>
              </a:rPr>
              <a:t>I - Référentiel de certification </a:t>
            </a:r>
            <a:br>
              <a:rPr lang="fr-FR" sz="7200" i="1">
                <a:effectLst>
                  <a:outerShdw blurRad="38100" dist="38100" dir="2700000" algn="tl">
                    <a:srgbClr val="C0C0C0"/>
                  </a:outerShdw>
                </a:effectLst>
              </a:rPr>
            </a:br>
            <a:r>
              <a:rPr lang="fr-FR" sz="7200" i="1">
                <a:effectLst>
                  <a:outerShdw blurRad="38100" dist="38100" dir="2700000" algn="tl">
                    <a:srgbClr val="C0C0C0"/>
                  </a:outerShdw>
                </a:effectLst>
              </a:rPr>
              <a:t>« Coach &amp; Team</a:t>
            </a:r>
            <a:r>
              <a:rPr lang="fr-FR" sz="6000" b="1" i="1" baseline="30000">
                <a:latin typeface="Times"/>
              </a:rPr>
              <a:t>®</a:t>
            </a:r>
            <a:r>
              <a:rPr lang="fr-FR" sz="7200" i="1">
                <a:effectLst>
                  <a:outerShdw blurRad="38100" dist="38100" dir="2700000" algn="tl">
                    <a:srgbClr val="C0C0C0"/>
                  </a:outerShdw>
                </a:effectLst>
              </a:rPr>
              <a:t> »</a:t>
            </a:r>
            <a:endParaRPr lang="fr-FR" sz="7200">
              <a:effectLst>
                <a:outerShdw blurRad="38100" dist="38100" dir="2700000" algn="tl">
                  <a:srgbClr val="C0C0C0"/>
                </a:outerShdw>
              </a:effectLst>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6ABECEB5-676D-41C2-B4EF-F8C8E7EDB58A}" type="slidenum">
              <a:rPr lang="fr-FR" i="1" smtClean="0">
                <a:solidFill>
                  <a:schemeClr val="tx1"/>
                </a:solidFill>
                <a:latin typeface="Arial" charset="0"/>
                <a:cs typeface="Arial" charset="0"/>
              </a:rPr>
              <a:pPr>
                <a:spcBef>
                  <a:spcPct val="0"/>
                </a:spcBef>
                <a:spcAft>
                  <a:spcPct val="0"/>
                </a:spcAft>
              </a:pPr>
              <a:t>20</a:t>
            </a:fld>
            <a:endParaRPr lang="fr-FR" i="1" smtClean="0">
              <a:solidFill>
                <a:schemeClr val="tx1"/>
              </a:solidFill>
              <a:latin typeface="Arial" charset="0"/>
              <a:cs typeface="Arial" charset="0"/>
            </a:endParaRPr>
          </a:p>
        </p:txBody>
      </p:sp>
      <p:sp>
        <p:nvSpPr>
          <p:cNvPr id="419842" name="Rectangle 2"/>
          <p:cNvSpPr>
            <a:spLocks noChangeArrowheads="1"/>
          </p:cNvSpPr>
          <p:nvPr/>
        </p:nvSpPr>
        <p:spPr bwMode="auto">
          <a:xfrm>
            <a:off x="3279775" y="449263"/>
            <a:ext cx="5934075"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Epreuve 1 : </a:t>
            </a:r>
            <a:r>
              <a:rPr lang="fr-FR" sz="2800" b="1" dirty="0" smtClean="0">
                <a:solidFill>
                  <a:schemeClr val="tx1">
                    <a:lumMod val="85000"/>
                    <a:lumOff val="15000"/>
                  </a:schemeClr>
                </a:solidFill>
              </a:rPr>
              <a:t>Présentation</a:t>
            </a:r>
            <a:endParaRPr lang="fr-FR" sz="2800" b="1" dirty="0">
              <a:solidFill>
                <a:schemeClr val="tx1">
                  <a:lumMod val="85000"/>
                  <a:lumOff val="15000"/>
                </a:schemeClr>
              </a:solidFill>
            </a:endParaRPr>
          </a:p>
        </p:txBody>
      </p:sp>
      <p:sp>
        <p:nvSpPr>
          <p:cNvPr id="419844" name="Rectangle 4"/>
          <p:cNvSpPr>
            <a:spLocks noChangeArrowheads="1"/>
          </p:cNvSpPr>
          <p:nvPr/>
        </p:nvSpPr>
        <p:spPr bwMode="auto">
          <a:xfrm>
            <a:off x="152400" y="1291771"/>
            <a:ext cx="8877300" cy="4981121"/>
          </a:xfrm>
          <a:prstGeom prst="rect">
            <a:avLst/>
          </a:prstGeom>
          <a:noFill/>
          <a:ln w="9525">
            <a:noFill/>
            <a:miter lim="800000"/>
            <a:headEnd/>
            <a:tailEnd/>
          </a:ln>
        </p:spPr>
        <p:txBody>
          <a:bodyPr lIns="92075" tIns="46038" rIns="92075" bIns="46038"/>
          <a:lstStyle/>
          <a:p>
            <a:pPr marL="742950" lvl="1" indent="-285750" eaLnBrk="0" hangingPunct="0">
              <a:spcBef>
                <a:spcPct val="30000"/>
              </a:spcBef>
              <a:buFont typeface="Wingdings" pitchFamily="2" charset="2"/>
              <a:buChar char="Ä"/>
            </a:pPr>
            <a:r>
              <a:rPr lang="fr-FR" sz="1800" dirty="0" smtClean="0"/>
              <a:t>L’épreuve </a:t>
            </a:r>
            <a:r>
              <a:rPr lang="fr-FR" sz="1800" dirty="0"/>
              <a:t>dure 30 à 45 minutes (notation comprise).</a:t>
            </a:r>
          </a:p>
          <a:p>
            <a:pPr marL="742950" lvl="1" indent="-285750" eaLnBrk="0" hangingPunct="0">
              <a:spcBef>
                <a:spcPct val="30000"/>
              </a:spcBef>
              <a:buFont typeface="Wingdings" pitchFamily="2" charset="2"/>
              <a:buChar char="Ä"/>
            </a:pPr>
            <a:r>
              <a:rPr lang="fr-FR" sz="1800" dirty="0"/>
              <a:t>Elle consiste à poser au candidat une dizaine de questions portant sur une dizaine de thèmes CT visant à vérifier la connaissance et l'intégration du matériel (voir grille spécifique sur examen théorie, page suivante).</a:t>
            </a:r>
          </a:p>
          <a:p>
            <a:pPr marL="742950" lvl="1" indent="-285750" eaLnBrk="0" hangingPunct="0">
              <a:spcBef>
                <a:spcPct val="30000"/>
              </a:spcBef>
              <a:buFont typeface="Wingdings" pitchFamily="2" charset="2"/>
              <a:buChar char="Ä"/>
            </a:pPr>
            <a:r>
              <a:rPr lang="fr-FR" sz="1800" dirty="0"/>
              <a:t>Le jury fonctionne suivant un processus OK (position de vie +/+) visant à permettre au candidat de déployer sa compétence plutôt que cherchant à le « coincer » sur des connaissance défaillantes (voir recommandations faites au jury, page précédente).</a:t>
            </a:r>
          </a:p>
          <a:p>
            <a:pPr marL="742950" lvl="1" indent="-285750" eaLnBrk="0" hangingPunct="0">
              <a:spcBef>
                <a:spcPct val="30000"/>
              </a:spcBef>
              <a:buFont typeface="Wingdings" pitchFamily="2" charset="2"/>
              <a:buChar char="Ä"/>
            </a:pPr>
            <a:r>
              <a:rPr lang="fr-FR" sz="1800" dirty="0"/>
              <a:t>Il faut compter 5 à 10 minutes pour la délibération du jury. Cette délibération est conduite, dans le processus, par le Président du jury.</a:t>
            </a:r>
          </a:p>
          <a:p>
            <a:pPr marL="742950" lvl="1" indent="-285750" eaLnBrk="0" hangingPunct="0">
              <a:spcBef>
                <a:spcPct val="30000"/>
              </a:spcBef>
              <a:buFont typeface="Wingdings" pitchFamily="2" charset="2"/>
              <a:buChar char="Ä"/>
            </a:pPr>
            <a:r>
              <a:rPr lang="fr-FR" sz="1800" dirty="0"/>
              <a:t>Notes minimum - Passage à l’épreuve suivante</a:t>
            </a:r>
          </a:p>
          <a:p>
            <a:pPr marL="1143000" lvl="2" indent="-228600" eaLnBrk="0" hangingPunct="0">
              <a:spcBef>
                <a:spcPct val="30000"/>
              </a:spcBef>
              <a:buFont typeface="Wingdings" pitchFamily="2" charset="2"/>
              <a:buChar char="ü"/>
            </a:pPr>
            <a:r>
              <a:rPr lang="fr-FR" sz="1800" dirty="0"/>
              <a:t>Pour pouvoir passer la deuxième épreuve, le candidat doit avoir un minimum de 6/10.</a:t>
            </a:r>
          </a:p>
          <a:p>
            <a:pPr marL="1143000" lvl="2" indent="-228600" eaLnBrk="0" hangingPunct="0">
              <a:spcBef>
                <a:spcPct val="30000"/>
              </a:spcBef>
              <a:buFont typeface="Wingdings" pitchFamily="2" charset="2"/>
              <a:buChar char="ü"/>
            </a:pPr>
            <a:r>
              <a:rPr lang="fr-FR" sz="1800" dirty="0"/>
              <a:t>Si le candidat a au moins 8/10, le candidat conserve la première épreuve comme acquise s’il échoue à l’épreuve du coaching « live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44">
                                            <p:txEl>
                                              <p:pRg st="0" end="0"/>
                                            </p:txEl>
                                          </p:spTgt>
                                        </p:tgtEl>
                                        <p:attrNameLst>
                                          <p:attrName>style.visibility</p:attrName>
                                        </p:attrNameLst>
                                      </p:cBhvr>
                                      <p:to>
                                        <p:strVal val="visible"/>
                                      </p:to>
                                    </p:set>
                                    <p:animEffect transition="in" filter="wipe(left)">
                                      <p:cBhvr>
                                        <p:cTn id="7" dur="500"/>
                                        <p:tgtEl>
                                          <p:spTgt spid="41984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9844">
                                            <p:txEl>
                                              <p:pRg st="1" end="1"/>
                                            </p:txEl>
                                          </p:spTgt>
                                        </p:tgtEl>
                                        <p:attrNameLst>
                                          <p:attrName>style.visibility</p:attrName>
                                        </p:attrNameLst>
                                      </p:cBhvr>
                                      <p:to>
                                        <p:strVal val="visible"/>
                                      </p:to>
                                    </p:set>
                                    <p:animEffect transition="in" filter="wipe(left)">
                                      <p:cBhvr>
                                        <p:cTn id="10" dur="500"/>
                                        <p:tgtEl>
                                          <p:spTgt spid="41984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19844">
                                            <p:txEl>
                                              <p:pRg st="2" end="2"/>
                                            </p:txEl>
                                          </p:spTgt>
                                        </p:tgtEl>
                                        <p:attrNameLst>
                                          <p:attrName>style.visibility</p:attrName>
                                        </p:attrNameLst>
                                      </p:cBhvr>
                                      <p:to>
                                        <p:strVal val="visible"/>
                                      </p:to>
                                    </p:set>
                                    <p:animEffect transition="in" filter="wipe(left)">
                                      <p:cBhvr>
                                        <p:cTn id="13" dur="500"/>
                                        <p:tgtEl>
                                          <p:spTgt spid="41984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19844">
                                            <p:txEl>
                                              <p:pRg st="3" end="3"/>
                                            </p:txEl>
                                          </p:spTgt>
                                        </p:tgtEl>
                                        <p:attrNameLst>
                                          <p:attrName>style.visibility</p:attrName>
                                        </p:attrNameLst>
                                      </p:cBhvr>
                                      <p:to>
                                        <p:strVal val="visible"/>
                                      </p:to>
                                    </p:set>
                                    <p:animEffect transition="in" filter="wipe(left)">
                                      <p:cBhvr>
                                        <p:cTn id="16" dur="500"/>
                                        <p:tgtEl>
                                          <p:spTgt spid="41984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19844">
                                            <p:txEl>
                                              <p:pRg st="4" end="4"/>
                                            </p:txEl>
                                          </p:spTgt>
                                        </p:tgtEl>
                                        <p:attrNameLst>
                                          <p:attrName>style.visibility</p:attrName>
                                        </p:attrNameLst>
                                      </p:cBhvr>
                                      <p:to>
                                        <p:strVal val="visible"/>
                                      </p:to>
                                    </p:set>
                                    <p:animEffect transition="in" filter="wipe(left)">
                                      <p:cBhvr>
                                        <p:cTn id="19" dur="500"/>
                                        <p:tgtEl>
                                          <p:spTgt spid="419844">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19844">
                                            <p:txEl>
                                              <p:pRg st="5" end="5"/>
                                            </p:txEl>
                                          </p:spTgt>
                                        </p:tgtEl>
                                        <p:attrNameLst>
                                          <p:attrName>style.visibility</p:attrName>
                                        </p:attrNameLst>
                                      </p:cBhvr>
                                      <p:to>
                                        <p:strVal val="visible"/>
                                      </p:to>
                                    </p:set>
                                    <p:animEffect transition="in" filter="wipe(left)">
                                      <p:cBhvr>
                                        <p:cTn id="22" dur="500"/>
                                        <p:tgtEl>
                                          <p:spTgt spid="419844">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19844">
                                            <p:txEl>
                                              <p:pRg st="6" end="6"/>
                                            </p:txEl>
                                          </p:spTgt>
                                        </p:tgtEl>
                                        <p:attrNameLst>
                                          <p:attrName>style.visibility</p:attrName>
                                        </p:attrNameLst>
                                      </p:cBhvr>
                                      <p:to>
                                        <p:strVal val="visible"/>
                                      </p:to>
                                    </p:set>
                                    <p:animEffect transition="in" filter="wipe(left)">
                                      <p:cBhvr>
                                        <p:cTn id="25" dur="500"/>
                                        <p:tgtEl>
                                          <p:spTgt spid="41984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51195E2B-5321-4DDB-A21C-26528AA3DCBD}" type="slidenum">
              <a:rPr lang="fr-FR" i="1" smtClean="0">
                <a:solidFill>
                  <a:schemeClr val="tx1"/>
                </a:solidFill>
                <a:latin typeface="Arial" charset="0"/>
                <a:cs typeface="Arial" charset="0"/>
              </a:rPr>
              <a:pPr>
                <a:spcBef>
                  <a:spcPct val="0"/>
                </a:spcBef>
                <a:spcAft>
                  <a:spcPct val="0"/>
                </a:spcAft>
              </a:pPr>
              <a:t>21</a:t>
            </a:fld>
            <a:endParaRPr lang="fr-FR" i="1" smtClean="0">
              <a:solidFill>
                <a:schemeClr val="tx1"/>
              </a:solidFill>
              <a:latin typeface="Arial" charset="0"/>
              <a:cs typeface="Arial" charset="0"/>
            </a:endParaRPr>
          </a:p>
        </p:txBody>
      </p:sp>
      <p:sp>
        <p:nvSpPr>
          <p:cNvPr id="420866" name="Rectangle 2"/>
          <p:cNvSpPr>
            <a:spLocks noChangeArrowheads="1"/>
          </p:cNvSpPr>
          <p:nvPr/>
        </p:nvSpPr>
        <p:spPr bwMode="auto">
          <a:xfrm>
            <a:off x="3211513" y="696913"/>
            <a:ext cx="58181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marL="342900" indent="-342900" algn="ctr" eaLnBrk="0" hangingPunct="0">
              <a:spcBef>
                <a:spcPct val="30000"/>
              </a:spcBef>
            </a:pPr>
            <a:r>
              <a:rPr lang="fr-FR" sz="2800" b="1" dirty="0">
                <a:solidFill>
                  <a:schemeClr val="tx1">
                    <a:lumMod val="85000"/>
                    <a:lumOff val="15000"/>
                  </a:schemeClr>
                </a:solidFill>
              </a:rPr>
              <a:t>Epreuve 1 : </a:t>
            </a:r>
            <a:endParaRPr lang="fr-FR" sz="2800" b="1" dirty="0" smtClean="0">
              <a:solidFill>
                <a:schemeClr val="tx1">
                  <a:lumMod val="85000"/>
                  <a:lumOff val="15000"/>
                </a:schemeClr>
              </a:solidFill>
            </a:endParaRPr>
          </a:p>
          <a:p>
            <a:pPr marL="342900" indent="-342900" algn="ctr" eaLnBrk="0" hangingPunct="0">
              <a:spcBef>
                <a:spcPct val="30000"/>
              </a:spcBef>
            </a:pPr>
            <a:r>
              <a:rPr lang="fr-FR" sz="2800" b="1" dirty="0" smtClean="0"/>
              <a:t>Grille d’analyse de l’épreuve </a:t>
            </a:r>
          </a:p>
          <a:p>
            <a:pPr marL="342900" indent="-342900" algn="ctr" eaLnBrk="0" hangingPunct="0">
              <a:spcBef>
                <a:spcPct val="30000"/>
              </a:spcBef>
            </a:pPr>
            <a:r>
              <a:rPr lang="fr-FR" sz="2800" b="1" dirty="0" smtClean="0"/>
              <a:t>- Contenu</a:t>
            </a:r>
            <a:endParaRPr lang="fr-FR" sz="2800" b="1" dirty="0"/>
          </a:p>
        </p:txBody>
      </p:sp>
      <p:sp>
        <p:nvSpPr>
          <p:cNvPr id="420868" name="Rectangle 4"/>
          <p:cNvSpPr>
            <a:spLocks noChangeArrowheads="1"/>
          </p:cNvSpPr>
          <p:nvPr/>
        </p:nvSpPr>
        <p:spPr bwMode="auto">
          <a:xfrm>
            <a:off x="266700" y="1915886"/>
            <a:ext cx="8763000" cy="3518355"/>
          </a:xfrm>
          <a:prstGeom prst="rect">
            <a:avLst/>
          </a:prstGeom>
          <a:noFill/>
          <a:ln w="9525">
            <a:noFill/>
            <a:miter lim="800000"/>
            <a:headEnd/>
            <a:tailEnd/>
          </a:ln>
        </p:spPr>
        <p:txBody>
          <a:bodyPr lIns="92075" tIns="46038" rIns="92075" bIns="46038"/>
          <a:lstStyle/>
          <a:p>
            <a:pPr marL="285750" indent="-285750" eaLnBrk="0" hangingPunct="0">
              <a:spcBef>
                <a:spcPct val="10000"/>
              </a:spcBef>
              <a:buFont typeface="Wingdings" pitchFamily="2" charset="2"/>
              <a:buChar char="Ä"/>
            </a:pPr>
            <a:r>
              <a:rPr lang="fr-FR" sz="1600" dirty="0" smtClean="0"/>
              <a:t>Le </a:t>
            </a:r>
            <a:r>
              <a:rPr lang="fr-FR" sz="1600" dirty="0"/>
              <a:t>(la) candidat(e) présente-t-il(elle) clairement les définitions ?</a:t>
            </a:r>
          </a:p>
          <a:p>
            <a:pPr marL="285750" indent="-285750" eaLnBrk="0" hangingPunct="0">
              <a:spcBef>
                <a:spcPct val="10000"/>
              </a:spcBef>
              <a:buFont typeface="Wingdings" pitchFamily="2" charset="2"/>
              <a:buChar char="Ä"/>
            </a:pPr>
            <a:r>
              <a:rPr lang="fr-FR" sz="1600" dirty="0"/>
              <a:t>Le (la) candidat(e) décrit-il(elle) clairement le modèle ?</a:t>
            </a:r>
          </a:p>
          <a:p>
            <a:pPr marL="285750" indent="-285750" eaLnBrk="0" hangingPunct="0">
              <a:spcBef>
                <a:spcPct val="10000"/>
              </a:spcBef>
              <a:buFont typeface="Wingdings" pitchFamily="2" charset="2"/>
              <a:buChar char="Ä"/>
            </a:pPr>
            <a:r>
              <a:rPr lang="fr-FR" sz="1600" dirty="0"/>
              <a:t>Le (la) candidat(e) décrit-il(elle) clairement comment le modèle fonctionne ?</a:t>
            </a:r>
          </a:p>
          <a:p>
            <a:pPr marL="285750" indent="-285750" eaLnBrk="0" hangingPunct="0">
              <a:spcBef>
                <a:spcPct val="10000"/>
              </a:spcBef>
              <a:buFont typeface="Wingdings" pitchFamily="2" charset="2"/>
              <a:buChar char="Ä"/>
            </a:pPr>
            <a:r>
              <a:rPr lang="fr-FR" sz="1600" dirty="0"/>
              <a:t>Le (la) candidat(e) décrit-il (elle) clairement à quel point ce modèle permet de répondre ?</a:t>
            </a:r>
          </a:p>
          <a:p>
            <a:pPr marL="285750" indent="-285750" eaLnBrk="0" hangingPunct="0">
              <a:spcBef>
                <a:spcPct val="10000"/>
              </a:spcBef>
              <a:buFont typeface="Wingdings" pitchFamily="2" charset="2"/>
              <a:buChar char="Ä"/>
            </a:pPr>
            <a:r>
              <a:rPr lang="fr-FR" sz="1600" dirty="0"/>
              <a:t>Le (la) candidat(e) donne t-il (elle) des exemples vécus témoignant de son degré d'intégration ?</a:t>
            </a:r>
          </a:p>
          <a:p>
            <a:pPr marL="285750" indent="-285750" eaLnBrk="0" hangingPunct="0">
              <a:spcBef>
                <a:spcPct val="10000"/>
              </a:spcBef>
              <a:buFont typeface="Wingdings" pitchFamily="2" charset="2"/>
              <a:buChar char="Ä"/>
            </a:pPr>
            <a:r>
              <a:rPr lang="fr-FR" sz="1600" dirty="0"/>
              <a:t>Est-il capable de faire le lien entre différents modèles ?</a:t>
            </a:r>
          </a:p>
          <a:p>
            <a:pPr marL="285750" indent="-285750" eaLnBrk="0" hangingPunct="0">
              <a:spcBef>
                <a:spcPct val="10000"/>
              </a:spcBef>
              <a:buFont typeface="Wingdings" pitchFamily="2" charset="2"/>
              <a:buChar char="Ä"/>
            </a:pPr>
            <a:r>
              <a:rPr lang="fr-FR" sz="1600" dirty="0"/>
              <a:t>Est-il capable de faire le lien en C &amp; T et </a:t>
            </a:r>
          </a:p>
          <a:p>
            <a:pPr marL="685800" lvl="1" indent="-228600" eaLnBrk="0" hangingPunct="0">
              <a:spcBef>
                <a:spcPct val="20000"/>
              </a:spcBef>
              <a:buFont typeface="Wingdings" pitchFamily="2" charset="2"/>
              <a:buChar char="ü"/>
            </a:pPr>
            <a:r>
              <a:rPr lang="fr-FR" dirty="0"/>
              <a:t>d’autres concepts de management ?</a:t>
            </a:r>
          </a:p>
          <a:p>
            <a:pPr marL="685800" lvl="1" indent="-228600" eaLnBrk="0" hangingPunct="0">
              <a:spcBef>
                <a:spcPct val="20000"/>
              </a:spcBef>
              <a:buFont typeface="Wingdings" pitchFamily="2" charset="2"/>
              <a:buChar char="ü"/>
            </a:pPr>
            <a:r>
              <a:rPr lang="fr-FR" dirty="0"/>
              <a:t>d’autres concepts de thérapie ?</a:t>
            </a:r>
          </a:p>
          <a:p>
            <a:pPr marL="685800" lvl="1" indent="-228600" eaLnBrk="0" hangingPunct="0">
              <a:spcBef>
                <a:spcPct val="20000"/>
              </a:spcBef>
              <a:buFont typeface="Wingdings" pitchFamily="2" charset="2"/>
              <a:buChar char="ü"/>
            </a:pPr>
            <a:r>
              <a:rPr lang="fr-FR" dirty="0"/>
              <a:t>d’autres concepts de communication ?</a:t>
            </a:r>
          </a:p>
          <a:p>
            <a:pPr marL="285750" indent="-285750" eaLnBrk="0" hangingPunct="0">
              <a:spcBef>
                <a:spcPct val="10000"/>
              </a:spcBef>
              <a:buFont typeface="Wingdings" pitchFamily="2" charset="2"/>
              <a:buChar char="Ä"/>
            </a:pPr>
            <a:r>
              <a:rPr lang="fr-FR" sz="1600" dirty="0"/>
              <a:t>Témoigne t-il(elle) d'une connaissance du champ institutionnel ?</a:t>
            </a:r>
          </a:p>
          <a:p>
            <a:pPr marL="285750" indent="-285750" eaLnBrk="0" hangingPunct="0">
              <a:spcBef>
                <a:spcPct val="10000"/>
              </a:spcBef>
              <a:buFont typeface="Wingdings" pitchFamily="2" charset="2"/>
              <a:buChar char="Ä"/>
            </a:pPr>
            <a:r>
              <a:rPr lang="fr-FR" sz="1600" dirty="0"/>
              <a:t>A-t-il(elle) répondu à l'enveloppe des 45 questions écrites (sondage) ?</a:t>
            </a:r>
          </a:p>
          <a:p>
            <a:pPr marL="285750" indent="-285750" eaLnBrk="0" hangingPunct="0">
              <a:spcBef>
                <a:spcPct val="10000"/>
              </a:spcBef>
              <a:buFont typeface="Wingdings" pitchFamily="2" charset="2"/>
              <a:buChar char="Ä"/>
            </a:pPr>
            <a:r>
              <a:rPr lang="fr-FR" sz="1600" dirty="0"/>
              <a:t>Témoigne t-il(elle) de professionnalisme </a:t>
            </a:r>
            <a:r>
              <a:rPr lang="fr-FR" sz="1600" dirty="0" smtClean="0"/>
              <a:t>?</a:t>
            </a:r>
            <a:endParaRPr lang="fr-FR"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0868">
                                            <p:txEl>
                                              <p:pRg st="0" end="0"/>
                                            </p:txEl>
                                          </p:spTgt>
                                        </p:tgtEl>
                                        <p:attrNameLst>
                                          <p:attrName>style.visibility</p:attrName>
                                        </p:attrNameLst>
                                      </p:cBhvr>
                                      <p:to>
                                        <p:strVal val="visible"/>
                                      </p:to>
                                    </p:set>
                                    <p:animEffect transition="in" filter="wipe(left)">
                                      <p:cBhvr>
                                        <p:cTn id="7" dur="500"/>
                                        <p:tgtEl>
                                          <p:spTgt spid="4208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0868">
                                            <p:txEl>
                                              <p:pRg st="1" end="1"/>
                                            </p:txEl>
                                          </p:spTgt>
                                        </p:tgtEl>
                                        <p:attrNameLst>
                                          <p:attrName>style.visibility</p:attrName>
                                        </p:attrNameLst>
                                      </p:cBhvr>
                                      <p:to>
                                        <p:strVal val="visible"/>
                                      </p:to>
                                    </p:set>
                                    <p:animEffect transition="in" filter="wipe(left)">
                                      <p:cBhvr>
                                        <p:cTn id="12" dur="500"/>
                                        <p:tgtEl>
                                          <p:spTgt spid="4208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20868">
                                            <p:txEl>
                                              <p:pRg st="2" end="2"/>
                                            </p:txEl>
                                          </p:spTgt>
                                        </p:tgtEl>
                                        <p:attrNameLst>
                                          <p:attrName>style.visibility</p:attrName>
                                        </p:attrNameLst>
                                      </p:cBhvr>
                                      <p:to>
                                        <p:strVal val="visible"/>
                                      </p:to>
                                    </p:set>
                                    <p:animEffect transition="in" filter="wipe(left)">
                                      <p:cBhvr>
                                        <p:cTn id="17" dur="500"/>
                                        <p:tgtEl>
                                          <p:spTgt spid="4208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20868">
                                            <p:txEl>
                                              <p:pRg st="3" end="3"/>
                                            </p:txEl>
                                          </p:spTgt>
                                        </p:tgtEl>
                                        <p:attrNameLst>
                                          <p:attrName>style.visibility</p:attrName>
                                        </p:attrNameLst>
                                      </p:cBhvr>
                                      <p:to>
                                        <p:strVal val="visible"/>
                                      </p:to>
                                    </p:set>
                                    <p:animEffect transition="in" filter="wipe(left)">
                                      <p:cBhvr>
                                        <p:cTn id="22" dur="500"/>
                                        <p:tgtEl>
                                          <p:spTgt spid="4208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20868">
                                            <p:txEl>
                                              <p:pRg st="4" end="4"/>
                                            </p:txEl>
                                          </p:spTgt>
                                        </p:tgtEl>
                                        <p:attrNameLst>
                                          <p:attrName>style.visibility</p:attrName>
                                        </p:attrNameLst>
                                      </p:cBhvr>
                                      <p:to>
                                        <p:strVal val="visible"/>
                                      </p:to>
                                    </p:set>
                                    <p:animEffect transition="in" filter="wipe(left)">
                                      <p:cBhvr>
                                        <p:cTn id="27" dur="500"/>
                                        <p:tgtEl>
                                          <p:spTgt spid="42086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20868">
                                            <p:txEl>
                                              <p:pRg st="5" end="5"/>
                                            </p:txEl>
                                          </p:spTgt>
                                        </p:tgtEl>
                                        <p:attrNameLst>
                                          <p:attrName>style.visibility</p:attrName>
                                        </p:attrNameLst>
                                      </p:cBhvr>
                                      <p:to>
                                        <p:strVal val="visible"/>
                                      </p:to>
                                    </p:set>
                                    <p:animEffect transition="in" filter="wipe(left)">
                                      <p:cBhvr>
                                        <p:cTn id="32" dur="500"/>
                                        <p:tgtEl>
                                          <p:spTgt spid="42086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20868">
                                            <p:txEl>
                                              <p:pRg st="6" end="6"/>
                                            </p:txEl>
                                          </p:spTgt>
                                        </p:tgtEl>
                                        <p:attrNameLst>
                                          <p:attrName>style.visibility</p:attrName>
                                        </p:attrNameLst>
                                      </p:cBhvr>
                                      <p:to>
                                        <p:strVal val="visible"/>
                                      </p:to>
                                    </p:set>
                                    <p:animEffect transition="in" filter="wipe(left)">
                                      <p:cBhvr>
                                        <p:cTn id="37" dur="500"/>
                                        <p:tgtEl>
                                          <p:spTgt spid="420868">
                                            <p:txEl>
                                              <p:pRg st="6" end="6"/>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20868">
                                            <p:txEl>
                                              <p:pRg st="7" end="7"/>
                                            </p:txEl>
                                          </p:spTgt>
                                        </p:tgtEl>
                                        <p:attrNameLst>
                                          <p:attrName>style.visibility</p:attrName>
                                        </p:attrNameLst>
                                      </p:cBhvr>
                                      <p:to>
                                        <p:strVal val="visible"/>
                                      </p:to>
                                    </p:set>
                                    <p:animEffect transition="in" filter="wipe(left)">
                                      <p:cBhvr>
                                        <p:cTn id="40" dur="500"/>
                                        <p:tgtEl>
                                          <p:spTgt spid="420868">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20868">
                                            <p:txEl>
                                              <p:pRg st="8" end="8"/>
                                            </p:txEl>
                                          </p:spTgt>
                                        </p:tgtEl>
                                        <p:attrNameLst>
                                          <p:attrName>style.visibility</p:attrName>
                                        </p:attrNameLst>
                                      </p:cBhvr>
                                      <p:to>
                                        <p:strVal val="visible"/>
                                      </p:to>
                                    </p:set>
                                    <p:animEffect transition="in" filter="wipe(left)">
                                      <p:cBhvr>
                                        <p:cTn id="43" dur="500"/>
                                        <p:tgtEl>
                                          <p:spTgt spid="420868">
                                            <p:txEl>
                                              <p:pRg st="8" end="8"/>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20868">
                                            <p:txEl>
                                              <p:pRg st="9" end="9"/>
                                            </p:txEl>
                                          </p:spTgt>
                                        </p:tgtEl>
                                        <p:attrNameLst>
                                          <p:attrName>style.visibility</p:attrName>
                                        </p:attrNameLst>
                                      </p:cBhvr>
                                      <p:to>
                                        <p:strVal val="visible"/>
                                      </p:to>
                                    </p:set>
                                    <p:animEffect transition="in" filter="wipe(left)">
                                      <p:cBhvr>
                                        <p:cTn id="46" dur="500"/>
                                        <p:tgtEl>
                                          <p:spTgt spid="420868">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420868">
                                            <p:txEl>
                                              <p:pRg st="10" end="10"/>
                                            </p:txEl>
                                          </p:spTgt>
                                        </p:tgtEl>
                                        <p:attrNameLst>
                                          <p:attrName>style.visibility</p:attrName>
                                        </p:attrNameLst>
                                      </p:cBhvr>
                                      <p:to>
                                        <p:strVal val="visible"/>
                                      </p:to>
                                    </p:set>
                                    <p:animEffect transition="in" filter="wipe(left)">
                                      <p:cBhvr>
                                        <p:cTn id="51" dur="500"/>
                                        <p:tgtEl>
                                          <p:spTgt spid="420868">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20868">
                                            <p:txEl>
                                              <p:pRg st="11" end="11"/>
                                            </p:txEl>
                                          </p:spTgt>
                                        </p:tgtEl>
                                        <p:attrNameLst>
                                          <p:attrName>style.visibility</p:attrName>
                                        </p:attrNameLst>
                                      </p:cBhvr>
                                      <p:to>
                                        <p:strVal val="visible"/>
                                      </p:to>
                                    </p:set>
                                    <p:animEffect transition="in" filter="wipe(left)">
                                      <p:cBhvr>
                                        <p:cTn id="56" dur="500"/>
                                        <p:tgtEl>
                                          <p:spTgt spid="420868">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420868">
                                            <p:txEl>
                                              <p:pRg st="12" end="12"/>
                                            </p:txEl>
                                          </p:spTgt>
                                        </p:tgtEl>
                                        <p:attrNameLst>
                                          <p:attrName>style.visibility</p:attrName>
                                        </p:attrNameLst>
                                      </p:cBhvr>
                                      <p:to>
                                        <p:strVal val="visible"/>
                                      </p:to>
                                    </p:set>
                                    <p:animEffect transition="in" filter="wipe(left)">
                                      <p:cBhvr>
                                        <p:cTn id="61" dur="500"/>
                                        <p:tgtEl>
                                          <p:spTgt spid="42086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8"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057" y="2423886"/>
            <a:ext cx="8244114" cy="2320635"/>
          </a:xfrm>
          <a:prstGeom prst="rect">
            <a:avLst/>
          </a:prstGeom>
        </p:spPr>
        <p:txBody>
          <a:bodyPr wrap="square">
            <a:spAutoFit/>
          </a:bodyPr>
          <a:lstStyle/>
          <a:p>
            <a:pPr marL="285750" indent="-285750" eaLnBrk="0" hangingPunct="0">
              <a:spcBef>
                <a:spcPct val="15000"/>
              </a:spcBef>
              <a:buFont typeface="Wingdings" pitchFamily="2" charset="2"/>
              <a:buChar char="Ä"/>
            </a:pPr>
            <a:r>
              <a:rPr lang="fr-FR" sz="1600" dirty="0" smtClean="0"/>
              <a:t>Le (la) candidat(e) se présente-t-il(elle) bien devant le jury (look, </a:t>
            </a:r>
            <a:r>
              <a:rPr lang="fr-FR" sz="1600" dirty="0" err="1" smtClean="0"/>
              <a:t>Okness</a:t>
            </a:r>
            <a:r>
              <a:rPr lang="fr-FR" sz="1600" dirty="0" smtClean="0"/>
              <a:t>) ?</a:t>
            </a:r>
          </a:p>
          <a:p>
            <a:pPr marL="285750" indent="-285750" eaLnBrk="0" hangingPunct="0">
              <a:spcBef>
                <a:spcPct val="15000"/>
              </a:spcBef>
              <a:buFont typeface="Wingdings" pitchFamily="2" charset="2"/>
              <a:buChar char="Ä"/>
            </a:pPr>
            <a:r>
              <a:rPr lang="fr-FR" sz="1600" dirty="0" smtClean="0"/>
              <a:t>Est-il(elle) clair(e) dans l’utilisation qu’il(elle) fait du </a:t>
            </a:r>
            <a:r>
              <a:rPr lang="fr-FR" sz="1600" dirty="0" err="1" smtClean="0"/>
              <a:t>paperboard</a:t>
            </a:r>
            <a:r>
              <a:rPr lang="fr-FR" sz="1600" dirty="0" smtClean="0"/>
              <a:t> ?</a:t>
            </a:r>
          </a:p>
          <a:p>
            <a:pPr marL="285750" indent="-285750" eaLnBrk="0" hangingPunct="0">
              <a:spcBef>
                <a:spcPct val="15000"/>
              </a:spcBef>
              <a:buFont typeface="Wingdings" pitchFamily="2" charset="2"/>
              <a:buChar char="Ä"/>
            </a:pPr>
            <a:r>
              <a:rPr lang="fr-FR" sz="1600" dirty="0" smtClean="0"/>
              <a:t>Est-il(elle) clair(e) dans sa forme d’expression verbale ?</a:t>
            </a:r>
          </a:p>
          <a:p>
            <a:pPr marL="285750" indent="-285750" eaLnBrk="0" hangingPunct="0">
              <a:spcBef>
                <a:spcPct val="15000"/>
              </a:spcBef>
              <a:buFont typeface="Wingdings" pitchFamily="2" charset="2"/>
              <a:buChar char="Ä"/>
            </a:pPr>
            <a:r>
              <a:rPr lang="fr-FR" sz="1600" dirty="0" smtClean="0"/>
              <a:t>Y a-t-il des redéfinitions (réponse à côté) ?</a:t>
            </a:r>
          </a:p>
          <a:p>
            <a:pPr marL="285750" indent="-285750" eaLnBrk="0" hangingPunct="0">
              <a:spcBef>
                <a:spcPct val="15000"/>
              </a:spcBef>
              <a:buFont typeface="Wingdings" pitchFamily="2" charset="2"/>
              <a:buChar char="Ä"/>
            </a:pPr>
            <a:r>
              <a:rPr lang="fr-FR" sz="1600" dirty="0" smtClean="0"/>
              <a:t>Y a-t-il des méconnaissances (sur lui/elle, sur le jury, sur la relation entre les deux) ?</a:t>
            </a:r>
          </a:p>
          <a:p>
            <a:pPr marL="285750" indent="-285750" eaLnBrk="0" hangingPunct="0">
              <a:spcBef>
                <a:spcPct val="15000"/>
              </a:spcBef>
              <a:buFont typeface="Wingdings" pitchFamily="2" charset="2"/>
              <a:buChar char="Ä"/>
            </a:pPr>
            <a:r>
              <a:rPr lang="fr-FR" sz="1600" dirty="0" smtClean="0"/>
              <a:t>Sait-il(elle) gérer le processus et </a:t>
            </a:r>
            <a:r>
              <a:rPr lang="fr-FR" sz="1600" dirty="0" err="1" smtClean="0"/>
              <a:t>méta-communiquer</a:t>
            </a:r>
            <a:r>
              <a:rPr lang="fr-FR" sz="1600" dirty="0" smtClean="0"/>
              <a:t> ?</a:t>
            </a:r>
          </a:p>
          <a:p>
            <a:pPr marL="285750" indent="-285750" eaLnBrk="0" hangingPunct="0">
              <a:spcBef>
                <a:spcPct val="15000"/>
              </a:spcBef>
              <a:buFont typeface="Wingdings" pitchFamily="2" charset="2"/>
              <a:buChar char="Ä"/>
            </a:pPr>
            <a:r>
              <a:rPr lang="fr-FR" sz="1600" dirty="0" smtClean="0"/>
              <a:t>Montre-t-il(elle) de la créativité et de l’intelligence de situation ?</a:t>
            </a:r>
          </a:p>
          <a:p>
            <a:pPr marL="285750" indent="-285750" eaLnBrk="0" hangingPunct="0">
              <a:spcBef>
                <a:spcPct val="15000"/>
              </a:spcBef>
              <a:buFont typeface="Wingdings" pitchFamily="2" charset="2"/>
              <a:buChar char="Ä"/>
            </a:pPr>
            <a:r>
              <a:rPr lang="fr-FR" sz="1600" dirty="0" smtClean="0"/>
              <a:t>Utilise-t-il(elle) ses trois Etats du Moi ?</a:t>
            </a:r>
            <a:endParaRPr lang="fr-FR" sz="1600" dirty="0"/>
          </a:p>
        </p:txBody>
      </p:sp>
      <p:sp>
        <p:nvSpPr>
          <p:cNvPr id="3" name="Rectangle 2"/>
          <p:cNvSpPr>
            <a:spLocks noChangeArrowheads="1"/>
          </p:cNvSpPr>
          <p:nvPr/>
        </p:nvSpPr>
        <p:spPr bwMode="auto">
          <a:xfrm>
            <a:off x="3211513" y="696913"/>
            <a:ext cx="58181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marL="342900" indent="-342900" algn="ctr" eaLnBrk="0" hangingPunct="0">
              <a:spcBef>
                <a:spcPct val="30000"/>
              </a:spcBef>
            </a:pPr>
            <a:r>
              <a:rPr lang="fr-FR" sz="2800" b="1" dirty="0">
                <a:solidFill>
                  <a:schemeClr val="tx1">
                    <a:lumMod val="85000"/>
                    <a:lumOff val="15000"/>
                  </a:schemeClr>
                </a:solidFill>
              </a:rPr>
              <a:t>Epreuve 1 : </a:t>
            </a:r>
            <a:endParaRPr lang="fr-FR" sz="2800" b="1" dirty="0" smtClean="0">
              <a:solidFill>
                <a:schemeClr val="tx1">
                  <a:lumMod val="85000"/>
                  <a:lumOff val="15000"/>
                </a:schemeClr>
              </a:solidFill>
            </a:endParaRPr>
          </a:p>
          <a:p>
            <a:pPr marL="342900" indent="-342900" algn="ctr" eaLnBrk="0" hangingPunct="0">
              <a:spcBef>
                <a:spcPct val="30000"/>
              </a:spcBef>
            </a:pPr>
            <a:r>
              <a:rPr lang="fr-FR" sz="2800" b="1" dirty="0" smtClean="0"/>
              <a:t>Grille d’analyse de l’épreuve </a:t>
            </a:r>
          </a:p>
          <a:p>
            <a:pPr marL="342900" indent="-342900" algn="ctr" eaLnBrk="0" hangingPunct="0">
              <a:spcBef>
                <a:spcPct val="30000"/>
              </a:spcBef>
            </a:pPr>
            <a:r>
              <a:rPr lang="fr-FR" sz="2800" b="1" dirty="0" smtClean="0"/>
              <a:t>- Processus</a:t>
            </a:r>
            <a:endParaRPr lang="fr-FR"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045029" y="1509486"/>
          <a:ext cx="7271657" cy="4663440"/>
        </p:xfrm>
        <a:graphic>
          <a:graphicData uri="http://schemas.openxmlformats.org/drawingml/2006/table">
            <a:tbl>
              <a:tblPr/>
              <a:tblGrid>
                <a:gridCol w="519202"/>
                <a:gridCol w="6752455"/>
              </a:tblGrid>
              <a:tr h="454297">
                <a:tc>
                  <a:txBody>
                    <a:bodyPr/>
                    <a:lstStyle/>
                    <a:p>
                      <a:pPr marR="6350" algn="r">
                        <a:spcAft>
                          <a:spcPts val="0"/>
                        </a:spcAft>
                      </a:pPr>
                      <a:endParaRPr lang="fr-FR" sz="1200" dirty="0">
                        <a:latin typeface="Times New Roman"/>
                        <a:ea typeface="Times New Roman"/>
                        <a:cs typeface="Times New Roman"/>
                      </a:endParaRPr>
                    </a:p>
                    <a:p>
                      <a:pPr marR="6350" algn="r">
                        <a:spcAft>
                          <a:spcPts val="0"/>
                        </a:spcAft>
                      </a:pPr>
                      <a:r>
                        <a:rPr lang="fr-FR" sz="1800" b="1" dirty="0">
                          <a:latin typeface="Calibri"/>
                          <a:ea typeface="Times New Roman"/>
                          <a:cs typeface="Arial"/>
                        </a:rPr>
                        <a:t>10</a:t>
                      </a:r>
                      <a:endParaRPr lang="fr-FR" sz="1200" dirty="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200" dirty="0">
                        <a:latin typeface="Calibri"/>
                        <a:ea typeface="Times New Roman"/>
                        <a:cs typeface="Arial"/>
                      </a:endParaRPr>
                    </a:p>
                    <a:p>
                      <a:pPr marL="85090">
                        <a:spcAft>
                          <a:spcPts val="0"/>
                        </a:spcAft>
                      </a:pPr>
                      <a:r>
                        <a:rPr lang="fr-FR" sz="1200" dirty="0">
                          <a:latin typeface="Calibri"/>
                          <a:ea typeface="Times New Roman"/>
                          <a:cs typeface="Arial"/>
                        </a:rPr>
                        <a:t>Articulation synthétique des concepts – Intégration dans un discours …. Avec créativité ( …., mise en pratique, ..)</a:t>
                      </a:r>
                      <a:endParaRPr lang="fr-FR" sz="1200" dirty="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9</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Articulation synthétique des concepts – Haut niveau d’intégration</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8</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 – y compris hors des domaines de compétences du candidat – CT complet</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7</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Bonne vue des concepts CT avec éclairage du jury – dans son domaine de compétence</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6</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Minimum d’explication des concepts CT – Simplicité de … - Pas ou peu d’erreur</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5</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Peu d’intégration des concepts CT – Connaissance superficielle - Imprécisions</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4</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Méconnaissances - Redéfinitions</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3</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Grosses erreurs – Concepts ne pouvant pas être expliqués</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2</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Mauvaise connaissance des concepts CT même avec l’aide du jury</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297">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1</a:t>
                      </a:r>
                      <a:endParaRPr lang="fr-FR" sz="120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dirty="0">
                        <a:latin typeface="Calibri"/>
                        <a:ea typeface="Times New Roman"/>
                        <a:cs typeface="Arial"/>
                      </a:endParaRPr>
                    </a:p>
                    <a:p>
                      <a:pPr marL="85090">
                        <a:spcAft>
                          <a:spcPts val="0"/>
                        </a:spcAft>
                      </a:pPr>
                      <a:r>
                        <a:rPr lang="fr-FR" sz="1200" dirty="0">
                          <a:latin typeface="Calibri"/>
                          <a:ea typeface="Times New Roman"/>
                          <a:cs typeface="Arial"/>
                        </a:rPr>
                        <a:t>Pas de connaissance des concepts CT – Même avec l’aide du jury</a:t>
                      </a:r>
                      <a:endParaRPr lang="fr-FR" sz="1200" dirty="0">
                        <a:latin typeface="Times New Roman"/>
                        <a:ea typeface="Times New Roman"/>
                        <a:cs typeface="Times New Roman"/>
                      </a:endParaRPr>
                    </a:p>
                  </a:txBody>
                  <a:tcPr marL="41453" marR="414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a:spLocks noChangeArrowheads="1"/>
          </p:cNvSpPr>
          <p:nvPr/>
        </p:nvSpPr>
        <p:spPr bwMode="auto">
          <a:xfrm>
            <a:off x="3211513" y="449263"/>
            <a:ext cx="58181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marL="342900" indent="-342900" algn="ctr" eaLnBrk="0" hangingPunct="0">
              <a:spcBef>
                <a:spcPct val="30000"/>
              </a:spcBef>
            </a:pPr>
            <a:r>
              <a:rPr lang="fr-FR" sz="2800" b="1" dirty="0">
                <a:solidFill>
                  <a:schemeClr val="tx1">
                    <a:lumMod val="85000"/>
                    <a:lumOff val="15000"/>
                  </a:schemeClr>
                </a:solidFill>
              </a:rPr>
              <a:t>Epreuve 1 : </a:t>
            </a:r>
            <a:endParaRPr lang="fr-FR" sz="2800" b="1" dirty="0" smtClean="0">
              <a:solidFill>
                <a:schemeClr val="tx1">
                  <a:lumMod val="85000"/>
                  <a:lumOff val="15000"/>
                </a:schemeClr>
              </a:solidFill>
            </a:endParaRPr>
          </a:p>
          <a:p>
            <a:pPr marL="342900" indent="-342900" algn="ctr" eaLnBrk="0" hangingPunct="0">
              <a:spcBef>
                <a:spcPct val="30000"/>
              </a:spcBef>
            </a:pPr>
            <a:r>
              <a:rPr lang="fr-FR" sz="2800" b="1" dirty="0" smtClean="0"/>
              <a:t>Grille de notation</a:t>
            </a:r>
            <a:endParaRPr lang="fr-FR" sz="28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8C4FB087-AF74-4C5C-9CA5-3A7C3F100922}" type="slidenum">
              <a:rPr lang="fr-FR" i="1" smtClean="0">
                <a:solidFill>
                  <a:schemeClr val="tx1"/>
                </a:solidFill>
                <a:latin typeface="Arial" charset="0"/>
                <a:cs typeface="Arial" charset="0"/>
              </a:rPr>
              <a:pPr>
                <a:spcBef>
                  <a:spcPct val="0"/>
                </a:spcBef>
                <a:spcAft>
                  <a:spcPct val="0"/>
                </a:spcAft>
              </a:pPr>
              <a:t>24</a:t>
            </a:fld>
            <a:endParaRPr lang="fr-FR" i="1" smtClean="0">
              <a:solidFill>
                <a:schemeClr val="tx1"/>
              </a:solidFill>
              <a:latin typeface="Arial" charset="0"/>
              <a:cs typeface="Arial" charset="0"/>
            </a:endParaRPr>
          </a:p>
        </p:txBody>
      </p:sp>
      <p:sp>
        <p:nvSpPr>
          <p:cNvPr id="439299" name="Rectangle 3"/>
          <p:cNvSpPr>
            <a:spLocks noChangeArrowheads="1"/>
          </p:cNvSpPr>
          <p:nvPr/>
        </p:nvSpPr>
        <p:spPr bwMode="auto">
          <a:xfrm>
            <a:off x="3298825" y="419100"/>
            <a:ext cx="5730875"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Questions types épreuve 1</a:t>
            </a:r>
          </a:p>
        </p:txBody>
      </p:sp>
      <p:sp>
        <p:nvSpPr>
          <p:cNvPr id="39939" name="Rectangle 4"/>
          <p:cNvSpPr>
            <a:spLocks noChangeArrowheads="1"/>
          </p:cNvSpPr>
          <p:nvPr/>
        </p:nvSpPr>
        <p:spPr bwMode="auto">
          <a:xfrm>
            <a:off x="76200" y="914400"/>
            <a:ext cx="9067800" cy="5883275"/>
          </a:xfrm>
          <a:prstGeom prst="rect">
            <a:avLst/>
          </a:prstGeom>
          <a:noFill/>
          <a:ln w="9525">
            <a:noFill/>
            <a:miter lim="800000"/>
            <a:headEnd/>
            <a:tailEnd/>
          </a:ln>
        </p:spPr>
        <p:txBody>
          <a:bodyPr>
            <a:spAutoFit/>
          </a:bodyPr>
          <a:lstStyle/>
          <a:p>
            <a:pPr marL="187325" indent="-187325" eaLnBrk="0" hangingPunct="0">
              <a:spcBef>
                <a:spcPct val="30000"/>
              </a:spcBef>
            </a:pPr>
            <a:r>
              <a:rPr lang="fr-FR" sz="2000" b="1"/>
              <a:t>Questions relevant du livre « Responsable Porteur de Sens » (1/3)</a:t>
            </a:r>
            <a:endParaRPr lang="fr-FR" sz="2000" b="1">
              <a:latin typeface="Times New Roman" pitchFamily="18" charset="0"/>
            </a:endParaRPr>
          </a:p>
          <a:p>
            <a:pPr marL="187325" indent="-187325" eaLnBrk="0" hangingPunct="0">
              <a:spcBef>
                <a:spcPts val="600"/>
              </a:spcBef>
              <a:spcAft>
                <a:spcPts val="600"/>
              </a:spcAft>
            </a:pPr>
            <a:r>
              <a:rPr lang="fr-FR" sz="1000"/>
              <a:t>1.	</a:t>
            </a:r>
            <a:r>
              <a:rPr lang="fr-FR" sz="1000" b="1"/>
              <a:t>Identité professionnelle</a:t>
            </a:r>
            <a:r>
              <a:rPr lang="fr-FR" sz="1000"/>
              <a:t/>
            </a:r>
            <a:br>
              <a:rPr lang="fr-FR" sz="1000"/>
            </a:br>
            <a:r>
              <a:rPr lang="fr-FR" sz="1000"/>
              <a:t>Résumez quelles sont les étapes et les expériences spécifiques de votre développement professionnel qui font de vous un consultant compétent de « CT » (il ne s'agit pas de votre CV mais des éléments de votre formation, expérience professionnelle, thérapeutique, personnelle, théorique qui sont constituant spécifiquement de votre aptitude à accompagner des responsables et des équipes).</a:t>
            </a:r>
          </a:p>
          <a:p>
            <a:pPr marL="187325" indent="-187325" eaLnBrk="0" hangingPunct="0">
              <a:spcBef>
                <a:spcPts val="600"/>
              </a:spcBef>
              <a:spcAft>
                <a:spcPts val="600"/>
              </a:spcAft>
            </a:pPr>
            <a:r>
              <a:rPr lang="fr-FR" sz="1000"/>
              <a:t>2.	</a:t>
            </a:r>
            <a:r>
              <a:rPr lang="fr-FR" sz="1000" b="1"/>
              <a:t>Présentation et vente</a:t>
            </a:r>
            <a:r>
              <a:rPr lang="fr-FR" sz="1000"/>
              <a:t/>
            </a:r>
            <a:br>
              <a:rPr lang="fr-FR" sz="1000"/>
            </a:br>
            <a:r>
              <a:rPr lang="fr-FR" sz="1000"/>
              <a:t>Faire une brève présentation, avec le  minimum de jargon, de l’approche « C T » en faisant apparaître clairement les définitions de « CT », les besoins auxquels il correspond et votre façon de vous y prendre avec une entreprise.</a:t>
            </a:r>
          </a:p>
          <a:p>
            <a:pPr marL="187325" indent="-187325" eaLnBrk="0" hangingPunct="0">
              <a:spcBef>
                <a:spcPts val="600"/>
              </a:spcBef>
              <a:spcAft>
                <a:spcPts val="600"/>
              </a:spcAft>
            </a:pPr>
            <a:r>
              <a:rPr lang="fr-FR" sz="1000"/>
              <a:t>3.	</a:t>
            </a:r>
            <a:r>
              <a:rPr lang="fr-FR" sz="1000" b="1"/>
              <a:t>Processus</a:t>
            </a:r>
            <a:r>
              <a:rPr lang="fr-FR" sz="1000"/>
              <a:t/>
            </a:r>
            <a:br>
              <a:rPr lang="fr-FR" sz="1000"/>
            </a:br>
            <a:r>
              <a:rPr lang="fr-FR" sz="1000"/>
              <a:t>Quelle définition donnez-vous aux concepts de « processus » et de « contenu ». </a:t>
            </a:r>
            <a:br>
              <a:rPr lang="fr-FR" sz="1000"/>
            </a:br>
            <a:r>
              <a:rPr lang="fr-FR" sz="1000"/>
              <a:t>En quoi le coach doit-il être à l’aise dans la gestion de l’ambiguïté et le passage d’un niveau à l’autre. </a:t>
            </a:r>
            <a:r>
              <a:rPr lang="fr-FR" sz="1000" b="1"/>
              <a:t>D</a:t>
            </a:r>
            <a:r>
              <a:rPr lang="fr-FR" sz="1000"/>
              <a:t>onnez </a:t>
            </a:r>
            <a:r>
              <a:rPr lang="fr-FR" sz="1000" b="1"/>
              <a:t>U</a:t>
            </a:r>
            <a:r>
              <a:rPr lang="fr-FR" sz="1000"/>
              <a:t>n </a:t>
            </a:r>
            <a:r>
              <a:rPr lang="fr-FR" sz="1000" b="1"/>
              <a:t>E</a:t>
            </a:r>
            <a:r>
              <a:rPr lang="fr-FR" sz="1000"/>
              <a:t>xemple </a:t>
            </a:r>
            <a:r>
              <a:rPr lang="fr-FR" sz="1000" b="1"/>
              <a:t>D</a:t>
            </a:r>
            <a:r>
              <a:rPr lang="fr-FR" sz="1000"/>
              <a:t>e </a:t>
            </a:r>
            <a:r>
              <a:rPr lang="fr-FR" sz="1000" b="1"/>
              <a:t>V</a:t>
            </a:r>
            <a:r>
              <a:rPr lang="fr-FR" sz="1000"/>
              <a:t>otre </a:t>
            </a:r>
            <a:r>
              <a:rPr lang="fr-FR" sz="1000" b="1"/>
              <a:t>P</a:t>
            </a:r>
            <a:r>
              <a:rPr lang="fr-FR" sz="1000"/>
              <a:t>ratique (</a:t>
            </a:r>
            <a:r>
              <a:rPr lang="fr-FR" sz="1000" b="1"/>
              <a:t>DUEDVP</a:t>
            </a:r>
            <a:r>
              <a:rPr lang="fr-FR" sz="1000"/>
              <a:t>).</a:t>
            </a:r>
          </a:p>
          <a:p>
            <a:pPr marL="187325" indent="-187325" eaLnBrk="0" hangingPunct="0">
              <a:spcBef>
                <a:spcPts val="600"/>
              </a:spcBef>
              <a:spcAft>
                <a:spcPts val="600"/>
              </a:spcAft>
            </a:pPr>
            <a:r>
              <a:rPr lang="fr-FR" sz="1000"/>
              <a:t>4.	</a:t>
            </a:r>
            <a:r>
              <a:rPr lang="fr-FR" sz="1000" b="1"/>
              <a:t>Champ institutionnel</a:t>
            </a:r>
            <a:r>
              <a:rPr lang="fr-FR" sz="1000"/>
              <a:t/>
            </a:r>
            <a:br>
              <a:rPr lang="fr-FR" sz="1000"/>
            </a:br>
            <a:r>
              <a:rPr lang="fr-FR" sz="1000"/>
              <a:t>Avec quel cadre de référence êtes-vous le plus à l’aise dans vos diagnostics et plans d’intervention </a:t>
            </a:r>
            <a:br>
              <a:rPr lang="fr-FR" sz="1000"/>
            </a:br>
            <a:r>
              <a:rPr lang="fr-FR" sz="1000"/>
              <a:t>« CT ». Donnez vos référents théoriques et un exemple d’application (DUEDVP).</a:t>
            </a:r>
            <a:br>
              <a:rPr lang="fr-FR" sz="1000"/>
            </a:br>
            <a:r>
              <a:rPr lang="fr-FR" sz="1000"/>
              <a:t>Ex. : je suis à l’aise avec le matériel de Crozier (ou la théorie organisationnelle de Berne ou autre), voilà comment je l’utilise dans une perspective CT.</a:t>
            </a:r>
          </a:p>
          <a:p>
            <a:pPr marL="187325" indent="-187325" eaLnBrk="0" hangingPunct="0">
              <a:spcBef>
                <a:spcPts val="600"/>
              </a:spcBef>
              <a:spcAft>
                <a:spcPts val="600"/>
              </a:spcAft>
            </a:pPr>
            <a:r>
              <a:rPr lang="fr-FR" sz="1000"/>
              <a:t>5.	</a:t>
            </a:r>
            <a:r>
              <a:rPr lang="fr-FR" sz="1000" b="1"/>
              <a:t>Déontologie </a:t>
            </a:r>
            <a:r>
              <a:rPr lang="fr-FR" sz="1000"/>
              <a:t/>
            </a:r>
            <a:br>
              <a:rPr lang="fr-FR" sz="1000"/>
            </a:br>
            <a:r>
              <a:rPr lang="fr-FR" sz="1000"/>
              <a:t>Citez deux exemples de problèmes déontologiques de votre métier « CT ». Comment les avez-vous résolus ?</a:t>
            </a:r>
          </a:p>
          <a:p>
            <a:pPr marL="187325" indent="-187325" eaLnBrk="0" hangingPunct="0">
              <a:spcBef>
                <a:spcPts val="600"/>
              </a:spcBef>
              <a:spcAft>
                <a:spcPts val="600"/>
              </a:spcAft>
            </a:pPr>
            <a:r>
              <a:rPr lang="fr-FR" sz="1000"/>
              <a:t>6.	</a:t>
            </a:r>
            <a:r>
              <a:rPr lang="fr-FR" sz="1000" b="1"/>
              <a:t>Créativité et adaptabilité au terrain </a:t>
            </a:r>
            <a:r>
              <a:rPr lang="fr-FR" sz="1000"/>
              <a:t/>
            </a:r>
            <a:br>
              <a:rPr lang="fr-FR" sz="1000"/>
            </a:br>
            <a:r>
              <a:rPr lang="fr-FR" sz="1000"/>
              <a:t>Donnez deux exemples de votre créativité et adaptabilité (« l’intelligence de situation »). Enoncez les principes qui vous permettent de maintenir cette attitude en permanence.</a:t>
            </a:r>
          </a:p>
          <a:p>
            <a:pPr marL="187325" indent="-187325" eaLnBrk="0" hangingPunct="0">
              <a:spcBef>
                <a:spcPts val="600"/>
              </a:spcBef>
              <a:spcAft>
                <a:spcPts val="600"/>
              </a:spcAft>
            </a:pPr>
            <a:r>
              <a:rPr lang="fr-FR" sz="1000"/>
              <a:t>7.	</a:t>
            </a:r>
            <a:r>
              <a:rPr lang="fr-FR" sz="1000" b="1"/>
              <a:t>Métacommunication </a:t>
            </a:r>
            <a:r>
              <a:rPr lang="fr-FR" sz="1000"/>
              <a:t/>
            </a:r>
            <a:br>
              <a:rPr lang="fr-FR" sz="1000"/>
            </a:br>
            <a:r>
              <a:rPr lang="fr-FR" sz="1000"/>
              <a:t>Comment pratiquez-vous et comment enseignez-vous le modèle CT : « Communiquez, métacommuniquez, surcommuniquez ». </a:t>
            </a:r>
            <a:br>
              <a:rPr lang="fr-FR" sz="1000"/>
            </a:br>
            <a:r>
              <a:rPr lang="fr-FR" sz="1000"/>
              <a:t>Montrez à quels besoins cela correspond dans le « management de chaos » (DDEDVP) – (2 exemples)</a:t>
            </a:r>
          </a:p>
          <a:p>
            <a:pPr marL="187325" indent="-187325" eaLnBrk="0" hangingPunct="0">
              <a:spcBef>
                <a:spcPts val="600"/>
              </a:spcBef>
              <a:spcAft>
                <a:spcPts val="600"/>
              </a:spcAft>
            </a:pPr>
            <a:r>
              <a:rPr lang="fr-FR" sz="1000"/>
              <a:t>8.</a:t>
            </a:r>
            <a:r>
              <a:rPr lang="fr-FR" sz="1000" b="1"/>
              <a:t>	Techniques</a:t>
            </a:r>
            <a:r>
              <a:rPr lang="fr-FR" sz="1000"/>
              <a:t/>
            </a:r>
            <a:br>
              <a:rPr lang="fr-FR" sz="1000"/>
            </a:br>
            <a:r>
              <a:rPr lang="fr-FR" sz="1000"/>
              <a:t>Indiquez cinq techniques pédagogiques et 5 modes d’intervention qui font partie de votre domaine d’excellence et commentez-les en quelques phrases chacun.</a:t>
            </a:r>
          </a:p>
          <a:p>
            <a:pPr marL="187325" indent="-187325" eaLnBrk="0" hangingPunct="0">
              <a:spcBef>
                <a:spcPts val="600"/>
              </a:spcBef>
              <a:spcAft>
                <a:spcPts val="600"/>
              </a:spcAft>
            </a:pPr>
            <a:r>
              <a:rPr lang="fr-FR" sz="1000"/>
              <a:t>9.</a:t>
            </a:r>
            <a:r>
              <a:rPr lang="fr-FR" sz="1000" b="1"/>
              <a:t>	Trois P : Protection, Permission, Puissance</a:t>
            </a:r>
            <a:r>
              <a:rPr lang="fr-FR" sz="1000"/>
              <a:t> </a:t>
            </a:r>
            <a:br>
              <a:rPr lang="fr-FR" sz="1000"/>
            </a:br>
            <a:r>
              <a:rPr lang="fr-FR" sz="1000"/>
              <a:t>Comment s’articule la notion des 3 P en « CT ». Donnez deux exemples : un en coaching individuel, un en Team Building.</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982354DE-B3E6-4E18-B76D-1DA36B561F55}" type="slidenum">
              <a:rPr lang="fr-FR" i="1" smtClean="0">
                <a:solidFill>
                  <a:schemeClr val="tx1"/>
                </a:solidFill>
                <a:latin typeface="Arial" charset="0"/>
                <a:cs typeface="Arial" charset="0"/>
              </a:rPr>
              <a:pPr>
                <a:spcBef>
                  <a:spcPct val="0"/>
                </a:spcBef>
                <a:spcAft>
                  <a:spcPct val="0"/>
                </a:spcAft>
              </a:pPr>
              <a:t>25</a:t>
            </a:fld>
            <a:endParaRPr lang="fr-FR" i="1" smtClean="0">
              <a:solidFill>
                <a:schemeClr val="tx1"/>
              </a:solidFill>
              <a:latin typeface="Arial" charset="0"/>
              <a:cs typeface="Arial" charset="0"/>
            </a:endParaRPr>
          </a:p>
        </p:txBody>
      </p:sp>
      <p:sp>
        <p:nvSpPr>
          <p:cNvPr id="440322" name="Rectangle 2"/>
          <p:cNvSpPr>
            <a:spLocks noChangeArrowheads="1"/>
          </p:cNvSpPr>
          <p:nvPr/>
        </p:nvSpPr>
        <p:spPr bwMode="auto">
          <a:xfrm>
            <a:off x="3338513" y="419100"/>
            <a:ext cx="56911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Questions types épreuve 1</a:t>
            </a:r>
          </a:p>
        </p:txBody>
      </p:sp>
      <p:sp>
        <p:nvSpPr>
          <p:cNvPr id="40963" name="Rectangle 3"/>
          <p:cNvSpPr>
            <a:spLocks noChangeArrowheads="1"/>
          </p:cNvSpPr>
          <p:nvPr/>
        </p:nvSpPr>
        <p:spPr bwMode="auto">
          <a:xfrm>
            <a:off x="76200" y="914400"/>
            <a:ext cx="9067800" cy="5730875"/>
          </a:xfrm>
          <a:prstGeom prst="rect">
            <a:avLst/>
          </a:prstGeom>
          <a:noFill/>
          <a:ln w="9525">
            <a:noFill/>
            <a:miter lim="800000"/>
            <a:headEnd/>
            <a:tailEnd/>
          </a:ln>
        </p:spPr>
        <p:txBody>
          <a:bodyPr>
            <a:spAutoFit/>
          </a:bodyPr>
          <a:lstStyle/>
          <a:p>
            <a:pPr marL="187325" indent="-187325" eaLnBrk="0" hangingPunct="0">
              <a:spcBef>
                <a:spcPct val="30000"/>
              </a:spcBef>
            </a:pPr>
            <a:r>
              <a:rPr lang="fr-FR" sz="2000" b="1"/>
              <a:t>Questions relevant de « Responsable Porteur de Sens » (2/3)</a:t>
            </a:r>
            <a:endParaRPr lang="fr-FR" sz="2000" b="1">
              <a:latin typeface="Times New Roman" pitchFamily="18" charset="0"/>
            </a:endParaRPr>
          </a:p>
          <a:p>
            <a:pPr marL="187325" indent="-187325" eaLnBrk="0" hangingPunct="0">
              <a:spcBef>
                <a:spcPts val="600"/>
              </a:spcBef>
              <a:spcAft>
                <a:spcPts val="600"/>
              </a:spcAft>
            </a:pPr>
            <a:r>
              <a:rPr lang="fr-FR" sz="1000"/>
              <a:t>10.	</a:t>
            </a:r>
            <a:r>
              <a:rPr lang="fr-FR" sz="1000" b="1"/>
              <a:t>Contrats</a:t>
            </a:r>
            <a:r>
              <a:rPr lang="fr-FR" sz="1000"/>
              <a:t/>
            </a:r>
            <a:br>
              <a:rPr lang="fr-FR" sz="1000"/>
            </a:br>
            <a:r>
              <a:rPr lang="fr-FR" sz="1000"/>
              <a:t>En quoi une intervention « CT » suppose-t-elle l’intégration de contrats psychologique, social, institutionnel ? (DUEDVP). </a:t>
            </a:r>
            <a:br>
              <a:rPr lang="fr-FR" sz="1000"/>
            </a:br>
            <a:r>
              <a:rPr lang="fr-FR" sz="1000"/>
              <a:t>Quelle expérience avez-vous d’autres éléments à prendre en compte pour un contrat et les référents théoriques (Fanita English, Holloway, Meininger ou autres, par ex.). Quels sont les avantages et les limites d’un contrat ?</a:t>
            </a:r>
          </a:p>
          <a:p>
            <a:pPr marL="187325" indent="-187325" eaLnBrk="0" hangingPunct="0">
              <a:spcBef>
                <a:spcPts val="600"/>
              </a:spcBef>
              <a:spcAft>
                <a:spcPts val="600"/>
              </a:spcAft>
            </a:pPr>
            <a:r>
              <a:rPr lang="fr-FR" sz="1000"/>
              <a:t>11.	</a:t>
            </a:r>
            <a:r>
              <a:rPr lang="fr-FR" sz="1000" b="1"/>
              <a:t>Recommandabilité</a:t>
            </a:r>
            <a:r>
              <a:rPr lang="fr-FR" sz="1000"/>
              <a:t/>
            </a:r>
            <a:br>
              <a:rPr lang="fr-FR" sz="1000"/>
            </a:br>
            <a:r>
              <a:rPr lang="fr-FR" sz="1000"/>
              <a:t>Quels sont vos points faibles et vos qualités qui font de vous quelqu’un qu’on peut recommander comme intervenant «  CT » ?</a:t>
            </a:r>
          </a:p>
          <a:p>
            <a:pPr marL="187325" indent="-187325" eaLnBrk="0" hangingPunct="0">
              <a:spcBef>
                <a:spcPts val="600"/>
              </a:spcBef>
              <a:spcAft>
                <a:spcPts val="600"/>
              </a:spcAft>
            </a:pPr>
            <a:r>
              <a:rPr lang="fr-FR" sz="1000"/>
              <a:t>12.	</a:t>
            </a:r>
            <a:r>
              <a:rPr lang="fr-FR" sz="1000" b="1"/>
              <a:t>Consensus et culture</a:t>
            </a:r>
            <a:r>
              <a:rPr lang="fr-FR" sz="1000"/>
              <a:t/>
            </a:r>
            <a:br>
              <a:rPr lang="fr-FR" sz="1000"/>
            </a:br>
            <a:r>
              <a:rPr lang="fr-FR" sz="1000"/>
              <a:t>Quel lien faites-vous entre les 3 types de consensus et les 3 cultures évoqués dans CT. En quoi ces concepts sont-ils utiles ? Et comment vous servez-vous de ces concepts ? (DUEDVP)</a:t>
            </a:r>
          </a:p>
          <a:p>
            <a:pPr marL="187325" indent="-187325" eaLnBrk="0" hangingPunct="0">
              <a:spcBef>
                <a:spcPts val="600"/>
              </a:spcBef>
              <a:spcAft>
                <a:spcPts val="600"/>
              </a:spcAft>
            </a:pPr>
            <a:r>
              <a:rPr lang="fr-FR" sz="1000"/>
              <a:t>13.	</a:t>
            </a:r>
            <a:r>
              <a:rPr lang="fr-FR" sz="1000" b="1"/>
              <a:t>Sens</a:t>
            </a:r>
            <a:br>
              <a:rPr lang="fr-FR" sz="1000" b="1"/>
            </a:br>
            <a:r>
              <a:rPr lang="fr-FR" sz="1000"/>
              <a:t>En quoi la notion de sens que l’on retrouve dans plusieurs concepts «  CT » est-elle utile pour vous ? (DUEDVP)</a:t>
            </a:r>
          </a:p>
          <a:p>
            <a:pPr marL="187325" indent="-187325" eaLnBrk="0" hangingPunct="0">
              <a:spcBef>
                <a:spcPts val="600"/>
              </a:spcBef>
              <a:spcAft>
                <a:spcPts val="600"/>
              </a:spcAft>
            </a:pPr>
            <a:r>
              <a:rPr lang="fr-FR" sz="1000"/>
              <a:t>14.	</a:t>
            </a:r>
            <a:r>
              <a:rPr lang="fr-FR" sz="1000" b="1"/>
              <a:t>Les neuf niveaux de sens</a:t>
            </a:r>
            <a:r>
              <a:rPr lang="fr-FR" sz="1000"/>
              <a:t/>
            </a:r>
            <a:br>
              <a:rPr lang="fr-FR" sz="1000"/>
            </a:br>
            <a:r>
              <a:rPr lang="fr-FR" sz="1000"/>
              <a:t>Donnez au moins 5 raisons de l’utilité de ce concept et un exemple illustratif (DUEDVP)</a:t>
            </a:r>
          </a:p>
          <a:p>
            <a:pPr marL="187325" indent="-187325" eaLnBrk="0" hangingPunct="0">
              <a:spcBef>
                <a:spcPts val="600"/>
              </a:spcBef>
              <a:spcAft>
                <a:spcPts val="600"/>
              </a:spcAft>
            </a:pPr>
            <a:r>
              <a:rPr lang="fr-FR" sz="1000"/>
              <a:t>15.	</a:t>
            </a:r>
            <a:r>
              <a:rPr lang="fr-FR" sz="1000" b="1"/>
              <a:t>Autonomie</a:t>
            </a:r>
            <a:r>
              <a:rPr lang="fr-FR" sz="1000"/>
              <a:t/>
            </a:r>
            <a:br>
              <a:rPr lang="fr-FR" sz="1000"/>
            </a:br>
            <a:r>
              <a:rPr lang="fr-FR" sz="1000"/>
              <a:t>Décrivez une expérience de coaching individuel et d’accompagnement d’équipe où vous avez utilisé le modèle des sept degrés d’autonomie.</a:t>
            </a:r>
          </a:p>
          <a:p>
            <a:pPr marL="187325" indent="-187325" eaLnBrk="0" hangingPunct="0">
              <a:spcBef>
                <a:spcPts val="600"/>
              </a:spcBef>
              <a:spcAft>
                <a:spcPts val="600"/>
              </a:spcAft>
            </a:pPr>
            <a:r>
              <a:rPr lang="fr-FR" sz="1000"/>
              <a:t>16.	</a:t>
            </a:r>
            <a:r>
              <a:rPr lang="fr-FR" sz="1000" b="1"/>
              <a:t>Demande</a:t>
            </a:r>
            <a:r>
              <a:rPr lang="fr-FR" sz="1000"/>
              <a:t/>
            </a:r>
            <a:br>
              <a:rPr lang="fr-FR" sz="1000"/>
            </a:br>
            <a:r>
              <a:rPr lang="fr-FR" sz="1000"/>
              <a:t>A partir d’une expérience vécue en institution et d’une en individuel, décrivez le processus d’émergence d’une demande latente après l’expression d’une première demande explicite. Quels contrats et interventions en ont résulté ?</a:t>
            </a:r>
          </a:p>
          <a:p>
            <a:pPr marL="187325" indent="-187325" eaLnBrk="0" hangingPunct="0">
              <a:spcBef>
                <a:spcPts val="600"/>
              </a:spcBef>
              <a:spcAft>
                <a:spcPts val="600"/>
              </a:spcAft>
            </a:pPr>
            <a:r>
              <a:rPr lang="fr-FR" sz="1000"/>
              <a:t>17.	</a:t>
            </a:r>
            <a:r>
              <a:rPr lang="fr-FR" sz="1000" b="1"/>
              <a:t>Mon, Son Ton, Notre, Mon</a:t>
            </a:r>
            <a:r>
              <a:rPr lang="fr-FR" sz="1000"/>
              <a:t/>
            </a:r>
            <a:br>
              <a:rPr lang="fr-FR" sz="1000"/>
            </a:br>
            <a:r>
              <a:rPr lang="fr-FR" sz="1000"/>
              <a:t>(DUEDVP) Décrivez comment votre intervention au « mon » final a été l’aboutissement d’options d’interventions spécifiques à chaque stade précédent.</a:t>
            </a:r>
          </a:p>
          <a:p>
            <a:pPr marL="187325" indent="-187325" eaLnBrk="0" hangingPunct="0">
              <a:spcBef>
                <a:spcPts val="600"/>
              </a:spcBef>
              <a:spcAft>
                <a:spcPts val="600"/>
              </a:spcAft>
            </a:pPr>
            <a:r>
              <a:rPr lang="fr-FR" sz="1000"/>
              <a:t>18.	</a:t>
            </a:r>
            <a:r>
              <a:rPr lang="fr-FR" sz="1000" b="1"/>
              <a:t>Question  transversale « CT »</a:t>
            </a:r>
            <a:r>
              <a:rPr lang="fr-FR" sz="1000"/>
              <a:t/>
            </a:r>
            <a:br>
              <a:rPr lang="fr-FR" sz="1000"/>
            </a:br>
            <a:r>
              <a:rPr lang="fr-FR" sz="1000"/>
              <a:t>Décrivez une intervention « CT » que vous avez dirigée ou à laquelle vous avez participé en utilisant plusieurs concepts « CT » et spécifiez les résultats atteints.</a:t>
            </a:r>
            <a:endParaRPr lang="fr-FR" sz="2400">
              <a:latin typeface="Times"/>
            </a:endParaRPr>
          </a:p>
          <a:p>
            <a:pPr marL="187325" indent="-187325" eaLnBrk="0" hangingPunct="0">
              <a:spcBef>
                <a:spcPts val="600"/>
              </a:spcBef>
              <a:spcAft>
                <a:spcPts val="600"/>
              </a:spcAft>
            </a:pPr>
            <a:r>
              <a:rPr lang="fr-FR" sz="1000"/>
              <a:t>19.	</a:t>
            </a:r>
            <a:r>
              <a:rPr lang="fr-FR" sz="1000" b="1"/>
              <a:t>Paramètres</a:t>
            </a:r>
            <a:r>
              <a:rPr lang="fr-FR" sz="1000"/>
              <a:t/>
            </a:r>
            <a:br>
              <a:rPr lang="fr-FR" sz="1000"/>
            </a:br>
            <a:r>
              <a:rPr lang="fr-FR" sz="1000"/>
              <a:t>Indiquez à travers un exemple comment vous utilisez les 15 paramètres de « CT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F9A414A1-E846-404F-9300-1708C1FF54A7}" type="slidenum">
              <a:rPr lang="fr-FR" i="1" smtClean="0">
                <a:solidFill>
                  <a:schemeClr val="tx1"/>
                </a:solidFill>
                <a:latin typeface="Arial" charset="0"/>
                <a:cs typeface="Arial" charset="0"/>
              </a:rPr>
              <a:pPr>
                <a:spcBef>
                  <a:spcPct val="0"/>
                </a:spcBef>
                <a:spcAft>
                  <a:spcPct val="0"/>
                </a:spcAft>
              </a:pPr>
              <a:t>26</a:t>
            </a:fld>
            <a:endParaRPr lang="fr-FR" i="1" smtClean="0">
              <a:solidFill>
                <a:schemeClr val="tx1"/>
              </a:solidFill>
              <a:latin typeface="Arial" charset="0"/>
              <a:cs typeface="Arial" charset="0"/>
            </a:endParaRPr>
          </a:p>
        </p:txBody>
      </p:sp>
      <p:sp>
        <p:nvSpPr>
          <p:cNvPr id="441346" name="Rectangle 2"/>
          <p:cNvSpPr>
            <a:spLocks noChangeArrowheads="1"/>
          </p:cNvSpPr>
          <p:nvPr/>
        </p:nvSpPr>
        <p:spPr bwMode="auto">
          <a:xfrm>
            <a:off x="3355975" y="449263"/>
            <a:ext cx="5673725"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Questions types épreuve 1</a:t>
            </a:r>
          </a:p>
        </p:txBody>
      </p:sp>
      <p:sp>
        <p:nvSpPr>
          <p:cNvPr id="41987" name="Rectangle 3"/>
          <p:cNvSpPr>
            <a:spLocks noChangeArrowheads="1"/>
          </p:cNvSpPr>
          <p:nvPr/>
        </p:nvSpPr>
        <p:spPr bwMode="auto">
          <a:xfrm>
            <a:off x="279400" y="1756229"/>
            <a:ext cx="8356600" cy="3368675"/>
          </a:xfrm>
          <a:prstGeom prst="rect">
            <a:avLst/>
          </a:prstGeom>
          <a:noFill/>
          <a:ln w="9525">
            <a:noFill/>
            <a:miter lim="800000"/>
            <a:headEnd/>
            <a:tailEnd/>
          </a:ln>
        </p:spPr>
        <p:txBody>
          <a:bodyPr wrap="square">
            <a:spAutoFit/>
          </a:bodyPr>
          <a:lstStyle/>
          <a:p>
            <a:pPr marL="187325" indent="-187325" eaLnBrk="0" hangingPunct="0">
              <a:spcBef>
                <a:spcPct val="30000"/>
              </a:spcBef>
            </a:pPr>
            <a:r>
              <a:rPr lang="fr-FR" sz="2000" b="1" dirty="0"/>
              <a:t>Questions relevant de « Responsable Porteur de Sens » (3/3)</a:t>
            </a:r>
            <a:endParaRPr lang="fr-FR" sz="2000" b="1" dirty="0">
              <a:latin typeface="Times New Roman" pitchFamily="18" charset="0"/>
            </a:endParaRPr>
          </a:p>
          <a:p>
            <a:pPr marL="187325" indent="-187325" eaLnBrk="0" hangingPunct="0">
              <a:spcBef>
                <a:spcPts val="600"/>
              </a:spcBef>
              <a:spcAft>
                <a:spcPts val="600"/>
              </a:spcAft>
            </a:pPr>
            <a:r>
              <a:rPr lang="fr-FR" sz="1000" dirty="0"/>
              <a:t>20.	</a:t>
            </a:r>
            <a:r>
              <a:rPr lang="fr-FR" sz="1000" b="1" dirty="0"/>
              <a:t>Deuil et changement</a:t>
            </a:r>
            <a:r>
              <a:rPr lang="fr-FR" sz="1000" dirty="0"/>
              <a:t/>
            </a:r>
            <a:br>
              <a:rPr lang="fr-FR" sz="1000" dirty="0"/>
            </a:br>
            <a:r>
              <a:rPr lang="fr-FR" sz="1000" dirty="0"/>
              <a:t>En quoi le changement oblige-t-il à des deuils ? Montrez la façon dont vous préparez et accompagnez le changement pour vous-même, pour une personne coachée, pour une équipe.</a:t>
            </a:r>
          </a:p>
          <a:p>
            <a:pPr marL="187325" indent="-187325" eaLnBrk="0" hangingPunct="0">
              <a:spcBef>
                <a:spcPts val="600"/>
              </a:spcBef>
              <a:spcAft>
                <a:spcPts val="600"/>
              </a:spcAft>
            </a:pPr>
            <a:r>
              <a:rPr lang="fr-FR" sz="1000" dirty="0"/>
              <a:t>21.	</a:t>
            </a:r>
            <a:r>
              <a:rPr lang="fr-FR" sz="1000" b="1" dirty="0"/>
              <a:t>Mise à plat des représentation</a:t>
            </a:r>
            <a:r>
              <a:rPr lang="fr-FR" sz="1000" dirty="0"/>
              <a:t/>
            </a:r>
            <a:br>
              <a:rPr lang="fr-FR" sz="1000" dirty="0"/>
            </a:br>
            <a:r>
              <a:rPr lang="fr-FR" sz="1000" dirty="0"/>
              <a:t>Indiquez deux exemples de mise à plat de représentations que vous utilisez</a:t>
            </a:r>
          </a:p>
          <a:p>
            <a:pPr marL="663575" lvl="1" indent="-285750" algn="just" eaLnBrk="0" hangingPunct="0">
              <a:buFontTx/>
              <a:buChar char="•"/>
            </a:pPr>
            <a:r>
              <a:rPr lang="fr-FR" sz="1000" dirty="0"/>
              <a:t>En animation de réunion opérationnelle</a:t>
            </a:r>
          </a:p>
          <a:p>
            <a:pPr marL="663575" lvl="1" indent="-285750" algn="just" eaLnBrk="0" hangingPunct="0">
              <a:buFontTx/>
              <a:buChar char="•"/>
            </a:pPr>
            <a:r>
              <a:rPr lang="fr-FR" sz="1000" dirty="0"/>
              <a:t>En résolution de conflit</a:t>
            </a:r>
          </a:p>
          <a:p>
            <a:pPr marL="187325" indent="-187325" eaLnBrk="0" hangingPunct="0"/>
            <a:r>
              <a:rPr lang="fr-FR" sz="1000" dirty="0"/>
              <a:t>	Quels sont les principes de fonctionnement qui guident ces exemples</a:t>
            </a:r>
          </a:p>
          <a:p>
            <a:pPr marL="187325" indent="-187325" eaLnBrk="0" hangingPunct="0">
              <a:spcBef>
                <a:spcPts val="600"/>
              </a:spcBef>
              <a:spcAft>
                <a:spcPts val="600"/>
              </a:spcAft>
            </a:pPr>
            <a:r>
              <a:rPr lang="fr-FR" sz="1000" dirty="0"/>
              <a:t>22.	</a:t>
            </a:r>
            <a:r>
              <a:rPr lang="fr-FR" sz="1000" b="1" dirty="0" err="1"/>
              <a:t>OKness</a:t>
            </a:r>
            <a:r>
              <a:rPr lang="fr-FR" sz="1000" dirty="0"/>
              <a:t/>
            </a:r>
            <a:br>
              <a:rPr lang="fr-FR" sz="1000" dirty="0"/>
            </a:br>
            <a:r>
              <a:rPr lang="fr-FR" sz="1000" dirty="0"/>
              <a:t>Qu’est-ce que c’est d’être OK pour vous ?</a:t>
            </a:r>
          </a:p>
          <a:p>
            <a:pPr marL="187325" indent="-187325" eaLnBrk="0" hangingPunct="0">
              <a:spcBef>
                <a:spcPts val="600"/>
              </a:spcBef>
              <a:spcAft>
                <a:spcPts val="600"/>
              </a:spcAft>
            </a:pPr>
            <a:r>
              <a:rPr lang="fr-FR" sz="1000" dirty="0"/>
              <a:t>23.	</a:t>
            </a:r>
            <a:r>
              <a:rPr lang="fr-FR" sz="1000" b="1" dirty="0"/>
              <a:t>Thérapie et « CT » (1/2)</a:t>
            </a:r>
            <a:br>
              <a:rPr lang="fr-FR" sz="1000" b="1" dirty="0"/>
            </a:br>
            <a:r>
              <a:rPr lang="fr-FR" sz="1000" dirty="0"/>
              <a:t>En quoi est-il nécessaire d ’avoir suivi une thérapie pour être coach ? (DUEDVP)</a:t>
            </a:r>
          </a:p>
          <a:p>
            <a:pPr marL="187325" indent="-187325" eaLnBrk="0" hangingPunct="0">
              <a:spcBef>
                <a:spcPts val="600"/>
              </a:spcBef>
              <a:spcAft>
                <a:spcPts val="600"/>
              </a:spcAft>
            </a:pPr>
            <a:r>
              <a:rPr lang="fr-FR" sz="1000" dirty="0"/>
              <a:t>24.	</a:t>
            </a:r>
            <a:r>
              <a:rPr lang="fr-FR" sz="1000" b="1" dirty="0"/>
              <a:t>Livres de management</a:t>
            </a:r>
            <a:r>
              <a:rPr lang="fr-FR" sz="1000" dirty="0"/>
              <a:t/>
            </a:r>
            <a:br>
              <a:rPr lang="fr-FR" sz="1000" dirty="0"/>
            </a:br>
            <a:r>
              <a:rPr lang="fr-FR" sz="1000" dirty="0"/>
              <a:t>Dans la bibliographie, quels sont les cinq livres que vous conseilleriez à un ami consultant ? Indiquez en quoi ils sont spécifiques et pourquoi vous les conseillez.</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0BDC6BD8-51CE-4E72-818B-FF4D59F2AB5C}" type="slidenum">
              <a:rPr lang="fr-FR" i="1" smtClean="0">
                <a:solidFill>
                  <a:schemeClr val="tx1"/>
                </a:solidFill>
                <a:latin typeface="Arial" charset="0"/>
                <a:cs typeface="Arial" charset="0"/>
              </a:rPr>
              <a:pPr>
                <a:spcBef>
                  <a:spcPct val="0"/>
                </a:spcBef>
                <a:spcAft>
                  <a:spcPct val="0"/>
                </a:spcAft>
              </a:pPr>
              <a:t>27</a:t>
            </a:fld>
            <a:endParaRPr lang="fr-FR" i="1" smtClean="0">
              <a:solidFill>
                <a:schemeClr val="tx1"/>
              </a:solidFill>
              <a:latin typeface="Arial" charset="0"/>
              <a:cs typeface="Arial" charset="0"/>
            </a:endParaRPr>
          </a:p>
        </p:txBody>
      </p:sp>
      <p:sp>
        <p:nvSpPr>
          <p:cNvPr id="444418" name="Rectangle 2"/>
          <p:cNvSpPr>
            <a:spLocks noChangeArrowheads="1"/>
          </p:cNvSpPr>
          <p:nvPr/>
        </p:nvSpPr>
        <p:spPr bwMode="auto">
          <a:xfrm>
            <a:off x="3338513" y="449263"/>
            <a:ext cx="5416550"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Questions types épreuve 1</a:t>
            </a:r>
          </a:p>
        </p:txBody>
      </p:sp>
      <p:sp>
        <p:nvSpPr>
          <p:cNvPr id="43011" name="Rectangle 3"/>
          <p:cNvSpPr>
            <a:spLocks noChangeArrowheads="1"/>
          </p:cNvSpPr>
          <p:nvPr/>
        </p:nvSpPr>
        <p:spPr bwMode="auto">
          <a:xfrm>
            <a:off x="322263" y="1654629"/>
            <a:ext cx="8432800" cy="3708708"/>
          </a:xfrm>
          <a:prstGeom prst="rect">
            <a:avLst/>
          </a:prstGeom>
          <a:noFill/>
          <a:ln w="9525">
            <a:noFill/>
            <a:miter lim="800000"/>
            <a:headEnd/>
            <a:tailEnd/>
          </a:ln>
        </p:spPr>
        <p:txBody>
          <a:bodyPr wrap="square">
            <a:spAutoFit/>
          </a:bodyPr>
          <a:lstStyle/>
          <a:p>
            <a:pPr marL="187325" indent="-187325" eaLnBrk="0" hangingPunct="0">
              <a:spcBef>
                <a:spcPct val="30000"/>
              </a:spcBef>
            </a:pPr>
            <a:r>
              <a:rPr lang="fr-FR" sz="2000" b="1" dirty="0"/>
              <a:t>Questions relevant de « Oser la confiance »</a:t>
            </a:r>
            <a:endParaRPr lang="fr-FR" sz="2000" b="1" dirty="0">
              <a:latin typeface="Times New Roman" pitchFamily="18" charset="0"/>
            </a:endParaRPr>
          </a:p>
          <a:p>
            <a:pPr marL="187325" indent="-187325" eaLnBrk="0" hangingPunct="0">
              <a:spcBef>
                <a:spcPts val="600"/>
              </a:spcBef>
              <a:spcAft>
                <a:spcPts val="600"/>
              </a:spcAft>
            </a:pPr>
            <a:r>
              <a:rPr lang="fr-FR" sz="1000" dirty="0"/>
              <a:t>25.	</a:t>
            </a:r>
            <a:r>
              <a:rPr lang="fr-FR" sz="1000" b="1" dirty="0"/>
              <a:t>Paradoxes de dirigeant</a:t>
            </a:r>
            <a:r>
              <a:rPr lang="fr-FR" sz="1000" dirty="0"/>
              <a:t/>
            </a:r>
            <a:br>
              <a:rPr lang="fr-FR" sz="1000" dirty="0"/>
            </a:br>
            <a:r>
              <a:rPr lang="fr-FR" sz="1000" dirty="0"/>
              <a:t>Quels sont les principaux paradoxes dans lesquels le dirigeant doit veiller à ne pas se laisser enfermer ou piéger ?</a:t>
            </a:r>
          </a:p>
          <a:p>
            <a:pPr marL="187325" indent="-187325" eaLnBrk="0" hangingPunct="0">
              <a:spcBef>
                <a:spcPts val="600"/>
              </a:spcBef>
              <a:spcAft>
                <a:spcPts val="600"/>
              </a:spcAft>
            </a:pPr>
            <a:r>
              <a:rPr lang="fr-FR" sz="1000" dirty="0"/>
              <a:t>26.	 </a:t>
            </a:r>
            <a:r>
              <a:rPr lang="fr-FR" sz="1000" b="1" dirty="0"/>
              <a:t>Rôle du dirigeant </a:t>
            </a:r>
            <a:r>
              <a:rPr lang="fr-FR" sz="1000" dirty="0"/>
              <a:t/>
            </a:r>
            <a:br>
              <a:rPr lang="fr-FR" sz="1000" dirty="0"/>
            </a:br>
            <a:r>
              <a:rPr lang="fr-FR" sz="1000" dirty="0"/>
              <a:t>Quel est son rôle ?</a:t>
            </a:r>
          </a:p>
          <a:p>
            <a:pPr marL="187325" indent="-187325" eaLnBrk="0" hangingPunct="0">
              <a:spcBef>
                <a:spcPts val="600"/>
              </a:spcBef>
              <a:spcAft>
                <a:spcPts val="600"/>
              </a:spcAft>
            </a:pPr>
            <a:r>
              <a:rPr lang="fr-FR" sz="1000" dirty="0"/>
              <a:t>27.	</a:t>
            </a:r>
            <a:r>
              <a:rPr lang="fr-FR" sz="1000" b="1" dirty="0"/>
              <a:t>Logique émergente et constructivisme</a:t>
            </a:r>
            <a:r>
              <a:rPr lang="fr-FR" sz="1000" dirty="0"/>
              <a:t/>
            </a:r>
            <a:br>
              <a:rPr lang="fr-FR" sz="1000" dirty="0"/>
            </a:br>
            <a:r>
              <a:rPr lang="fr-FR" sz="1000" dirty="0"/>
              <a:t>Qu’appelle-t-on stratégie émergente et quels problèmes suppose l’intégration de la stratégie planifiée et de l’approche constructiviste ?</a:t>
            </a:r>
          </a:p>
          <a:p>
            <a:pPr marL="187325" indent="-187325" eaLnBrk="0" hangingPunct="0">
              <a:spcBef>
                <a:spcPts val="600"/>
              </a:spcBef>
              <a:spcAft>
                <a:spcPts val="600"/>
              </a:spcAft>
            </a:pPr>
            <a:r>
              <a:rPr lang="fr-FR" sz="1000" dirty="0"/>
              <a:t>28.	</a:t>
            </a:r>
            <a:r>
              <a:rPr lang="fr-FR" sz="1000" b="1" dirty="0"/>
              <a:t>Ambiguïtés managériales</a:t>
            </a:r>
            <a:r>
              <a:rPr lang="fr-FR" sz="1000" dirty="0"/>
              <a:t/>
            </a:r>
            <a:br>
              <a:rPr lang="fr-FR" sz="1000" dirty="0"/>
            </a:br>
            <a:r>
              <a:rPr lang="fr-FR" sz="1000" dirty="0"/>
              <a:t>En quoi consiste l’ambiguïté managériale ? Quelles en sont les conséquences ?</a:t>
            </a:r>
          </a:p>
          <a:p>
            <a:pPr marL="187325" indent="-187325" eaLnBrk="0" hangingPunct="0">
              <a:spcBef>
                <a:spcPts val="600"/>
              </a:spcBef>
              <a:spcAft>
                <a:spcPts val="600"/>
              </a:spcAft>
            </a:pPr>
            <a:r>
              <a:rPr lang="fr-FR" sz="1000" dirty="0"/>
              <a:t>29.	</a:t>
            </a:r>
            <a:r>
              <a:rPr lang="fr-FR" sz="1000" b="1" dirty="0"/>
              <a:t>Colonne vertébrale du sens (de l’identité)</a:t>
            </a:r>
            <a:r>
              <a:rPr lang="fr-FR" sz="1000" dirty="0"/>
              <a:t/>
            </a:r>
            <a:br>
              <a:rPr lang="fr-FR" sz="1000" dirty="0"/>
            </a:br>
            <a:r>
              <a:rPr lang="fr-FR" sz="1000" dirty="0"/>
              <a:t>Quelle utilisation faites-vous du concept de la colonne vertébrale du sens ?</a:t>
            </a:r>
          </a:p>
          <a:p>
            <a:pPr marL="187325" indent="-187325" eaLnBrk="0" hangingPunct="0">
              <a:spcBef>
                <a:spcPts val="600"/>
              </a:spcBef>
              <a:spcAft>
                <a:spcPts val="600"/>
              </a:spcAft>
            </a:pPr>
            <a:r>
              <a:rPr lang="fr-FR" sz="1000" dirty="0"/>
              <a:t>30.	</a:t>
            </a:r>
            <a:r>
              <a:rPr lang="fr-FR" sz="1000" b="1" dirty="0"/>
              <a:t>Sens et niveaux d’identité</a:t>
            </a:r>
            <a:r>
              <a:rPr lang="fr-FR" sz="1000" dirty="0"/>
              <a:t/>
            </a:r>
            <a:br>
              <a:rPr lang="fr-FR" sz="1000" dirty="0"/>
            </a:br>
            <a:r>
              <a:rPr lang="fr-FR" sz="1000" dirty="0"/>
              <a:t>Comment la notion de sens est-elle traitée différemment aux différents niveaux d’identité : managérial, professionnel, psychologique, existentiel, spirituel ?</a:t>
            </a:r>
          </a:p>
          <a:p>
            <a:pPr marL="187325" indent="-187325" eaLnBrk="0" hangingPunct="0">
              <a:spcBef>
                <a:spcPts val="600"/>
              </a:spcBef>
              <a:spcAft>
                <a:spcPts val="600"/>
              </a:spcAft>
            </a:pPr>
            <a:r>
              <a:rPr lang="fr-FR" sz="1000" dirty="0"/>
              <a:t>31.	</a:t>
            </a:r>
            <a:r>
              <a:rPr lang="fr-FR" sz="1000" b="1" dirty="0"/>
              <a:t>Vie professionnelle et vie personnelle</a:t>
            </a:r>
            <a:r>
              <a:rPr lang="fr-FR" sz="1000" dirty="0"/>
              <a:t/>
            </a:r>
            <a:br>
              <a:rPr lang="fr-FR" sz="1000" dirty="0"/>
            </a:br>
            <a:r>
              <a:rPr lang="fr-FR" sz="1000" dirty="0"/>
              <a:t>La vie professionnelle doit-elle être absolument en concentricité par rapport à la vie personnelle ?</a:t>
            </a:r>
            <a:endParaRPr lang="fr-FR" sz="2400" dirty="0">
              <a:latin typeface="Times"/>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331017D9-649D-4943-922D-21CFBB6469AF}" type="slidenum">
              <a:rPr lang="fr-FR" i="1" smtClean="0">
                <a:solidFill>
                  <a:schemeClr val="tx1"/>
                </a:solidFill>
                <a:latin typeface="Arial" charset="0"/>
                <a:cs typeface="Arial" charset="0"/>
              </a:rPr>
              <a:pPr>
                <a:spcBef>
                  <a:spcPct val="0"/>
                </a:spcBef>
                <a:spcAft>
                  <a:spcPct val="0"/>
                </a:spcAft>
              </a:pPr>
              <a:t>28</a:t>
            </a:fld>
            <a:endParaRPr lang="fr-FR" i="1" smtClean="0">
              <a:solidFill>
                <a:schemeClr val="tx1"/>
              </a:solidFill>
              <a:latin typeface="Arial" charset="0"/>
              <a:cs typeface="Arial" charset="0"/>
            </a:endParaRPr>
          </a:p>
        </p:txBody>
      </p:sp>
      <p:sp>
        <p:nvSpPr>
          <p:cNvPr id="442370" name="Rectangle 2"/>
          <p:cNvSpPr>
            <a:spLocks noChangeArrowheads="1"/>
          </p:cNvSpPr>
          <p:nvPr/>
        </p:nvSpPr>
        <p:spPr bwMode="auto">
          <a:xfrm>
            <a:off x="3309938" y="449263"/>
            <a:ext cx="5719762"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Questions types épreuve 1</a:t>
            </a:r>
          </a:p>
        </p:txBody>
      </p:sp>
      <p:sp>
        <p:nvSpPr>
          <p:cNvPr id="44035" name="Rectangle 3"/>
          <p:cNvSpPr>
            <a:spLocks noChangeArrowheads="1"/>
          </p:cNvSpPr>
          <p:nvPr/>
        </p:nvSpPr>
        <p:spPr bwMode="auto">
          <a:xfrm>
            <a:off x="76200" y="971550"/>
            <a:ext cx="9067800" cy="5654675"/>
          </a:xfrm>
          <a:prstGeom prst="rect">
            <a:avLst/>
          </a:prstGeom>
          <a:noFill/>
          <a:ln w="9525">
            <a:noFill/>
            <a:miter lim="800000"/>
            <a:headEnd/>
            <a:tailEnd/>
          </a:ln>
        </p:spPr>
        <p:txBody>
          <a:bodyPr>
            <a:spAutoFit/>
          </a:bodyPr>
          <a:lstStyle/>
          <a:p>
            <a:pPr marL="187325" indent="-187325" eaLnBrk="0" hangingPunct="0">
              <a:spcBef>
                <a:spcPct val="30000"/>
              </a:spcBef>
            </a:pPr>
            <a:r>
              <a:rPr lang="fr-FR" sz="2000" b="1"/>
              <a:t>Questions relevant de « Engagements, Espoirs, Rêves » (1/2)</a:t>
            </a:r>
            <a:endParaRPr lang="fr-FR" sz="2000" b="1">
              <a:latin typeface="Times New Roman" pitchFamily="18" charset="0"/>
            </a:endParaRPr>
          </a:p>
          <a:p>
            <a:pPr marL="187325" indent="-187325" eaLnBrk="0" hangingPunct="0">
              <a:spcBef>
                <a:spcPts val="600"/>
              </a:spcBef>
              <a:spcAft>
                <a:spcPts val="600"/>
              </a:spcAft>
            </a:pPr>
            <a:r>
              <a:rPr lang="fr-FR" sz="1000"/>
              <a:t>32.	</a:t>
            </a:r>
            <a:r>
              <a:rPr lang="fr-FR" sz="1000" b="1"/>
              <a:t>Important et essentiel</a:t>
            </a:r>
            <a:r>
              <a:rPr lang="fr-FR" sz="1000"/>
              <a:t/>
            </a:r>
            <a:br>
              <a:rPr lang="fr-FR" sz="1000"/>
            </a:br>
            <a:r>
              <a:rPr lang="fr-FR" sz="1000"/>
              <a:t>Que veut dire « l’essentiel au cœur de l’important » ? (DUEDVV)</a:t>
            </a:r>
          </a:p>
          <a:p>
            <a:pPr marL="187325" indent="-187325" eaLnBrk="0" hangingPunct="0">
              <a:spcBef>
                <a:spcPts val="600"/>
              </a:spcBef>
              <a:spcAft>
                <a:spcPts val="600"/>
              </a:spcAft>
            </a:pPr>
            <a:r>
              <a:rPr lang="fr-FR" sz="1000"/>
              <a:t>33.	</a:t>
            </a:r>
            <a:r>
              <a:rPr lang="fr-FR" sz="1000" b="1"/>
              <a:t>Assumer les ambiguïtés et les polarités différentes</a:t>
            </a:r>
            <a:br>
              <a:rPr lang="fr-FR" sz="1000" b="1"/>
            </a:br>
            <a:r>
              <a:rPr lang="fr-FR" sz="1000"/>
              <a:t>Comment pouvez-vous proposer de réconcilier en entreprise l’humain et le financier, le social et l’économique, les valeurs et les résultats ? Comment des dirigeants comme Bertrand MARTIN ou Alain GODARD traitent cette question.</a:t>
            </a:r>
          </a:p>
          <a:p>
            <a:pPr marL="187325" indent="-187325" eaLnBrk="0" hangingPunct="0">
              <a:spcBef>
                <a:spcPts val="600"/>
              </a:spcBef>
              <a:spcAft>
                <a:spcPts val="600"/>
              </a:spcAft>
            </a:pPr>
            <a:r>
              <a:rPr lang="fr-FR" sz="1000"/>
              <a:t>34.	</a:t>
            </a:r>
            <a:r>
              <a:rPr lang="fr-FR" sz="1000" b="1"/>
              <a:t>Travail sur la vision (1/2)</a:t>
            </a:r>
            <a:r>
              <a:rPr lang="fr-FR" sz="1000"/>
              <a:t/>
            </a:r>
            <a:br>
              <a:rPr lang="fr-FR" sz="1000"/>
            </a:br>
            <a:r>
              <a:rPr lang="fr-FR" sz="1000"/>
              <a:t>Quelles méthodes ou approches connaissez-vous de construction d’une vision pour un groupe ou une institution ?</a:t>
            </a:r>
          </a:p>
          <a:p>
            <a:pPr marL="187325" indent="-187325" eaLnBrk="0" hangingPunct="0">
              <a:spcBef>
                <a:spcPts val="600"/>
              </a:spcBef>
              <a:spcAft>
                <a:spcPts val="600"/>
              </a:spcAft>
            </a:pPr>
            <a:r>
              <a:rPr lang="fr-FR" sz="1000"/>
              <a:t>35.	</a:t>
            </a:r>
            <a:r>
              <a:rPr lang="fr-FR" sz="1000" b="1"/>
              <a:t>Travail sur la vision (2/2) </a:t>
            </a:r>
            <a:r>
              <a:rPr lang="fr-FR" sz="1000"/>
              <a:t/>
            </a:r>
            <a:br>
              <a:rPr lang="fr-FR" sz="1000"/>
            </a:br>
            <a:r>
              <a:rPr lang="fr-FR" sz="1000"/>
              <a:t>Quelle différence faites-vous entre les « valeurs » et les « principes de management » ? Donner deux exemples.</a:t>
            </a:r>
          </a:p>
          <a:p>
            <a:pPr marL="187325" indent="-187325" eaLnBrk="0" hangingPunct="0">
              <a:spcBef>
                <a:spcPts val="600"/>
              </a:spcBef>
              <a:spcAft>
                <a:spcPts val="600"/>
              </a:spcAft>
            </a:pPr>
            <a:r>
              <a:rPr lang="fr-FR" sz="1000"/>
              <a:t>36.	</a:t>
            </a:r>
            <a:r>
              <a:rPr lang="fr-FR" sz="1000" b="1"/>
              <a:t>Identités managériales (1/2)</a:t>
            </a:r>
            <a:r>
              <a:rPr lang="fr-FR" sz="1000"/>
              <a:t/>
            </a:r>
            <a:br>
              <a:rPr lang="fr-FR" sz="1000"/>
            </a:br>
            <a:r>
              <a:rPr lang="fr-FR" sz="1000"/>
              <a:t>Quelle différence entre un RDO, un RR et un RPDS ?</a:t>
            </a:r>
          </a:p>
          <a:p>
            <a:pPr marL="187325" indent="-187325" eaLnBrk="0" hangingPunct="0">
              <a:spcBef>
                <a:spcPts val="600"/>
              </a:spcBef>
              <a:spcAft>
                <a:spcPts val="600"/>
              </a:spcAft>
            </a:pPr>
            <a:r>
              <a:rPr lang="fr-FR" sz="1000"/>
              <a:t>37.	 </a:t>
            </a:r>
            <a:r>
              <a:rPr lang="fr-FR" sz="1000" b="1"/>
              <a:t>Identités managériales (2/2)</a:t>
            </a:r>
            <a:r>
              <a:rPr lang="fr-FR" sz="1000"/>
              <a:t/>
            </a:r>
            <a:br>
              <a:rPr lang="fr-FR" sz="1000"/>
            </a:br>
            <a:r>
              <a:rPr lang="fr-FR" sz="1000"/>
              <a:t>Quelle différence faites-vous entre un manager et un leader ? </a:t>
            </a:r>
          </a:p>
          <a:p>
            <a:pPr marL="187325" indent="-187325" eaLnBrk="0" hangingPunct="0">
              <a:spcBef>
                <a:spcPts val="600"/>
              </a:spcBef>
              <a:spcAft>
                <a:spcPts val="600"/>
              </a:spcAft>
            </a:pPr>
            <a:r>
              <a:rPr lang="fr-FR" sz="1000"/>
              <a:t>38.	</a:t>
            </a:r>
            <a:r>
              <a:rPr lang="fr-FR" sz="1000" b="1"/>
              <a:t>Alignement (1/2)</a:t>
            </a:r>
            <a:r>
              <a:rPr lang="fr-FR" sz="1000"/>
              <a:t/>
            </a:r>
            <a:br>
              <a:rPr lang="fr-FR" sz="1000"/>
            </a:br>
            <a:r>
              <a:rPr lang="fr-FR" sz="1000"/>
              <a:t>Quelle est la place de « l’Alignement » dans le travail de mise en place de la vision ?</a:t>
            </a:r>
          </a:p>
          <a:p>
            <a:pPr marL="187325" indent="-187325" eaLnBrk="0" hangingPunct="0">
              <a:spcBef>
                <a:spcPts val="600"/>
              </a:spcBef>
              <a:spcAft>
                <a:spcPts val="600"/>
              </a:spcAft>
            </a:pPr>
            <a:r>
              <a:rPr lang="fr-FR" sz="1000"/>
              <a:t>39. </a:t>
            </a:r>
            <a:r>
              <a:rPr lang="fr-FR" sz="1000" b="1"/>
              <a:t>Alignement (2/2)</a:t>
            </a:r>
            <a:r>
              <a:rPr lang="fr-FR" sz="1000"/>
              <a:t/>
            </a:r>
            <a:br>
              <a:rPr lang="fr-FR" sz="1000"/>
            </a:br>
            <a:r>
              <a:rPr lang="fr-FR" sz="1000"/>
              <a:t>Comment assurez-vous cet alignement ? 	</a:t>
            </a:r>
          </a:p>
          <a:p>
            <a:pPr marL="187325" indent="-187325" eaLnBrk="0" hangingPunct="0">
              <a:spcBef>
                <a:spcPts val="600"/>
              </a:spcBef>
              <a:spcAft>
                <a:spcPts val="600"/>
              </a:spcAft>
            </a:pPr>
            <a:r>
              <a:rPr lang="fr-FR" sz="1000"/>
              <a:t>40.	</a:t>
            </a:r>
            <a:r>
              <a:rPr lang="fr-FR" sz="1000" b="1"/>
              <a:t>Intelligence Collective</a:t>
            </a:r>
            <a:r>
              <a:rPr lang="fr-FR" sz="1000"/>
              <a:t/>
            </a:r>
            <a:br>
              <a:rPr lang="fr-FR" sz="1000"/>
            </a:br>
            <a:r>
              <a:rPr lang="fr-FR" sz="1000"/>
              <a:t>Quelle est la place du Coaching et du Team-Building dans le développement de l’Intelligence Collective ? </a:t>
            </a:r>
          </a:p>
          <a:p>
            <a:pPr marL="187325" indent="-187325" eaLnBrk="0" hangingPunct="0">
              <a:spcBef>
                <a:spcPts val="600"/>
              </a:spcBef>
              <a:spcAft>
                <a:spcPts val="600"/>
              </a:spcAft>
            </a:pPr>
            <a:r>
              <a:rPr lang="fr-FR" sz="1000"/>
              <a:t>41.	</a:t>
            </a:r>
            <a:r>
              <a:rPr lang="fr-FR" sz="1000" b="1"/>
              <a:t>Stades de développement et représentation du management</a:t>
            </a:r>
            <a:r>
              <a:rPr lang="fr-FR" sz="1000"/>
              <a:t/>
            </a:r>
            <a:br>
              <a:rPr lang="fr-FR" sz="1000"/>
            </a:br>
            <a:r>
              <a:rPr lang="fr-FR" sz="1000"/>
              <a:t>En quoi les trois stades de développement d’équipe supposent une représentation différente de management ? Donner deux exemples : une situation managériale individuelle (ex. recrutement) et une collective (management de projet)</a:t>
            </a:r>
          </a:p>
          <a:p>
            <a:pPr marL="187325" indent="-187325" eaLnBrk="0" hangingPunct="0">
              <a:spcBef>
                <a:spcPts val="600"/>
              </a:spcBef>
              <a:spcAft>
                <a:spcPts val="600"/>
              </a:spcAft>
            </a:pPr>
            <a:r>
              <a:rPr lang="fr-FR" sz="1000"/>
              <a:t>42.	</a:t>
            </a:r>
            <a:r>
              <a:rPr lang="fr-FR" sz="1000" b="1"/>
              <a:t>Coaching et thérapies (2/2)</a:t>
            </a:r>
            <a:r>
              <a:rPr lang="fr-FR" sz="1000"/>
              <a:t/>
            </a:r>
            <a:br>
              <a:rPr lang="fr-FR" sz="1000"/>
            </a:br>
            <a:r>
              <a:rPr lang="fr-FR" sz="1000"/>
              <a:t>Quels sont les niveaux d’intervention possibles en coaching et ceux en thérapie ?</a:t>
            </a:r>
            <a:endParaRPr lang="fr-FR" sz="2400">
              <a:latin typeface="Times"/>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FDCA909E-0FC6-4687-A4C9-869CBA8BCAF6}" type="slidenum">
              <a:rPr lang="fr-FR" i="1" smtClean="0">
                <a:solidFill>
                  <a:schemeClr val="tx1"/>
                </a:solidFill>
                <a:latin typeface="Arial" charset="0"/>
                <a:cs typeface="Arial" charset="0"/>
              </a:rPr>
              <a:pPr>
                <a:spcBef>
                  <a:spcPct val="0"/>
                </a:spcBef>
                <a:spcAft>
                  <a:spcPct val="0"/>
                </a:spcAft>
              </a:pPr>
              <a:t>29</a:t>
            </a:fld>
            <a:endParaRPr lang="fr-FR" i="1" smtClean="0">
              <a:solidFill>
                <a:schemeClr val="tx1"/>
              </a:solidFill>
              <a:latin typeface="Arial" charset="0"/>
              <a:cs typeface="Arial" charset="0"/>
            </a:endParaRPr>
          </a:p>
        </p:txBody>
      </p:sp>
      <p:sp>
        <p:nvSpPr>
          <p:cNvPr id="443394" name="Rectangle 2"/>
          <p:cNvSpPr>
            <a:spLocks noChangeArrowheads="1"/>
          </p:cNvSpPr>
          <p:nvPr/>
        </p:nvSpPr>
        <p:spPr bwMode="auto">
          <a:xfrm>
            <a:off x="3338513" y="449263"/>
            <a:ext cx="56911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Questions types épreuve 1</a:t>
            </a:r>
          </a:p>
        </p:txBody>
      </p:sp>
      <p:sp>
        <p:nvSpPr>
          <p:cNvPr id="45059" name="Rectangle 3"/>
          <p:cNvSpPr>
            <a:spLocks noChangeArrowheads="1"/>
          </p:cNvSpPr>
          <p:nvPr/>
        </p:nvSpPr>
        <p:spPr bwMode="auto">
          <a:xfrm>
            <a:off x="584200" y="2255837"/>
            <a:ext cx="8051800" cy="1997075"/>
          </a:xfrm>
          <a:prstGeom prst="rect">
            <a:avLst/>
          </a:prstGeom>
          <a:noFill/>
          <a:ln w="9525">
            <a:noFill/>
            <a:miter lim="800000"/>
            <a:headEnd/>
            <a:tailEnd/>
          </a:ln>
        </p:spPr>
        <p:txBody>
          <a:bodyPr wrap="square">
            <a:spAutoFit/>
          </a:bodyPr>
          <a:lstStyle/>
          <a:p>
            <a:pPr marL="187325" indent="-187325" eaLnBrk="0" hangingPunct="0">
              <a:spcBef>
                <a:spcPct val="30000"/>
              </a:spcBef>
            </a:pPr>
            <a:r>
              <a:rPr lang="fr-FR" sz="2000" b="1" dirty="0"/>
              <a:t>Questions relevant de « Responsable Porteur de Sens » (2/2)</a:t>
            </a:r>
            <a:endParaRPr lang="fr-FR" sz="2000" b="1" dirty="0">
              <a:latin typeface="Times New Roman" pitchFamily="18" charset="0"/>
            </a:endParaRPr>
          </a:p>
          <a:p>
            <a:pPr marL="187325" indent="-187325" eaLnBrk="0" hangingPunct="0">
              <a:spcBef>
                <a:spcPts val="600"/>
              </a:spcBef>
              <a:spcAft>
                <a:spcPts val="600"/>
              </a:spcAft>
            </a:pPr>
            <a:r>
              <a:rPr lang="fr-FR" sz="1000" dirty="0"/>
              <a:t>43.	</a:t>
            </a:r>
            <a:r>
              <a:rPr lang="fr-FR" sz="1000" b="1" dirty="0"/>
              <a:t>Signes de reconnaissance</a:t>
            </a:r>
            <a:br>
              <a:rPr lang="fr-FR" sz="1000" b="1" dirty="0"/>
            </a:br>
            <a:r>
              <a:rPr lang="fr-FR" sz="1000" dirty="0"/>
              <a:t>Quelle est l’utilité de la connaissance sur la théorie des « signes de reconnaissance » en entreprise ? </a:t>
            </a:r>
            <a:br>
              <a:rPr lang="fr-FR" sz="1000" dirty="0"/>
            </a:br>
            <a:r>
              <a:rPr lang="fr-FR" sz="1000" dirty="0"/>
              <a:t>Donnez des exemples de pratique des </a:t>
            </a:r>
            <a:r>
              <a:rPr lang="fr-FR" sz="1000" dirty="0" err="1"/>
              <a:t>strokes</a:t>
            </a:r>
            <a:r>
              <a:rPr lang="fr-FR" sz="1000" dirty="0"/>
              <a:t> en coaching et en Team-Building.</a:t>
            </a:r>
          </a:p>
          <a:p>
            <a:pPr marL="187325" indent="-187325" eaLnBrk="0" hangingPunct="0">
              <a:spcBef>
                <a:spcPts val="600"/>
              </a:spcBef>
              <a:spcAft>
                <a:spcPts val="600"/>
              </a:spcAft>
            </a:pPr>
            <a:r>
              <a:rPr lang="fr-FR" sz="1000" dirty="0"/>
              <a:t>44.	</a:t>
            </a:r>
            <a:r>
              <a:rPr lang="fr-FR" sz="1000" b="1" dirty="0"/>
              <a:t>Maniement du curseur</a:t>
            </a:r>
            <a:r>
              <a:rPr lang="fr-FR" sz="1000" dirty="0"/>
              <a:t/>
            </a:r>
            <a:br>
              <a:rPr lang="fr-FR" sz="1000" dirty="0"/>
            </a:br>
            <a:r>
              <a:rPr lang="fr-FR" sz="1000" dirty="0"/>
              <a:t>Que pouvez-vous dire sur le maniement du curseur par un Dirigeant ? par un coach externe ?</a:t>
            </a:r>
          </a:p>
          <a:p>
            <a:pPr marL="187325" indent="-187325" eaLnBrk="0" hangingPunct="0">
              <a:spcBef>
                <a:spcPts val="600"/>
              </a:spcBef>
              <a:spcAft>
                <a:spcPts val="600"/>
              </a:spcAft>
            </a:pPr>
            <a:r>
              <a:rPr lang="fr-FR" sz="1000" dirty="0"/>
              <a:t>45.Manager-coach</a:t>
            </a:r>
            <a:br>
              <a:rPr lang="fr-FR" sz="1000" dirty="0"/>
            </a:br>
            <a:r>
              <a:rPr lang="fr-FR" sz="1000" dirty="0"/>
              <a:t>Quelles différences percevez-vous dans l’identité, le rôle, les difficultés que rencontrent le « manager coach » (Responsable Ressource) et le coach consultant ?</a:t>
            </a:r>
            <a:endParaRPr lang="fr-FR" sz="2400" dirty="0">
              <a:latin typeface="Time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C5ED0313-A84B-4017-9BFC-E31A86857372}" type="slidenum">
              <a:rPr lang="fr-FR" i="1" smtClean="0">
                <a:solidFill>
                  <a:schemeClr val="tx1"/>
                </a:solidFill>
                <a:latin typeface="Arial" charset="0"/>
                <a:cs typeface="Arial" charset="0"/>
              </a:rPr>
              <a:pPr>
                <a:spcBef>
                  <a:spcPct val="0"/>
                </a:spcBef>
                <a:spcAft>
                  <a:spcPct val="0"/>
                </a:spcAft>
              </a:pPr>
              <a:t>3</a:t>
            </a:fld>
            <a:endParaRPr lang="fr-FR" i="1" smtClean="0">
              <a:solidFill>
                <a:schemeClr val="tx1"/>
              </a:solidFill>
              <a:latin typeface="Arial" charset="0"/>
              <a:cs typeface="Arial" charset="0"/>
            </a:endParaRPr>
          </a:p>
        </p:txBody>
      </p:sp>
      <p:sp>
        <p:nvSpPr>
          <p:cNvPr id="399362" name="Rectangle 2"/>
          <p:cNvSpPr>
            <a:spLocks noChangeArrowheads="1"/>
          </p:cNvSpPr>
          <p:nvPr/>
        </p:nvSpPr>
        <p:spPr bwMode="auto">
          <a:xfrm>
            <a:off x="3192463" y="449263"/>
            <a:ext cx="60213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Référentiel : cadre général </a:t>
            </a:r>
          </a:p>
        </p:txBody>
      </p:sp>
      <p:sp>
        <p:nvSpPr>
          <p:cNvPr id="23555" name="AutoShape 3">
            <a:hlinkClick r:id="rId2" action="ppaction://hlinksldjump" highlightClick="1"/>
          </p:cNvPr>
          <p:cNvSpPr>
            <a:spLocks noChangeArrowheads="1"/>
          </p:cNvSpPr>
          <p:nvPr/>
        </p:nvSpPr>
        <p:spPr bwMode="auto">
          <a:xfrm>
            <a:off x="0" y="0"/>
            <a:ext cx="2114550" cy="838200"/>
          </a:xfrm>
          <a:prstGeom prst="actionButtonBlank">
            <a:avLst/>
          </a:prstGeom>
          <a:noFill/>
          <a:ln w="9525">
            <a:noFill/>
            <a:miter lim="800000"/>
            <a:headEnd/>
            <a:tailEnd/>
          </a:ln>
        </p:spPr>
        <p:txBody>
          <a:bodyPr wrap="none" anchor="ctr">
            <a:spAutoFit/>
          </a:bodyPr>
          <a:lstStyle/>
          <a:p>
            <a:pPr algn="ctr" eaLnBrk="0" hangingPunct="0">
              <a:spcBef>
                <a:spcPct val="20000"/>
              </a:spcBef>
              <a:buFont typeface="Monotype Sorts"/>
              <a:buNone/>
            </a:pPr>
            <a:endParaRPr lang="fr-FR"/>
          </a:p>
        </p:txBody>
      </p:sp>
      <p:sp>
        <p:nvSpPr>
          <p:cNvPr id="399364" name="Rectangle 4"/>
          <p:cNvSpPr>
            <a:spLocks noChangeArrowheads="1"/>
          </p:cNvSpPr>
          <p:nvPr/>
        </p:nvSpPr>
        <p:spPr bwMode="auto">
          <a:xfrm>
            <a:off x="266700" y="1988457"/>
            <a:ext cx="8658225" cy="3417887"/>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200" b="1" dirty="0"/>
              <a:t>Il faut entendre par référentiel, le cadre dans lequel s’inscrit la certification. </a:t>
            </a:r>
            <a:br>
              <a:rPr lang="fr-FR" sz="2200" b="1" dirty="0"/>
            </a:br>
            <a:endParaRPr lang="fr-FR" sz="2200" b="1" dirty="0"/>
          </a:p>
          <a:p>
            <a:pPr marL="342900" indent="-342900" eaLnBrk="0" hangingPunct="0">
              <a:spcBef>
                <a:spcPct val="30000"/>
              </a:spcBef>
              <a:buFont typeface="Wingdings" pitchFamily="2" charset="2"/>
              <a:buChar char="q"/>
            </a:pPr>
            <a:r>
              <a:rPr lang="fr-FR" sz="2200" b="1" dirty="0"/>
              <a:t>Ce référentiel vise à répondre à trois questions essentielles :</a:t>
            </a:r>
            <a:endParaRPr lang="fr-FR" sz="2400" dirty="0"/>
          </a:p>
          <a:p>
            <a:pPr marL="952500" lvl="1" indent="-419100" eaLnBrk="0" hangingPunct="0">
              <a:spcBef>
                <a:spcPct val="30000"/>
              </a:spcBef>
              <a:buFont typeface="Wingdings" pitchFamily="2" charset="2"/>
              <a:buChar char="Ä"/>
            </a:pPr>
            <a:r>
              <a:rPr lang="fr-FR" sz="2000" dirty="0"/>
              <a:t>Qui se présente à la certification CT ?</a:t>
            </a:r>
          </a:p>
          <a:p>
            <a:pPr marL="952500" lvl="1" indent="-419100" eaLnBrk="0" hangingPunct="0">
              <a:spcBef>
                <a:spcPct val="30000"/>
              </a:spcBef>
              <a:buFont typeface="Wingdings" pitchFamily="2" charset="2"/>
              <a:buChar char="Ä"/>
            </a:pPr>
            <a:r>
              <a:rPr lang="fr-FR" sz="2000" dirty="0"/>
              <a:t>En quoi est-on certifié (quelles sont les compétences clés d’un « coach praticien » certifié CT) ?</a:t>
            </a:r>
          </a:p>
          <a:p>
            <a:pPr marL="952500" lvl="1" indent="-419100" eaLnBrk="0" hangingPunct="0">
              <a:spcBef>
                <a:spcPct val="30000"/>
              </a:spcBef>
              <a:buFont typeface="Wingdings" pitchFamily="2" charset="2"/>
              <a:buChar char="Ä"/>
            </a:pPr>
            <a:r>
              <a:rPr lang="fr-FR" sz="2000" dirty="0"/>
              <a:t>Pour quoi est-ce utile d’être certifié ?</a:t>
            </a:r>
            <a:endParaRPr lang="fr-FR"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64">
                                            <p:txEl>
                                              <p:pRg st="0" end="0"/>
                                            </p:txEl>
                                          </p:spTgt>
                                        </p:tgtEl>
                                        <p:attrNameLst>
                                          <p:attrName>style.visibility</p:attrName>
                                        </p:attrNameLst>
                                      </p:cBhvr>
                                      <p:to>
                                        <p:strVal val="visible"/>
                                      </p:to>
                                    </p:set>
                                    <p:animEffect transition="in" filter="wipe(left)">
                                      <p:cBhvr>
                                        <p:cTn id="7" dur="500"/>
                                        <p:tgtEl>
                                          <p:spTgt spid="399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64">
                                            <p:txEl>
                                              <p:pRg st="1" end="1"/>
                                            </p:txEl>
                                          </p:spTgt>
                                        </p:tgtEl>
                                        <p:attrNameLst>
                                          <p:attrName>style.visibility</p:attrName>
                                        </p:attrNameLst>
                                      </p:cBhvr>
                                      <p:to>
                                        <p:strVal val="visible"/>
                                      </p:to>
                                    </p:set>
                                    <p:animEffect transition="in" filter="wipe(left)">
                                      <p:cBhvr>
                                        <p:cTn id="12" dur="500"/>
                                        <p:tgtEl>
                                          <p:spTgt spid="39936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99364">
                                            <p:txEl>
                                              <p:pRg st="2" end="2"/>
                                            </p:txEl>
                                          </p:spTgt>
                                        </p:tgtEl>
                                        <p:attrNameLst>
                                          <p:attrName>style.visibility</p:attrName>
                                        </p:attrNameLst>
                                      </p:cBhvr>
                                      <p:to>
                                        <p:strVal val="visible"/>
                                      </p:to>
                                    </p:set>
                                    <p:animEffect transition="in" filter="wipe(left)">
                                      <p:cBhvr>
                                        <p:cTn id="15" dur="500"/>
                                        <p:tgtEl>
                                          <p:spTgt spid="399364">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99364">
                                            <p:txEl>
                                              <p:pRg st="3" end="3"/>
                                            </p:txEl>
                                          </p:spTgt>
                                        </p:tgtEl>
                                        <p:attrNameLst>
                                          <p:attrName>style.visibility</p:attrName>
                                        </p:attrNameLst>
                                      </p:cBhvr>
                                      <p:to>
                                        <p:strVal val="visible"/>
                                      </p:to>
                                    </p:set>
                                    <p:animEffect transition="in" filter="wipe(left)">
                                      <p:cBhvr>
                                        <p:cTn id="18" dur="500"/>
                                        <p:tgtEl>
                                          <p:spTgt spid="39936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99364">
                                            <p:txEl>
                                              <p:pRg st="4" end="4"/>
                                            </p:txEl>
                                          </p:spTgt>
                                        </p:tgtEl>
                                        <p:attrNameLst>
                                          <p:attrName>style.visibility</p:attrName>
                                        </p:attrNameLst>
                                      </p:cBhvr>
                                      <p:to>
                                        <p:strVal val="visible"/>
                                      </p:to>
                                    </p:set>
                                    <p:animEffect transition="in" filter="wipe(left)">
                                      <p:cBhvr>
                                        <p:cTn id="21" dur="500"/>
                                        <p:tgtEl>
                                          <p:spTgt spid="3993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4"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ctrTitle" idx="4294967295"/>
          </p:nvPr>
        </p:nvSpPr>
        <p:spPr>
          <a:xfrm>
            <a:off x="685800" y="2781300"/>
            <a:ext cx="7772400" cy="1143000"/>
          </a:xfrm>
        </p:spPr>
        <p:txBody>
          <a:bodyPr/>
          <a:lstStyle/>
          <a:p>
            <a:r>
              <a:rPr lang="fr-FR" sz="4800" b="1" i="1" dirty="0">
                <a:solidFill>
                  <a:schemeClr val="tx1">
                    <a:lumMod val="85000"/>
                    <a:lumOff val="15000"/>
                  </a:schemeClr>
                </a:solidFill>
                <a:effectLst>
                  <a:outerShdw blurRad="38100" dist="38100" dir="2700000" algn="tl">
                    <a:srgbClr val="C0C0C0"/>
                  </a:outerShdw>
                </a:effectLst>
              </a:rPr>
              <a:t>Deuxième épreuve</a:t>
            </a:r>
            <a:br>
              <a:rPr lang="fr-FR" sz="4800" b="1" i="1" dirty="0">
                <a:solidFill>
                  <a:schemeClr val="tx1">
                    <a:lumMod val="85000"/>
                    <a:lumOff val="15000"/>
                  </a:schemeClr>
                </a:solidFill>
                <a:effectLst>
                  <a:outerShdw blurRad="38100" dist="38100" dir="2700000" algn="tl">
                    <a:srgbClr val="C0C0C0"/>
                  </a:outerShdw>
                </a:effectLst>
              </a:rPr>
            </a:br>
            <a:r>
              <a:rPr lang="fr-FR" sz="4800" b="1" i="1" dirty="0">
                <a:solidFill>
                  <a:schemeClr val="tx1">
                    <a:lumMod val="85000"/>
                    <a:lumOff val="15000"/>
                  </a:schemeClr>
                </a:solidFill>
                <a:effectLst>
                  <a:outerShdw blurRad="38100" dist="38100" dir="2700000" algn="tl">
                    <a:srgbClr val="C0C0C0"/>
                  </a:outerShdw>
                </a:effectLst>
              </a:rPr>
              <a:t>« Evaluation </a:t>
            </a:r>
            <a:br>
              <a:rPr lang="fr-FR" sz="4800" b="1" i="1" dirty="0">
                <a:solidFill>
                  <a:schemeClr val="tx1">
                    <a:lumMod val="85000"/>
                    <a:lumOff val="15000"/>
                  </a:schemeClr>
                </a:solidFill>
                <a:effectLst>
                  <a:outerShdw blurRad="38100" dist="38100" dir="2700000" algn="tl">
                    <a:srgbClr val="C0C0C0"/>
                  </a:outerShdw>
                </a:effectLst>
              </a:rPr>
            </a:br>
            <a:r>
              <a:rPr lang="fr-FR" sz="4800" b="1" i="1" dirty="0">
                <a:solidFill>
                  <a:schemeClr val="tx1">
                    <a:lumMod val="85000"/>
                    <a:lumOff val="15000"/>
                  </a:schemeClr>
                </a:solidFill>
                <a:effectLst>
                  <a:outerShdw blurRad="38100" dist="38100" dir="2700000" algn="tl">
                    <a:srgbClr val="C0C0C0"/>
                  </a:outerShdw>
                </a:effectLst>
              </a:rPr>
              <a:t>de la pratique du coaching »</a:t>
            </a:r>
            <a:endParaRPr lang="fr-FR" sz="7200" b="1" dirty="0">
              <a:solidFill>
                <a:schemeClr val="tx1">
                  <a:lumMod val="85000"/>
                  <a:lumOff val="15000"/>
                </a:schemeClr>
              </a:solidFill>
              <a:effectLst>
                <a:outerShdw blurRad="38100" dist="38100" dir="2700000" algn="tl">
                  <a:srgbClr val="C0C0C0"/>
                </a:outerShdw>
              </a:effectLst>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5B645868-7AE2-4F5E-AF81-590835C03713}" type="slidenum">
              <a:rPr lang="fr-FR" i="1" smtClean="0">
                <a:solidFill>
                  <a:schemeClr val="tx1"/>
                </a:solidFill>
                <a:latin typeface="Arial" charset="0"/>
                <a:cs typeface="Arial" charset="0"/>
              </a:rPr>
              <a:pPr>
                <a:spcBef>
                  <a:spcPct val="0"/>
                </a:spcBef>
                <a:spcAft>
                  <a:spcPct val="0"/>
                </a:spcAft>
              </a:pPr>
              <a:t>31</a:t>
            </a:fld>
            <a:endParaRPr lang="fr-FR" i="1" smtClean="0">
              <a:solidFill>
                <a:schemeClr val="tx1"/>
              </a:solidFill>
              <a:latin typeface="Arial" charset="0"/>
              <a:cs typeface="Arial" charset="0"/>
            </a:endParaRPr>
          </a:p>
        </p:txBody>
      </p:sp>
      <p:sp>
        <p:nvSpPr>
          <p:cNvPr id="423938" name="Rectangle 2"/>
          <p:cNvSpPr>
            <a:spLocks noChangeArrowheads="1"/>
          </p:cNvSpPr>
          <p:nvPr/>
        </p:nvSpPr>
        <p:spPr bwMode="auto">
          <a:xfrm>
            <a:off x="3236913" y="449263"/>
            <a:ext cx="597693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Epreuve 2 : Séance de coaching</a:t>
            </a:r>
          </a:p>
        </p:txBody>
      </p:sp>
      <p:sp>
        <p:nvSpPr>
          <p:cNvPr id="423940" name="Rectangle 4"/>
          <p:cNvSpPr>
            <a:spLocks noChangeArrowheads="1"/>
          </p:cNvSpPr>
          <p:nvPr/>
        </p:nvSpPr>
        <p:spPr bwMode="auto">
          <a:xfrm>
            <a:off x="266700" y="1071563"/>
            <a:ext cx="8877300" cy="685800"/>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200" b="1" dirty="0"/>
              <a:t>Présentation de l’épreuve</a:t>
            </a:r>
          </a:p>
          <a:p>
            <a:pPr marL="742950" lvl="1" indent="-285750" eaLnBrk="0" hangingPunct="0">
              <a:spcBef>
                <a:spcPct val="30000"/>
              </a:spcBef>
              <a:buFont typeface="Wingdings" pitchFamily="2" charset="2"/>
              <a:buChar char="Ä"/>
            </a:pPr>
            <a:r>
              <a:rPr lang="fr-FR" sz="2000" dirty="0"/>
              <a:t>L’épreuve dure environ 60 minutes (notation comprise). Elle se partage en trois temps :</a:t>
            </a:r>
          </a:p>
          <a:p>
            <a:pPr marL="1143000" lvl="2" indent="-228600" eaLnBrk="0" hangingPunct="0">
              <a:spcBef>
                <a:spcPct val="30000"/>
              </a:spcBef>
              <a:buFont typeface="Wingdings" pitchFamily="2" charset="2"/>
              <a:buChar char="ü"/>
            </a:pPr>
            <a:r>
              <a:rPr lang="fr-FR" sz="1800" dirty="0"/>
              <a:t>20 à 30 minutes de séance « live ».</a:t>
            </a:r>
          </a:p>
          <a:p>
            <a:pPr marL="1143000" lvl="2" indent="-228600" eaLnBrk="0" hangingPunct="0">
              <a:spcBef>
                <a:spcPct val="30000"/>
              </a:spcBef>
              <a:buFont typeface="Wingdings" pitchFamily="2" charset="2"/>
              <a:buChar char="ü"/>
            </a:pPr>
            <a:r>
              <a:rPr lang="fr-FR" sz="1800" dirty="0"/>
              <a:t>20 minutes de questions du jury au candidat.</a:t>
            </a:r>
          </a:p>
          <a:p>
            <a:pPr marL="1143000" lvl="2" indent="-228600" eaLnBrk="0" hangingPunct="0">
              <a:spcBef>
                <a:spcPct val="30000"/>
              </a:spcBef>
              <a:buFont typeface="Wingdings" pitchFamily="2" charset="2"/>
              <a:buChar char="ü"/>
            </a:pPr>
            <a:r>
              <a:rPr lang="fr-FR" sz="1800" dirty="0"/>
              <a:t>10 minutes de délibération.</a:t>
            </a:r>
          </a:p>
          <a:p>
            <a:pPr marL="742950" lvl="1" indent="-285750" eaLnBrk="0" hangingPunct="0">
              <a:spcBef>
                <a:spcPct val="30000"/>
              </a:spcBef>
              <a:buFont typeface="Wingdings" pitchFamily="2" charset="2"/>
              <a:buChar char="Ä"/>
            </a:pPr>
            <a:r>
              <a:rPr lang="fr-FR" sz="2000" dirty="0"/>
              <a:t>Processus de coaching</a:t>
            </a:r>
          </a:p>
          <a:p>
            <a:pPr marL="1143000" lvl="2" indent="-228600" eaLnBrk="0" hangingPunct="0">
              <a:spcBef>
                <a:spcPct val="30000"/>
              </a:spcBef>
              <a:buFont typeface="Wingdings" pitchFamily="2" charset="2"/>
              <a:buChar char="ü"/>
            </a:pPr>
            <a:r>
              <a:rPr lang="fr-FR" sz="1800" dirty="0"/>
              <a:t>Un membre du jury se propose comme client et le candidat accepte ou non de le coacher. Le coach est gardien du temps.</a:t>
            </a:r>
          </a:p>
          <a:p>
            <a:pPr marL="1143000" lvl="2" indent="-228600" eaLnBrk="0" hangingPunct="0">
              <a:spcBef>
                <a:spcPct val="30000"/>
              </a:spcBef>
              <a:buFont typeface="Wingdings" pitchFamily="2" charset="2"/>
              <a:buChar char="ü"/>
            </a:pPr>
            <a:r>
              <a:rPr lang="fr-FR" sz="1800" dirty="0"/>
              <a:t>Les questions du jury visent à éclairer la façon dont le candidat rend compte de sa pratique (sait-il théoriser sa pratique a posteriori et de façon congruente ?)</a:t>
            </a:r>
          </a:p>
          <a:p>
            <a:pPr marL="742950" lvl="1" indent="-285750" eaLnBrk="0" hangingPunct="0">
              <a:spcBef>
                <a:spcPct val="30000"/>
              </a:spcBef>
              <a:buFont typeface="Wingdings" pitchFamily="2" charset="2"/>
              <a:buChar char="Ä"/>
            </a:pPr>
            <a:r>
              <a:rPr lang="fr-FR" sz="2000" dirty="0"/>
              <a:t>Notes minimum - Passage à l’épreuve suivante</a:t>
            </a:r>
          </a:p>
          <a:p>
            <a:pPr marL="1143000" lvl="2" indent="-228600" eaLnBrk="0" hangingPunct="0">
              <a:spcBef>
                <a:spcPct val="30000"/>
              </a:spcBef>
              <a:buFont typeface="Wingdings" pitchFamily="2" charset="2"/>
              <a:buChar char="ü"/>
            </a:pPr>
            <a:r>
              <a:rPr lang="fr-FR" sz="1800" dirty="0"/>
              <a:t>Pour pouvoir passer la troisième épreuve, le candidat doit avoir un minimum de 6/10.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3940">
                                            <p:txEl>
                                              <p:pRg st="0" end="0"/>
                                            </p:txEl>
                                          </p:spTgt>
                                        </p:tgtEl>
                                        <p:attrNameLst>
                                          <p:attrName>style.visibility</p:attrName>
                                        </p:attrNameLst>
                                      </p:cBhvr>
                                      <p:to>
                                        <p:strVal val="visible"/>
                                      </p:to>
                                    </p:set>
                                    <p:animEffect transition="in" filter="wipe(left)">
                                      <p:cBhvr>
                                        <p:cTn id="7" dur="500"/>
                                        <p:tgtEl>
                                          <p:spTgt spid="42394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3940">
                                            <p:txEl>
                                              <p:pRg st="1" end="1"/>
                                            </p:txEl>
                                          </p:spTgt>
                                        </p:tgtEl>
                                        <p:attrNameLst>
                                          <p:attrName>style.visibility</p:attrName>
                                        </p:attrNameLst>
                                      </p:cBhvr>
                                      <p:to>
                                        <p:strVal val="visible"/>
                                      </p:to>
                                    </p:set>
                                    <p:animEffect transition="in" filter="wipe(left)">
                                      <p:cBhvr>
                                        <p:cTn id="10" dur="500"/>
                                        <p:tgtEl>
                                          <p:spTgt spid="423940">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23940">
                                            <p:txEl>
                                              <p:pRg st="2" end="2"/>
                                            </p:txEl>
                                          </p:spTgt>
                                        </p:tgtEl>
                                        <p:attrNameLst>
                                          <p:attrName>style.visibility</p:attrName>
                                        </p:attrNameLst>
                                      </p:cBhvr>
                                      <p:to>
                                        <p:strVal val="visible"/>
                                      </p:to>
                                    </p:set>
                                    <p:animEffect transition="in" filter="wipe(left)">
                                      <p:cBhvr>
                                        <p:cTn id="13" dur="500"/>
                                        <p:tgtEl>
                                          <p:spTgt spid="423940">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23940">
                                            <p:txEl>
                                              <p:pRg st="3" end="3"/>
                                            </p:txEl>
                                          </p:spTgt>
                                        </p:tgtEl>
                                        <p:attrNameLst>
                                          <p:attrName>style.visibility</p:attrName>
                                        </p:attrNameLst>
                                      </p:cBhvr>
                                      <p:to>
                                        <p:strVal val="visible"/>
                                      </p:to>
                                    </p:set>
                                    <p:animEffect transition="in" filter="wipe(left)">
                                      <p:cBhvr>
                                        <p:cTn id="16" dur="500"/>
                                        <p:tgtEl>
                                          <p:spTgt spid="423940">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23940">
                                            <p:txEl>
                                              <p:pRg st="4" end="4"/>
                                            </p:txEl>
                                          </p:spTgt>
                                        </p:tgtEl>
                                        <p:attrNameLst>
                                          <p:attrName>style.visibility</p:attrName>
                                        </p:attrNameLst>
                                      </p:cBhvr>
                                      <p:to>
                                        <p:strVal val="visible"/>
                                      </p:to>
                                    </p:set>
                                    <p:animEffect transition="in" filter="wipe(left)">
                                      <p:cBhvr>
                                        <p:cTn id="19" dur="500"/>
                                        <p:tgtEl>
                                          <p:spTgt spid="423940">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23940">
                                            <p:txEl>
                                              <p:pRg st="5" end="5"/>
                                            </p:txEl>
                                          </p:spTgt>
                                        </p:tgtEl>
                                        <p:attrNameLst>
                                          <p:attrName>style.visibility</p:attrName>
                                        </p:attrNameLst>
                                      </p:cBhvr>
                                      <p:to>
                                        <p:strVal val="visible"/>
                                      </p:to>
                                    </p:set>
                                    <p:animEffect transition="in" filter="wipe(left)">
                                      <p:cBhvr>
                                        <p:cTn id="22" dur="500"/>
                                        <p:tgtEl>
                                          <p:spTgt spid="423940">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3940">
                                            <p:txEl>
                                              <p:pRg st="6" end="6"/>
                                            </p:txEl>
                                          </p:spTgt>
                                        </p:tgtEl>
                                        <p:attrNameLst>
                                          <p:attrName>style.visibility</p:attrName>
                                        </p:attrNameLst>
                                      </p:cBhvr>
                                      <p:to>
                                        <p:strVal val="visible"/>
                                      </p:to>
                                    </p:set>
                                    <p:animEffect transition="in" filter="wipe(left)">
                                      <p:cBhvr>
                                        <p:cTn id="25" dur="500"/>
                                        <p:tgtEl>
                                          <p:spTgt spid="423940">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23940">
                                            <p:txEl>
                                              <p:pRg st="7" end="7"/>
                                            </p:txEl>
                                          </p:spTgt>
                                        </p:tgtEl>
                                        <p:attrNameLst>
                                          <p:attrName>style.visibility</p:attrName>
                                        </p:attrNameLst>
                                      </p:cBhvr>
                                      <p:to>
                                        <p:strVal val="visible"/>
                                      </p:to>
                                    </p:set>
                                    <p:animEffect transition="in" filter="wipe(left)">
                                      <p:cBhvr>
                                        <p:cTn id="28" dur="500"/>
                                        <p:tgtEl>
                                          <p:spTgt spid="423940">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23940">
                                            <p:txEl>
                                              <p:pRg st="8" end="8"/>
                                            </p:txEl>
                                          </p:spTgt>
                                        </p:tgtEl>
                                        <p:attrNameLst>
                                          <p:attrName>style.visibility</p:attrName>
                                        </p:attrNameLst>
                                      </p:cBhvr>
                                      <p:to>
                                        <p:strVal val="visible"/>
                                      </p:to>
                                    </p:set>
                                    <p:animEffect transition="in" filter="wipe(left)">
                                      <p:cBhvr>
                                        <p:cTn id="31" dur="500"/>
                                        <p:tgtEl>
                                          <p:spTgt spid="423940">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3940">
                                            <p:txEl>
                                              <p:pRg st="9" end="9"/>
                                            </p:txEl>
                                          </p:spTgt>
                                        </p:tgtEl>
                                        <p:attrNameLst>
                                          <p:attrName>style.visibility</p:attrName>
                                        </p:attrNameLst>
                                      </p:cBhvr>
                                      <p:to>
                                        <p:strVal val="visible"/>
                                      </p:to>
                                    </p:set>
                                    <p:animEffect transition="in" filter="wipe(left)">
                                      <p:cBhvr>
                                        <p:cTn id="34" dur="500"/>
                                        <p:tgtEl>
                                          <p:spTgt spid="42394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986971" y="1582057"/>
          <a:ext cx="7155543" cy="4663440"/>
        </p:xfrm>
        <a:graphic>
          <a:graphicData uri="http://schemas.openxmlformats.org/drawingml/2006/table">
            <a:tbl>
              <a:tblPr/>
              <a:tblGrid>
                <a:gridCol w="528644"/>
                <a:gridCol w="6626899"/>
              </a:tblGrid>
              <a:tr h="422362">
                <a:tc>
                  <a:txBody>
                    <a:bodyPr/>
                    <a:lstStyle/>
                    <a:p>
                      <a:pPr marR="6350" algn="r">
                        <a:spcAft>
                          <a:spcPts val="0"/>
                        </a:spcAft>
                      </a:pPr>
                      <a:endParaRPr lang="fr-FR" sz="1200" dirty="0">
                        <a:latin typeface="Times New Roman"/>
                        <a:ea typeface="Times New Roman"/>
                        <a:cs typeface="Times New Roman"/>
                      </a:endParaRPr>
                    </a:p>
                    <a:p>
                      <a:pPr marR="6350" algn="r">
                        <a:spcAft>
                          <a:spcPts val="0"/>
                        </a:spcAft>
                      </a:pPr>
                      <a:r>
                        <a:rPr lang="fr-FR" sz="1800" b="1" dirty="0">
                          <a:latin typeface="Calibri"/>
                          <a:ea typeface="Times New Roman"/>
                          <a:cs typeface="Arial"/>
                        </a:rPr>
                        <a:t>10</a:t>
                      </a:r>
                      <a:endParaRPr lang="fr-FR" sz="1200" dirty="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200" dirty="0">
                        <a:latin typeface="Calibri"/>
                        <a:ea typeface="Times New Roman"/>
                        <a:cs typeface="Arial"/>
                      </a:endParaRPr>
                    </a:p>
                    <a:p>
                      <a:pPr marL="85090">
                        <a:spcAft>
                          <a:spcPts val="0"/>
                        </a:spcAft>
                      </a:pPr>
                      <a:r>
                        <a:rPr lang="fr-FR" sz="1200" dirty="0">
                          <a:latin typeface="Calibri"/>
                          <a:ea typeface="Times New Roman"/>
                          <a:cs typeface="Arial"/>
                        </a:rPr>
                        <a:t>Maîtrise – Dynamique des outils – Economie de Stratégie</a:t>
                      </a:r>
                      <a:endParaRPr lang="fr-FR" sz="1200" dirty="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9</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Coup de marteau – Coaché trouve sa solution – Cristallisation – Crispness</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8</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Discours …. - Maîtrise du transfert et du contre-transfert - ….</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7</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Diagnostic – Stratégie – RPBDC - OKNess</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6</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 une petite avancée » - 3P -  Contextuation de la situation – un minimum de clarification</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5</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Pas d’avancée – « cela a tourné en rond » - Sans intervention dommageable – avec un minimum d’alliance</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4</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i="1">
                          <a:latin typeface="Calibri"/>
                          <a:ea typeface="Times New Roman"/>
                          <a:cs typeface="Arial"/>
                        </a:rPr>
                        <a:t>Du </a:t>
                      </a:r>
                      <a:r>
                        <a:rPr lang="fr-FR" sz="1200">
                          <a:latin typeface="Calibri"/>
                          <a:ea typeface="Times New Roman"/>
                          <a:cs typeface="Arial"/>
                        </a:rPr>
                        <a:t>dommageable</a:t>
                      </a:r>
                      <a:r>
                        <a:rPr lang="fr-FR" sz="1200" i="1">
                          <a:latin typeface="Calibri"/>
                          <a:ea typeface="Times New Roman"/>
                          <a:cs typeface="Arial"/>
                        </a:rPr>
                        <a:t> à partir de la notation 4 </a:t>
                      </a:r>
                      <a:r>
                        <a:rPr lang="fr-FR" sz="1200">
                          <a:latin typeface="Calibri"/>
                          <a:ea typeface="Times New Roman"/>
                          <a:cs typeface="Arial"/>
                        </a:rPr>
                        <a:t>– Travail sans ….</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3</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Renforcement du scénario du client</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2</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Projection – Intention négative – Jugement inconditionnel négatif – Rapport de pouvoir</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362">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1</a:t>
                      </a:r>
                      <a:endParaRPr lang="fr-FR" sz="120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dirty="0">
                        <a:latin typeface="Calibri"/>
                        <a:ea typeface="Times New Roman"/>
                        <a:cs typeface="Arial"/>
                      </a:endParaRPr>
                    </a:p>
                    <a:p>
                      <a:pPr marL="85090">
                        <a:spcAft>
                          <a:spcPts val="0"/>
                        </a:spcAft>
                      </a:pPr>
                      <a:r>
                        <a:rPr lang="fr-FR" sz="1200" dirty="0">
                          <a:latin typeface="Calibri"/>
                          <a:ea typeface="Times New Roman"/>
                          <a:cs typeface="Arial"/>
                        </a:rPr>
                        <a:t>Travail en « structure profonde » du client</a:t>
                      </a:r>
                      <a:endParaRPr lang="fr-FR" sz="1200" dirty="0">
                        <a:latin typeface="Times New Roman"/>
                        <a:ea typeface="Times New Roman"/>
                        <a:cs typeface="Times New Roman"/>
                      </a:endParaRPr>
                    </a:p>
                  </a:txBody>
                  <a:tcPr marL="40889" marR="40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a:spLocks noChangeArrowheads="1"/>
          </p:cNvSpPr>
          <p:nvPr/>
        </p:nvSpPr>
        <p:spPr bwMode="auto">
          <a:xfrm>
            <a:off x="3211513" y="174170"/>
            <a:ext cx="5818187" cy="1132115"/>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marL="342900" indent="-342900" algn="ctr" eaLnBrk="0" hangingPunct="0">
              <a:spcBef>
                <a:spcPct val="30000"/>
              </a:spcBef>
            </a:pPr>
            <a:r>
              <a:rPr lang="fr-FR" sz="2800" b="1" dirty="0">
                <a:solidFill>
                  <a:schemeClr val="tx1">
                    <a:lumMod val="85000"/>
                    <a:lumOff val="15000"/>
                  </a:schemeClr>
                </a:solidFill>
              </a:rPr>
              <a:t>Epreuve </a:t>
            </a:r>
            <a:r>
              <a:rPr lang="fr-FR" sz="2800" b="1" dirty="0" smtClean="0">
                <a:solidFill>
                  <a:schemeClr val="tx1">
                    <a:lumMod val="85000"/>
                    <a:lumOff val="15000"/>
                  </a:schemeClr>
                </a:solidFill>
              </a:rPr>
              <a:t>2 </a:t>
            </a:r>
            <a:r>
              <a:rPr lang="fr-FR" sz="2800" b="1" dirty="0">
                <a:solidFill>
                  <a:schemeClr val="tx1">
                    <a:lumMod val="85000"/>
                    <a:lumOff val="15000"/>
                  </a:schemeClr>
                </a:solidFill>
              </a:rPr>
              <a:t>: </a:t>
            </a:r>
            <a:endParaRPr lang="fr-FR" sz="2800" b="1" dirty="0" smtClean="0">
              <a:solidFill>
                <a:schemeClr val="tx1">
                  <a:lumMod val="85000"/>
                  <a:lumOff val="15000"/>
                </a:schemeClr>
              </a:solidFill>
            </a:endParaRPr>
          </a:p>
          <a:p>
            <a:pPr marL="342900" indent="-342900" algn="ctr" eaLnBrk="0" hangingPunct="0">
              <a:spcBef>
                <a:spcPct val="30000"/>
              </a:spcBef>
            </a:pPr>
            <a:r>
              <a:rPr lang="fr-FR" sz="2800" b="1" dirty="0" smtClean="0"/>
              <a:t>Grille de notation</a:t>
            </a:r>
            <a:endParaRPr lang="fr-FR" sz="28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B0DCCD0E-579B-4843-8B2F-69DF50701756}" type="slidenum">
              <a:rPr lang="fr-FR" i="1" smtClean="0">
                <a:solidFill>
                  <a:schemeClr val="tx1"/>
                </a:solidFill>
                <a:latin typeface="Arial" charset="0"/>
                <a:cs typeface="Arial" charset="0"/>
              </a:rPr>
              <a:pPr>
                <a:spcBef>
                  <a:spcPct val="0"/>
                </a:spcBef>
                <a:spcAft>
                  <a:spcPct val="0"/>
                </a:spcAft>
              </a:pPr>
              <a:t>33</a:t>
            </a:fld>
            <a:endParaRPr lang="fr-FR" i="1" smtClean="0">
              <a:solidFill>
                <a:schemeClr val="tx1"/>
              </a:solidFill>
              <a:latin typeface="Arial" charset="0"/>
              <a:cs typeface="Arial" charset="0"/>
            </a:endParaRPr>
          </a:p>
        </p:txBody>
      </p:sp>
      <p:sp>
        <p:nvSpPr>
          <p:cNvPr id="424964" name="Rectangle 4"/>
          <p:cNvSpPr>
            <a:spLocks noChangeArrowheads="1"/>
          </p:cNvSpPr>
          <p:nvPr/>
        </p:nvSpPr>
        <p:spPr bwMode="auto">
          <a:xfrm>
            <a:off x="266700" y="1930400"/>
            <a:ext cx="8427357" cy="3906837"/>
          </a:xfrm>
          <a:prstGeom prst="rect">
            <a:avLst/>
          </a:prstGeom>
          <a:noFill/>
          <a:ln w="9525">
            <a:noFill/>
            <a:miter lim="800000"/>
            <a:headEnd/>
            <a:tailEnd/>
          </a:ln>
        </p:spPr>
        <p:txBody>
          <a:bodyPr lIns="92075" tIns="46038" rIns="92075" bIns="46038"/>
          <a:lstStyle/>
          <a:p>
            <a:pPr marL="742950" lvl="1" indent="-285750" eaLnBrk="0" hangingPunct="0">
              <a:buFont typeface="Wingdings" pitchFamily="2" charset="2"/>
              <a:buChar char="Ä"/>
            </a:pPr>
            <a:r>
              <a:rPr lang="fr-FR" sz="1600" dirty="0" smtClean="0"/>
              <a:t>Utilisation </a:t>
            </a:r>
            <a:r>
              <a:rPr lang="fr-FR" sz="1600" dirty="0"/>
              <a:t>de RPBDC</a:t>
            </a:r>
          </a:p>
          <a:p>
            <a:pPr marL="742950" lvl="1" indent="-285750" eaLnBrk="0" hangingPunct="0">
              <a:buFont typeface="Wingdings" pitchFamily="2" charset="2"/>
              <a:buChar char="Ä"/>
            </a:pPr>
            <a:r>
              <a:rPr lang="fr-FR" sz="1600" dirty="0"/>
              <a:t>Contrat passé avec le client : est-il </a:t>
            </a:r>
          </a:p>
          <a:p>
            <a:pPr marL="1143000" lvl="2" indent="-228600" eaLnBrk="0" hangingPunct="0">
              <a:buFont typeface="Wingdings" pitchFamily="2" charset="2"/>
              <a:buChar char="ü"/>
            </a:pPr>
            <a:r>
              <a:rPr lang="fr-FR" sz="1200" dirty="0"/>
              <a:t>Explicite et clair ?</a:t>
            </a:r>
          </a:p>
          <a:p>
            <a:pPr marL="1143000" lvl="2" indent="-228600" eaLnBrk="0" hangingPunct="0">
              <a:buFont typeface="Wingdings" pitchFamily="2" charset="2"/>
              <a:buChar char="ü"/>
            </a:pPr>
            <a:r>
              <a:rPr lang="fr-FR" sz="1200" dirty="0"/>
              <a:t>Implicite et symbiotique ?</a:t>
            </a:r>
          </a:p>
          <a:p>
            <a:pPr marL="742950" lvl="1" indent="-285750" eaLnBrk="0" hangingPunct="0">
              <a:buFont typeface="Wingdings" pitchFamily="2" charset="2"/>
              <a:buChar char="Ä"/>
            </a:pPr>
            <a:r>
              <a:rPr lang="fr-FR" sz="1600" dirty="0"/>
              <a:t>Le problème a-t-il été identifié</a:t>
            </a:r>
          </a:p>
          <a:p>
            <a:pPr marL="1143000" lvl="2" indent="-228600" eaLnBrk="0" hangingPunct="0">
              <a:buFont typeface="Wingdings" pitchFamily="2" charset="2"/>
              <a:buChar char="ü"/>
            </a:pPr>
            <a:r>
              <a:rPr lang="fr-FR" sz="1200" dirty="0"/>
              <a:t>Par le coach ?</a:t>
            </a:r>
          </a:p>
          <a:p>
            <a:pPr marL="1143000" lvl="2" indent="-228600" eaLnBrk="0" hangingPunct="0">
              <a:buFont typeface="Wingdings" pitchFamily="2" charset="2"/>
              <a:buChar char="ü"/>
            </a:pPr>
            <a:r>
              <a:rPr lang="fr-FR" sz="1200" dirty="0"/>
              <a:t>Par le client ?</a:t>
            </a:r>
          </a:p>
          <a:p>
            <a:pPr marL="742950" lvl="1" indent="-285750" eaLnBrk="0" hangingPunct="0">
              <a:buFont typeface="Wingdings" pitchFamily="2" charset="2"/>
              <a:buChar char="Ä"/>
            </a:pPr>
            <a:r>
              <a:rPr lang="fr-FR" sz="1600" dirty="0"/>
              <a:t>Le client</a:t>
            </a:r>
          </a:p>
          <a:p>
            <a:pPr marL="1143000" lvl="2" indent="-228600" eaLnBrk="0" hangingPunct="0">
              <a:buFont typeface="Wingdings" pitchFamily="2" charset="2"/>
              <a:buChar char="ü"/>
            </a:pPr>
            <a:r>
              <a:rPr lang="fr-FR" sz="1200" dirty="0"/>
              <a:t>A-t-il fait un pas ou progrès significatif ?</a:t>
            </a:r>
          </a:p>
          <a:p>
            <a:pPr marL="1143000" lvl="2" indent="-228600" eaLnBrk="0" hangingPunct="0">
              <a:buFont typeface="Wingdings" pitchFamily="2" charset="2"/>
              <a:buChar char="ü"/>
            </a:pPr>
            <a:r>
              <a:rPr lang="fr-FR" sz="1200" dirty="0"/>
              <a:t>A-t-il résolu un problème majeur ou central ?</a:t>
            </a:r>
          </a:p>
          <a:p>
            <a:pPr marL="1143000" lvl="2" indent="-228600" eaLnBrk="0" hangingPunct="0">
              <a:buFont typeface="Wingdings" pitchFamily="2" charset="2"/>
              <a:buChar char="ü"/>
            </a:pPr>
            <a:r>
              <a:rPr lang="fr-FR" sz="1200" dirty="0"/>
              <a:t>Pouvait-il avancer plus pendant la séance ?</a:t>
            </a:r>
          </a:p>
          <a:p>
            <a:pPr marL="742950" lvl="1" indent="-285750" eaLnBrk="0" hangingPunct="0">
              <a:buFont typeface="Wingdings" pitchFamily="2" charset="2"/>
              <a:buChar char="Ä"/>
            </a:pPr>
            <a:r>
              <a:rPr lang="fr-FR" sz="1600" dirty="0"/>
              <a:t>Y a-t-il eu </a:t>
            </a:r>
          </a:p>
          <a:p>
            <a:pPr marL="1143000" lvl="2" indent="-228600" eaLnBrk="0" hangingPunct="0">
              <a:buFont typeface="Wingdings" pitchFamily="2" charset="2"/>
              <a:buChar char="ü"/>
            </a:pPr>
            <a:r>
              <a:rPr lang="fr-FR" sz="1200" dirty="0"/>
              <a:t>Des interventions aidantes ?</a:t>
            </a:r>
          </a:p>
          <a:p>
            <a:pPr marL="1143000" lvl="2" indent="-228600" eaLnBrk="0" hangingPunct="0">
              <a:buFont typeface="Wingdings" pitchFamily="2" charset="2"/>
              <a:buChar char="ü"/>
            </a:pPr>
            <a:r>
              <a:rPr lang="fr-FR" sz="1200" dirty="0"/>
              <a:t>Des interventions dommageables (qui peuvent bloquer, nuire ou renforcer le scénario du client) ?</a:t>
            </a:r>
          </a:p>
          <a:p>
            <a:pPr marL="1143000" lvl="2" indent="-228600" eaLnBrk="0" hangingPunct="0">
              <a:buFont typeface="Wingdings" pitchFamily="2" charset="2"/>
              <a:buChar char="ü"/>
            </a:pPr>
            <a:r>
              <a:rPr lang="fr-FR" sz="1200" dirty="0"/>
              <a:t>Des interventions avec détours et freins </a:t>
            </a:r>
            <a:r>
              <a:rPr lang="fr-FR" sz="1200" dirty="0" smtClean="0"/>
              <a:t>?</a:t>
            </a:r>
            <a:endParaRPr lang="fr-FR" sz="1200" dirty="0"/>
          </a:p>
        </p:txBody>
      </p:sp>
      <p:sp>
        <p:nvSpPr>
          <p:cNvPr id="5" name="Rectangle 2"/>
          <p:cNvSpPr>
            <a:spLocks noChangeArrowheads="1"/>
          </p:cNvSpPr>
          <p:nvPr/>
        </p:nvSpPr>
        <p:spPr bwMode="auto">
          <a:xfrm>
            <a:off x="3211513" y="576263"/>
            <a:ext cx="58181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marL="342900" indent="-342900" algn="ctr" eaLnBrk="0" hangingPunct="0">
              <a:spcBef>
                <a:spcPct val="30000"/>
              </a:spcBef>
            </a:pPr>
            <a:r>
              <a:rPr lang="fr-FR" sz="2800" b="1" dirty="0">
                <a:solidFill>
                  <a:schemeClr val="tx1">
                    <a:lumMod val="85000"/>
                    <a:lumOff val="15000"/>
                  </a:schemeClr>
                </a:solidFill>
              </a:rPr>
              <a:t>Epreuve </a:t>
            </a:r>
            <a:r>
              <a:rPr lang="fr-FR" sz="2800" b="1" dirty="0" smtClean="0">
                <a:solidFill>
                  <a:schemeClr val="tx1">
                    <a:lumMod val="85000"/>
                    <a:lumOff val="15000"/>
                  </a:schemeClr>
                </a:solidFill>
              </a:rPr>
              <a:t>2 </a:t>
            </a:r>
            <a:r>
              <a:rPr lang="fr-FR" sz="2800" b="1" dirty="0">
                <a:solidFill>
                  <a:schemeClr val="tx1">
                    <a:lumMod val="85000"/>
                    <a:lumOff val="15000"/>
                  </a:schemeClr>
                </a:solidFill>
              </a:rPr>
              <a:t>: </a:t>
            </a:r>
            <a:endParaRPr lang="fr-FR" sz="2800" b="1" dirty="0" smtClean="0">
              <a:solidFill>
                <a:schemeClr val="tx1">
                  <a:lumMod val="85000"/>
                  <a:lumOff val="15000"/>
                </a:schemeClr>
              </a:solidFill>
            </a:endParaRPr>
          </a:p>
          <a:p>
            <a:pPr marL="342900" indent="-342900" algn="ctr" eaLnBrk="0" hangingPunct="0">
              <a:spcBef>
                <a:spcPct val="30000"/>
              </a:spcBef>
            </a:pPr>
            <a:r>
              <a:rPr lang="fr-FR" sz="2800" b="1" dirty="0" smtClean="0"/>
              <a:t>Grille d’analyse de l’épreuve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4964">
                                            <p:txEl>
                                              <p:pRg st="0" end="0"/>
                                            </p:txEl>
                                          </p:spTgt>
                                        </p:tgtEl>
                                        <p:attrNameLst>
                                          <p:attrName>style.visibility</p:attrName>
                                        </p:attrNameLst>
                                      </p:cBhvr>
                                      <p:to>
                                        <p:strVal val="visible"/>
                                      </p:to>
                                    </p:set>
                                    <p:animEffect transition="in" filter="wipe(left)">
                                      <p:cBhvr>
                                        <p:cTn id="7" dur="500"/>
                                        <p:tgtEl>
                                          <p:spTgt spid="42496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4964">
                                            <p:txEl>
                                              <p:pRg st="1" end="1"/>
                                            </p:txEl>
                                          </p:spTgt>
                                        </p:tgtEl>
                                        <p:attrNameLst>
                                          <p:attrName>style.visibility</p:attrName>
                                        </p:attrNameLst>
                                      </p:cBhvr>
                                      <p:to>
                                        <p:strVal val="visible"/>
                                      </p:to>
                                    </p:set>
                                    <p:animEffect transition="in" filter="wipe(left)">
                                      <p:cBhvr>
                                        <p:cTn id="10" dur="500"/>
                                        <p:tgtEl>
                                          <p:spTgt spid="42496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24964">
                                            <p:txEl>
                                              <p:pRg st="2" end="2"/>
                                            </p:txEl>
                                          </p:spTgt>
                                        </p:tgtEl>
                                        <p:attrNameLst>
                                          <p:attrName>style.visibility</p:attrName>
                                        </p:attrNameLst>
                                      </p:cBhvr>
                                      <p:to>
                                        <p:strVal val="visible"/>
                                      </p:to>
                                    </p:set>
                                    <p:animEffect transition="in" filter="wipe(left)">
                                      <p:cBhvr>
                                        <p:cTn id="13" dur="500"/>
                                        <p:tgtEl>
                                          <p:spTgt spid="42496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24964">
                                            <p:txEl>
                                              <p:pRg st="3" end="3"/>
                                            </p:txEl>
                                          </p:spTgt>
                                        </p:tgtEl>
                                        <p:attrNameLst>
                                          <p:attrName>style.visibility</p:attrName>
                                        </p:attrNameLst>
                                      </p:cBhvr>
                                      <p:to>
                                        <p:strVal val="visible"/>
                                      </p:to>
                                    </p:set>
                                    <p:animEffect transition="in" filter="wipe(left)">
                                      <p:cBhvr>
                                        <p:cTn id="16" dur="500"/>
                                        <p:tgtEl>
                                          <p:spTgt spid="42496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24964">
                                            <p:txEl>
                                              <p:pRg st="4" end="4"/>
                                            </p:txEl>
                                          </p:spTgt>
                                        </p:tgtEl>
                                        <p:attrNameLst>
                                          <p:attrName>style.visibility</p:attrName>
                                        </p:attrNameLst>
                                      </p:cBhvr>
                                      <p:to>
                                        <p:strVal val="visible"/>
                                      </p:to>
                                    </p:set>
                                    <p:animEffect transition="in" filter="wipe(left)">
                                      <p:cBhvr>
                                        <p:cTn id="19" dur="500"/>
                                        <p:tgtEl>
                                          <p:spTgt spid="424964">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24964">
                                            <p:txEl>
                                              <p:pRg st="5" end="5"/>
                                            </p:txEl>
                                          </p:spTgt>
                                        </p:tgtEl>
                                        <p:attrNameLst>
                                          <p:attrName>style.visibility</p:attrName>
                                        </p:attrNameLst>
                                      </p:cBhvr>
                                      <p:to>
                                        <p:strVal val="visible"/>
                                      </p:to>
                                    </p:set>
                                    <p:animEffect transition="in" filter="wipe(left)">
                                      <p:cBhvr>
                                        <p:cTn id="22" dur="500"/>
                                        <p:tgtEl>
                                          <p:spTgt spid="424964">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4964">
                                            <p:txEl>
                                              <p:pRg st="6" end="6"/>
                                            </p:txEl>
                                          </p:spTgt>
                                        </p:tgtEl>
                                        <p:attrNameLst>
                                          <p:attrName>style.visibility</p:attrName>
                                        </p:attrNameLst>
                                      </p:cBhvr>
                                      <p:to>
                                        <p:strVal val="visible"/>
                                      </p:to>
                                    </p:set>
                                    <p:animEffect transition="in" filter="wipe(left)">
                                      <p:cBhvr>
                                        <p:cTn id="25" dur="500"/>
                                        <p:tgtEl>
                                          <p:spTgt spid="424964">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24964">
                                            <p:txEl>
                                              <p:pRg st="7" end="7"/>
                                            </p:txEl>
                                          </p:spTgt>
                                        </p:tgtEl>
                                        <p:attrNameLst>
                                          <p:attrName>style.visibility</p:attrName>
                                        </p:attrNameLst>
                                      </p:cBhvr>
                                      <p:to>
                                        <p:strVal val="visible"/>
                                      </p:to>
                                    </p:set>
                                    <p:animEffect transition="in" filter="wipe(left)">
                                      <p:cBhvr>
                                        <p:cTn id="28" dur="500"/>
                                        <p:tgtEl>
                                          <p:spTgt spid="424964">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24964">
                                            <p:txEl>
                                              <p:pRg st="8" end="8"/>
                                            </p:txEl>
                                          </p:spTgt>
                                        </p:tgtEl>
                                        <p:attrNameLst>
                                          <p:attrName>style.visibility</p:attrName>
                                        </p:attrNameLst>
                                      </p:cBhvr>
                                      <p:to>
                                        <p:strVal val="visible"/>
                                      </p:to>
                                    </p:set>
                                    <p:animEffect transition="in" filter="wipe(left)">
                                      <p:cBhvr>
                                        <p:cTn id="31" dur="500"/>
                                        <p:tgtEl>
                                          <p:spTgt spid="424964">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24964">
                                            <p:txEl>
                                              <p:pRg st="9" end="9"/>
                                            </p:txEl>
                                          </p:spTgt>
                                        </p:tgtEl>
                                        <p:attrNameLst>
                                          <p:attrName>style.visibility</p:attrName>
                                        </p:attrNameLst>
                                      </p:cBhvr>
                                      <p:to>
                                        <p:strVal val="visible"/>
                                      </p:to>
                                    </p:set>
                                    <p:animEffect transition="in" filter="wipe(left)">
                                      <p:cBhvr>
                                        <p:cTn id="34" dur="500"/>
                                        <p:tgtEl>
                                          <p:spTgt spid="424964">
                                            <p:txEl>
                                              <p:pRg st="9" end="9"/>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24964">
                                            <p:txEl>
                                              <p:pRg st="10" end="10"/>
                                            </p:txEl>
                                          </p:spTgt>
                                        </p:tgtEl>
                                        <p:attrNameLst>
                                          <p:attrName>style.visibility</p:attrName>
                                        </p:attrNameLst>
                                      </p:cBhvr>
                                      <p:to>
                                        <p:strVal val="visible"/>
                                      </p:to>
                                    </p:set>
                                    <p:animEffect transition="in" filter="wipe(left)">
                                      <p:cBhvr>
                                        <p:cTn id="37" dur="500"/>
                                        <p:tgtEl>
                                          <p:spTgt spid="424964">
                                            <p:txEl>
                                              <p:pRg st="10" end="10"/>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24964">
                                            <p:txEl>
                                              <p:pRg st="11" end="11"/>
                                            </p:txEl>
                                          </p:spTgt>
                                        </p:tgtEl>
                                        <p:attrNameLst>
                                          <p:attrName>style.visibility</p:attrName>
                                        </p:attrNameLst>
                                      </p:cBhvr>
                                      <p:to>
                                        <p:strVal val="visible"/>
                                      </p:to>
                                    </p:set>
                                    <p:animEffect transition="in" filter="wipe(left)">
                                      <p:cBhvr>
                                        <p:cTn id="40" dur="500"/>
                                        <p:tgtEl>
                                          <p:spTgt spid="424964">
                                            <p:txEl>
                                              <p:pRg st="11" end="11"/>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24964">
                                            <p:txEl>
                                              <p:pRg st="12" end="12"/>
                                            </p:txEl>
                                          </p:spTgt>
                                        </p:tgtEl>
                                        <p:attrNameLst>
                                          <p:attrName>style.visibility</p:attrName>
                                        </p:attrNameLst>
                                      </p:cBhvr>
                                      <p:to>
                                        <p:strVal val="visible"/>
                                      </p:to>
                                    </p:set>
                                    <p:animEffect transition="in" filter="wipe(left)">
                                      <p:cBhvr>
                                        <p:cTn id="43" dur="500"/>
                                        <p:tgtEl>
                                          <p:spTgt spid="424964">
                                            <p:txEl>
                                              <p:pRg st="12" end="12"/>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24964">
                                            <p:txEl>
                                              <p:pRg st="13" end="13"/>
                                            </p:txEl>
                                          </p:spTgt>
                                        </p:tgtEl>
                                        <p:attrNameLst>
                                          <p:attrName>style.visibility</p:attrName>
                                        </p:attrNameLst>
                                      </p:cBhvr>
                                      <p:to>
                                        <p:strVal val="visible"/>
                                      </p:to>
                                    </p:set>
                                    <p:animEffect transition="in" filter="wipe(left)">
                                      <p:cBhvr>
                                        <p:cTn id="46" dur="500"/>
                                        <p:tgtEl>
                                          <p:spTgt spid="424964">
                                            <p:txEl>
                                              <p:pRg st="13" end="13"/>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4964">
                                            <p:txEl>
                                              <p:pRg st="14" end="14"/>
                                            </p:txEl>
                                          </p:spTgt>
                                        </p:tgtEl>
                                        <p:attrNameLst>
                                          <p:attrName>style.visibility</p:attrName>
                                        </p:attrNameLst>
                                      </p:cBhvr>
                                      <p:to>
                                        <p:strVal val="visible"/>
                                      </p:to>
                                    </p:set>
                                    <p:animEffect transition="in" filter="wipe(left)">
                                      <p:cBhvr>
                                        <p:cTn id="49" dur="500"/>
                                        <p:tgtEl>
                                          <p:spTgt spid="42496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4"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485776" y="1988457"/>
            <a:ext cx="7816396" cy="3616551"/>
          </a:xfrm>
          <a:prstGeom prst="rect">
            <a:avLst/>
          </a:prstGeom>
          <a:noFill/>
          <a:ln w="9525">
            <a:noFill/>
            <a:miter lim="800000"/>
            <a:headEnd/>
            <a:tailEnd/>
          </a:ln>
        </p:spPr>
        <p:txBody>
          <a:bodyPr lIns="92075" tIns="46038" rIns="92075" bIns="46038"/>
          <a:lstStyle/>
          <a:p>
            <a:pPr marL="742950" lvl="1" indent="-285750" eaLnBrk="0" hangingPunct="0">
              <a:buFont typeface="Wingdings" pitchFamily="2" charset="2"/>
              <a:buChar char="Ä"/>
            </a:pPr>
            <a:r>
              <a:rPr lang="fr-FR" sz="1600" dirty="0" smtClean="0"/>
              <a:t>Utilisation </a:t>
            </a:r>
            <a:r>
              <a:rPr lang="fr-FR" sz="1600" dirty="0"/>
              <a:t>en conscience des trois P</a:t>
            </a:r>
          </a:p>
          <a:p>
            <a:pPr marL="742950" lvl="1" indent="-285750" eaLnBrk="0" hangingPunct="0">
              <a:buFont typeface="Wingdings" pitchFamily="2" charset="2"/>
              <a:buChar char="Ä"/>
            </a:pPr>
            <a:r>
              <a:rPr lang="fr-FR" sz="1600" dirty="0"/>
              <a:t>Direction : lien entre l’intervention et le but </a:t>
            </a:r>
          </a:p>
          <a:p>
            <a:pPr marL="1143000" lvl="2" indent="-228600" eaLnBrk="0" hangingPunct="0">
              <a:buFont typeface="Wingdings" pitchFamily="2" charset="2"/>
              <a:buChar char="ü"/>
            </a:pPr>
            <a:r>
              <a:rPr lang="fr-FR" sz="1200" dirty="0"/>
              <a:t>Le plan d’intervention est-il clair ?</a:t>
            </a:r>
          </a:p>
          <a:p>
            <a:pPr marL="1143000" lvl="2" indent="-228600" eaLnBrk="0" hangingPunct="0">
              <a:buFont typeface="Wingdings" pitchFamily="2" charset="2"/>
              <a:buChar char="ü"/>
            </a:pPr>
            <a:r>
              <a:rPr lang="fr-FR" sz="1200" dirty="0"/>
              <a:t>Le coach peut-il en rendre compte ?</a:t>
            </a:r>
          </a:p>
          <a:p>
            <a:pPr marL="742950" lvl="1" indent="-285750" eaLnBrk="0" hangingPunct="0">
              <a:buFont typeface="Wingdings" pitchFamily="2" charset="2"/>
              <a:buChar char="Ä"/>
            </a:pPr>
            <a:r>
              <a:rPr lang="fr-FR" sz="1600" dirty="0"/>
              <a:t>Efficacité : pertinence des interventions ?</a:t>
            </a:r>
          </a:p>
          <a:p>
            <a:pPr marL="742950" lvl="1" indent="-285750" eaLnBrk="0" hangingPunct="0">
              <a:buFont typeface="Wingdings" pitchFamily="2" charset="2"/>
              <a:buChar char="Ä"/>
            </a:pPr>
            <a:r>
              <a:rPr lang="fr-FR" sz="1600" dirty="0"/>
              <a:t>Gestion des processus et différents niveaux</a:t>
            </a:r>
          </a:p>
          <a:p>
            <a:pPr marL="1143000" lvl="2" indent="-228600" eaLnBrk="0" hangingPunct="0">
              <a:buFont typeface="Wingdings" pitchFamily="2" charset="2"/>
              <a:buChar char="ü"/>
            </a:pPr>
            <a:r>
              <a:rPr lang="fr-FR" sz="1200" dirty="0"/>
              <a:t>Paramètres (utilisation des 15 paramètres du coach par le candidat).</a:t>
            </a:r>
          </a:p>
          <a:p>
            <a:pPr marL="1143000" lvl="2" indent="-228600" eaLnBrk="0" hangingPunct="0">
              <a:buFont typeface="Wingdings" pitchFamily="2" charset="2"/>
              <a:buChar char="ü"/>
            </a:pPr>
            <a:r>
              <a:rPr lang="fr-FR" sz="1200" dirty="0"/>
              <a:t>Aisance avec les rythmes corporels, psychiques et spirituels du client.</a:t>
            </a:r>
          </a:p>
          <a:p>
            <a:pPr marL="742950" lvl="1" indent="-285750" eaLnBrk="0" hangingPunct="0">
              <a:buFont typeface="Wingdings" pitchFamily="2" charset="2"/>
              <a:buChar char="Ä"/>
            </a:pPr>
            <a:r>
              <a:rPr lang="fr-FR" sz="1600" dirty="0"/>
              <a:t>Approches variées du coach</a:t>
            </a:r>
          </a:p>
          <a:p>
            <a:pPr marL="1143000" lvl="2" indent="-228600" eaLnBrk="0" hangingPunct="0">
              <a:buFont typeface="Wingdings" pitchFamily="2" charset="2"/>
              <a:buChar char="ü"/>
            </a:pPr>
            <a:r>
              <a:rPr lang="fr-FR" sz="1200" dirty="0"/>
              <a:t>Labilité de la mobilisation dans les trois Etats du Moi (PAE).</a:t>
            </a:r>
          </a:p>
          <a:p>
            <a:pPr marL="1143000" lvl="2" indent="-228600" eaLnBrk="0" hangingPunct="0">
              <a:buFont typeface="Wingdings" pitchFamily="2" charset="2"/>
              <a:buChar char="ü"/>
            </a:pPr>
            <a:r>
              <a:rPr lang="fr-FR" sz="1200" dirty="0"/>
              <a:t>Appel à différentes écoles (spirituelles, psychologiques, comportementales.</a:t>
            </a:r>
          </a:p>
          <a:p>
            <a:pPr marL="742950" lvl="1" indent="-285750" eaLnBrk="0" hangingPunct="0">
              <a:buFont typeface="Wingdings" pitchFamily="2" charset="2"/>
              <a:buChar char="Ä"/>
            </a:pPr>
            <a:r>
              <a:rPr lang="fr-FR" sz="1600" dirty="0"/>
              <a:t>Verbatim</a:t>
            </a:r>
          </a:p>
          <a:p>
            <a:pPr marL="742950" lvl="1" indent="-285750" eaLnBrk="0" hangingPunct="0">
              <a:buFont typeface="Wingdings" pitchFamily="2" charset="2"/>
              <a:buChar char="Ä"/>
            </a:pPr>
            <a:r>
              <a:rPr lang="fr-FR" sz="1600" dirty="0"/>
              <a:t>Processus</a:t>
            </a:r>
          </a:p>
          <a:p>
            <a:pPr marL="1143000" lvl="2" indent="-228600" eaLnBrk="0" hangingPunct="0">
              <a:buFont typeface="Wingdings" pitchFamily="2" charset="2"/>
              <a:buChar char="ü"/>
            </a:pPr>
            <a:r>
              <a:rPr lang="fr-FR" sz="1200" dirty="0"/>
              <a:t>Le coach est OK avec lui-même et avec le jury.</a:t>
            </a:r>
          </a:p>
          <a:p>
            <a:pPr marL="1143000" lvl="2" indent="-228600" eaLnBrk="0" hangingPunct="0">
              <a:buFont typeface="Wingdings" pitchFamily="2" charset="2"/>
              <a:buChar char="ü"/>
            </a:pPr>
            <a:r>
              <a:rPr lang="fr-FR" sz="1200" dirty="0"/>
              <a:t>Le coach prend soin de lui (ou d’elle).</a:t>
            </a:r>
          </a:p>
          <a:p>
            <a:pPr marL="1143000" lvl="2" indent="-228600" eaLnBrk="0" hangingPunct="0">
              <a:buFont typeface="Wingdings" pitchFamily="2" charset="2"/>
              <a:buChar char="ü"/>
            </a:pPr>
            <a:r>
              <a:rPr lang="fr-FR" sz="1200" dirty="0"/>
              <a:t>Méconnaissance : y a-t-il redéfinition (le coach répond-il aux questions </a:t>
            </a:r>
            <a:endParaRPr lang="fr-FR" sz="1200" dirty="0" smtClean="0"/>
          </a:p>
          <a:p>
            <a:pPr marL="1600200" lvl="3" indent="-228600" eaLnBrk="0" hangingPunct="0"/>
            <a:r>
              <a:rPr lang="fr-FR" sz="1200" dirty="0" smtClean="0"/>
              <a:t>ou </a:t>
            </a:r>
            <a:r>
              <a:rPr lang="fr-FR" sz="1200" dirty="0"/>
              <a:t>les redéfinit-il(elle) ?)</a:t>
            </a:r>
          </a:p>
        </p:txBody>
      </p:sp>
      <p:sp>
        <p:nvSpPr>
          <p:cNvPr id="3" name="Rectangle 2"/>
          <p:cNvSpPr>
            <a:spLocks noChangeArrowheads="1"/>
          </p:cNvSpPr>
          <p:nvPr/>
        </p:nvSpPr>
        <p:spPr bwMode="auto">
          <a:xfrm>
            <a:off x="3211513" y="696913"/>
            <a:ext cx="5818187"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marL="342900" indent="-342900" algn="ctr" eaLnBrk="0" hangingPunct="0">
              <a:spcBef>
                <a:spcPct val="30000"/>
              </a:spcBef>
            </a:pPr>
            <a:r>
              <a:rPr lang="fr-FR" sz="2800" b="1" dirty="0">
                <a:solidFill>
                  <a:schemeClr val="tx1">
                    <a:lumMod val="85000"/>
                    <a:lumOff val="15000"/>
                  </a:schemeClr>
                </a:solidFill>
              </a:rPr>
              <a:t>Epreuve </a:t>
            </a:r>
            <a:r>
              <a:rPr lang="fr-FR" sz="2800" b="1" dirty="0" smtClean="0">
                <a:solidFill>
                  <a:schemeClr val="tx1">
                    <a:lumMod val="85000"/>
                    <a:lumOff val="15000"/>
                  </a:schemeClr>
                </a:solidFill>
              </a:rPr>
              <a:t>2 </a:t>
            </a:r>
            <a:r>
              <a:rPr lang="fr-FR" sz="2800" b="1" dirty="0">
                <a:solidFill>
                  <a:schemeClr val="tx1">
                    <a:lumMod val="85000"/>
                    <a:lumOff val="15000"/>
                  </a:schemeClr>
                </a:solidFill>
              </a:rPr>
              <a:t>: </a:t>
            </a:r>
            <a:endParaRPr lang="fr-FR" sz="2800" b="1" dirty="0" smtClean="0">
              <a:solidFill>
                <a:schemeClr val="tx1">
                  <a:lumMod val="85000"/>
                  <a:lumOff val="15000"/>
                </a:schemeClr>
              </a:solidFill>
            </a:endParaRPr>
          </a:p>
          <a:p>
            <a:pPr marL="342900" indent="-342900" algn="ctr" eaLnBrk="0" hangingPunct="0">
              <a:spcBef>
                <a:spcPct val="30000"/>
              </a:spcBef>
            </a:pPr>
            <a:r>
              <a:rPr lang="fr-FR" sz="2800" b="1" dirty="0" smtClean="0"/>
              <a:t>Grille d’analyse de l’épreuve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left)">
                                      <p:cBhvr>
                                        <p:cTn id="19" dur="500"/>
                                        <p:tgtEl>
                                          <p:spTgt spid="2">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500"/>
                                        <p:tgtEl>
                                          <p:spTgt spid="2">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left)">
                                      <p:cBhvr>
                                        <p:cTn id="25" dur="500"/>
                                        <p:tgtEl>
                                          <p:spTgt spid="2">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left)">
                                      <p:cBhvr>
                                        <p:cTn id="28" dur="500"/>
                                        <p:tgtEl>
                                          <p:spTgt spid="2">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wipe(left)">
                                      <p:cBhvr>
                                        <p:cTn id="31" dur="500"/>
                                        <p:tgtEl>
                                          <p:spTgt spid="2">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wipe(left)">
                                      <p:cBhvr>
                                        <p:cTn id="34" dur="500"/>
                                        <p:tgtEl>
                                          <p:spTgt spid="2">
                                            <p:txEl>
                                              <p:pRg st="9" end="9"/>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wipe(left)">
                                      <p:cBhvr>
                                        <p:cTn id="37" dur="500"/>
                                        <p:tgtEl>
                                          <p:spTgt spid="2">
                                            <p:txEl>
                                              <p:pRg st="10" end="10"/>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wipe(left)">
                                      <p:cBhvr>
                                        <p:cTn id="40" dur="500"/>
                                        <p:tgtEl>
                                          <p:spTgt spid="2">
                                            <p:txEl>
                                              <p:pRg st="11" end="11"/>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Effect transition="in" filter="wipe(left)">
                                      <p:cBhvr>
                                        <p:cTn id="43" dur="500"/>
                                        <p:tgtEl>
                                          <p:spTgt spid="2">
                                            <p:txEl>
                                              <p:pRg st="12" end="12"/>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2">
                                            <p:txEl>
                                              <p:pRg st="13" end="13"/>
                                            </p:txEl>
                                          </p:spTgt>
                                        </p:tgtEl>
                                        <p:attrNameLst>
                                          <p:attrName>style.visibility</p:attrName>
                                        </p:attrNameLst>
                                      </p:cBhvr>
                                      <p:to>
                                        <p:strVal val="visible"/>
                                      </p:to>
                                    </p:set>
                                    <p:animEffect transition="in" filter="wipe(left)">
                                      <p:cBhvr>
                                        <p:cTn id="46" dur="500"/>
                                        <p:tgtEl>
                                          <p:spTgt spid="2">
                                            <p:txEl>
                                              <p:pRg st="13" end="13"/>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2">
                                            <p:txEl>
                                              <p:pRg st="14" end="14"/>
                                            </p:txEl>
                                          </p:spTgt>
                                        </p:tgtEl>
                                        <p:attrNameLst>
                                          <p:attrName>style.visibility</p:attrName>
                                        </p:attrNameLst>
                                      </p:cBhvr>
                                      <p:to>
                                        <p:strVal val="visible"/>
                                      </p:to>
                                    </p:set>
                                    <p:animEffect transition="in" filter="wipe(left)">
                                      <p:cBhvr>
                                        <p:cTn id="49" dur="500"/>
                                        <p:tgtEl>
                                          <p:spTgt spid="2">
                                            <p:txEl>
                                              <p:pRg st="14" end="14"/>
                                            </p:txEl>
                                          </p:spTgt>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2">
                                            <p:txEl>
                                              <p:pRg st="15" end="15"/>
                                            </p:txEl>
                                          </p:spTgt>
                                        </p:tgtEl>
                                        <p:attrNameLst>
                                          <p:attrName>style.visibility</p:attrName>
                                        </p:attrNameLst>
                                      </p:cBhvr>
                                      <p:to>
                                        <p:strVal val="visible"/>
                                      </p:to>
                                    </p:set>
                                    <p:animEffect transition="in" filter="wipe(left)">
                                      <p:cBhvr>
                                        <p:cTn id="52" dur="500"/>
                                        <p:tgtEl>
                                          <p:spTgt spid="2">
                                            <p:txEl>
                                              <p:pRg st="15" end="15"/>
                                            </p:tx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2">
                                            <p:txEl>
                                              <p:pRg st="16" end="16"/>
                                            </p:txEl>
                                          </p:spTgt>
                                        </p:tgtEl>
                                        <p:attrNameLst>
                                          <p:attrName>style.visibility</p:attrName>
                                        </p:attrNameLst>
                                      </p:cBhvr>
                                      <p:to>
                                        <p:strVal val="visible"/>
                                      </p:to>
                                    </p:set>
                                    <p:animEffect transition="in" filter="wipe(left)">
                                      <p:cBhvr>
                                        <p:cTn id="55" dur="5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ctrTitle" idx="4294967295"/>
          </p:nvPr>
        </p:nvSpPr>
        <p:spPr>
          <a:xfrm>
            <a:off x="685800" y="2781300"/>
            <a:ext cx="7772400" cy="1143000"/>
          </a:xfrm>
        </p:spPr>
        <p:txBody>
          <a:bodyPr/>
          <a:lstStyle/>
          <a:p>
            <a:r>
              <a:rPr lang="fr-FR" sz="4800" b="1" i="1" dirty="0">
                <a:solidFill>
                  <a:schemeClr val="tx1">
                    <a:lumMod val="85000"/>
                    <a:lumOff val="15000"/>
                  </a:schemeClr>
                </a:solidFill>
                <a:effectLst>
                  <a:outerShdw blurRad="38100" dist="38100" dir="2700000" algn="tl">
                    <a:srgbClr val="C0C0C0"/>
                  </a:outerShdw>
                </a:effectLst>
              </a:rPr>
              <a:t>Troisième épreuve</a:t>
            </a:r>
            <a:br>
              <a:rPr lang="fr-FR" sz="4800" b="1" i="1" dirty="0">
                <a:solidFill>
                  <a:schemeClr val="tx1">
                    <a:lumMod val="85000"/>
                    <a:lumOff val="15000"/>
                  </a:schemeClr>
                </a:solidFill>
                <a:effectLst>
                  <a:outerShdw blurRad="38100" dist="38100" dir="2700000" algn="tl">
                    <a:srgbClr val="C0C0C0"/>
                  </a:outerShdw>
                </a:effectLst>
              </a:rPr>
            </a:br>
            <a:r>
              <a:rPr lang="fr-FR" sz="4800" b="1" i="1" dirty="0">
                <a:solidFill>
                  <a:schemeClr val="tx1">
                    <a:lumMod val="85000"/>
                    <a:lumOff val="15000"/>
                  </a:schemeClr>
                </a:solidFill>
                <a:effectLst>
                  <a:outerShdw blurRad="38100" dist="38100" dir="2700000" algn="tl">
                    <a:srgbClr val="C0C0C0"/>
                  </a:outerShdw>
                </a:effectLst>
              </a:rPr>
              <a:t>« Carte d’identité professionnelle »</a:t>
            </a:r>
            <a:endParaRPr lang="fr-FR" sz="7200" b="1" dirty="0">
              <a:solidFill>
                <a:schemeClr val="tx1">
                  <a:lumMod val="85000"/>
                  <a:lumOff val="15000"/>
                </a:schemeClr>
              </a:solidFill>
              <a:effectLst>
                <a:outerShdw blurRad="38100" dist="38100" dir="2700000" algn="tl">
                  <a:srgbClr val="C0C0C0"/>
                </a:outerShdw>
              </a:effectLst>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B280A71F-7871-473E-BEF8-D7C113FCAB3C}" type="slidenum">
              <a:rPr lang="fr-FR" i="1" smtClean="0">
                <a:solidFill>
                  <a:schemeClr val="tx1"/>
                </a:solidFill>
                <a:latin typeface="Arial" charset="0"/>
                <a:cs typeface="Arial" charset="0"/>
              </a:rPr>
              <a:pPr>
                <a:spcBef>
                  <a:spcPct val="0"/>
                </a:spcBef>
                <a:spcAft>
                  <a:spcPct val="0"/>
                </a:spcAft>
              </a:pPr>
              <a:t>36</a:t>
            </a:fld>
            <a:endParaRPr lang="fr-FR" i="1" smtClean="0">
              <a:solidFill>
                <a:schemeClr val="tx1"/>
              </a:solidFill>
              <a:latin typeface="Arial" charset="0"/>
              <a:cs typeface="Arial" charset="0"/>
            </a:endParaRPr>
          </a:p>
        </p:txBody>
      </p:sp>
      <p:sp>
        <p:nvSpPr>
          <p:cNvPr id="425986" name="Rectangle 2"/>
          <p:cNvSpPr>
            <a:spLocks noChangeArrowheads="1"/>
          </p:cNvSpPr>
          <p:nvPr/>
        </p:nvSpPr>
        <p:spPr bwMode="auto">
          <a:xfrm>
            <a:off x="3265488" y="449263"/>
            <a:ext cx="5948362"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Epreuve 3 : Carte d’identité</a:t>
            </a:r>
          </a:p>
        </p:txBody>
      </p:sp>
      <p:sp>
        <p:nvSpPr>
          <p:cNvPr id="425988" name="Rectangle 4"/>
          <p:cNvSpPr>
            <a:spLocks noChangeArrowheads="1"/>
          </p:cNvSpPr>
          <p:nvPr/>
        </p:nvSpPr>
        <p:spPr bwMode="auto">
          <a:xfrm>
            <a:off x="152400" y="1544411"/>
            <a:ext cx="8877300" cy="5313589"/>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000" b="1" dirty="0"/>
              <a:t>Présentation de l’épreuve</a:t>
            </a:r>
          </a:p>
          <a:p>
            <a:pPr marL="742950" lvl="1" indent="-285750" eaLnBrk="0" hangingPunct="0">
              <a:spcBef>
                <a:spcPct val="30000"/>
              </a:spcBef>
              <a:buFont typeface="Wingdings" pitchFamily="2" charset="2"/>
              <a:buChar char="Ä"/>
            </a:pPr>
            <a:r>
              <a:rPr lang="fr-FR" sz="1800" dirty="0"/>
              <a:t>L’épreuve dure environ 45 minutes (notation comprise). Elle se partage en quatre temps :</a:t>
            </a:r>
          </a:p>
          <a:p>
            <a:pPr marL="1143000" lvl="2" indent="-228600" eaLnBrk="0" hangingPunct="0">
              <a:spcBef>
                <a:spcPct val="30000"/>
              </a:spcBef>
              <a:buFont typeface="Wingdings" pitchFamily="2" charset="2"/>
              <a:buChar char="ü"/>
            </a:pPr>
            <a:r>
              <a:rPr lang="fr-FR" sz="1600" dirty="0"/>
              <a:t>15 minutes de présentation rapide du candidat, de son enveloppe identitaire professionnelle. Il témoignera de son parcours CT (enseignement, lieu thérapeutique, </a:t>
            </a:r>
            <a:r>
              <a:rPr lang="fr-FR" sz="1600" dirty="0" smtClean="0"/>
              <a:t>expérience…).</a:t>
            </a:r>
          </a:p>
          <a:p>
            <a:pPr marL="1143000" lvl="2" indent="-228600" eaLnBrk="0" hangingPunct="0">
              <a:spcBef>
                <a:spcPct val="30000"/>
              </a:spcBef>
            </a:pPr>
            <a:r>
              <a:rPr lang="fr-FR" sz="1600" dirty="0" smtClean="0"/>
              <a:t>    Le jury posera quelques questions complémentaires pour qu’il soit en mesure de finir de remplir la grille des 15 paramètres / compétences du coach qui lui permettra de circonstancier sa notation de posture. </a:t>
            </a:r>
          </a:p>
          <a:p>
            <a:pPr marL="1143000" lvl="2" indent="-228600" eaLnBrk="0" hangingPunct="0">
              <a:spcBef>
                <a:spcPct val="30000"/>
              </a:spcBef>
              <a:buFont typeface="Wingdings" pitchFamily="2" charset="2"/>
              <a:buChar char="ü"/>
            </a:pPr>
            <a:r>
              <a:rPr lang="fr-FR" sz="1600" dirty="0" smtClean="0"/>
              <a:t>20 </a:t>
            </a:r>
            <a:r>
              <a:rPr lang="fr-FR" sz="1600" dirty="0"/>
              <a:t>minutes durant lesquelles chaque membre du jury préparera sur des </a:t>
            </a:r>
            <a:r>
              <a:rPr lang="fr-FR" sz="1600" dirty="0" smtClean="0"/>
              <a:t>post-</a:t>
            </a:r>
            <a:r>
              <a:rPr lang="fr-FR" sz="1600" dirty="0" err="1" smtClean="0"/>
              <a:t>its</a:t>
            </a:r>
            <a:r>
              <a:rPr lang="fr-FR" sz="1600" dirty="0"/>
              <a:t> </a:t>
            </a:r>
            <a:r>
              <a:rPr lang="fr-FR" sz="1600" dirty="0" smtClean="0"/>
              <a:t>trois </a:t>
            </a:r>
            <a:r>
              <a:rPr lang="fr-FR" sz="1600" dirty="0"/>
              <a:t>points forts et trois axes de progrès ou de vigilance du candidat. </a:t>
            </a:r>
            <a:r>
              <a:rPr lang="fr-FR" sz="1600" dirty="0" smtClean="0"/>
              <a:t>Les post-</a:t>
            </a:r>
            <a:r>
              <a:rPr lang="fr-FR" sz="1600" dirty="0" err="1" smtClean="0"/>
              <a:t>its</a:t>
            </a:r>
            <a:r>
              <a:rPr lang="fr-FR" sz="1600" dirty="0" smtClean="0"/>
              <a:t> seront présentés de vive voix et donnés au candidat après la notation.</a:t>
            </a:r>
            <a:endParaRPr lang="fr-FR" sz="1600" dirty="0"/>
          </a:p>
          <a:p>
            <a:pPr marL="1143000" lvl="2" indent="-228600" eaLnBrk="0" hangingPunct="0">
              <a:spcBef>
                <a:spcPct val="30000"/>
              </a:spcBef>
              <a:buFont typeface="Wingdings" pitchFamily="2" charset="2"/>
              <a:buChar char="ü"/>
            </a:pPr>
            <a:r>
              <a:rPr lang="fr-FR" sz="1600" dirty="0" smtClean="0"/>
              <a:t>10 </a:t>
            </a:r>
            <a:r>
              <a:rPr lang="fr-FR" sz="1600" dirty="0"/>
              <a:t>minutes de </a:t>
            </a:r>
            <a:r>
              <a:rPr lang="fr-FR" sz="1600" dirty="0" smtClean="0"/>
              <a:t>délibération, notation </a:t>
            </a:r>
            <a:r>
              <a:rPr lang="fr-FR" sz="1600" dirty="0"/>
              <a:t>sur la carte </a:t>
            </a:r>
            <a:r>
              <a:rPr lang="fr-FR" sz="1600" dirty="0" smtClean="0"/>
              <a:t>d’identité et distribution des post</a:t>
            </a:r>
            <a:r>
              <a:rPr lang="fr-FR" sz="1600" dirty="0" smtClean="0"/>
              <a:t>-</a:t>
            </a:r>
            <a:r>
              <a:rPr lang="fr-FR" sz="1600" dirty="0" err="1" smtClean="0"/>
              <a:t>its</a:t>
            </a:r>
            <a:r>
              <a:rPr lang="fr-FR" sz="1600" dirty="0" smtClean="0"/>
              <a:t>.</a:t>
            </a:r>
            <a:endParaRPr lang="fr-FR"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5988">
                                            <p:txEl>
                                              <p:pRg st="0" end="0"/>
                                            </p:txEl>
                                          </p:spTgt>
                                        </p:tgtEl>
                                        <p:attrNameLst>
                                          <p:attrName>style.visibility</p:attrName>
                                        </p:attrNameLst>
                                      </p:cBhvr>
                                      <p:to>
                                        <p:strVal val="visible"/>
                                      </p:to>
                                    </p:set>
                                    <p:animEffect transition="in" filter="wipe(left)">
                                      <p:cBhvr>
                                        <p:cTn id="7" dur="500"/>
                                        <p:tgtEl>
                                          <p:spTgt spid="42598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5988">
                                            <p:txEl>
                                              <p:pRg st="1" end="1"/>
                                            </p:txEl>
                                          </p:spTgt>
                                        </p:tgtEl>
                                        <p:attrNameLst>
                                          <p:attrName>style.visibility</p:attrName>
                                        </p:attrNameLst>
                                      </p:cBhvr>
                                      <p:to>
                                        <p:strVal val="visible"/>
                                      </p:to>
                                    </p:set>
                                    <p:animEffect transition="in" filter="wipe(left)">
                                      <p:cBhvr>
                                        <p:cTn id="10" dur="500"/>
                                        <p:tgtEl>
                                          <p:spTgt spid="425988">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25988">
                                            <p:txEl>
                                              <p:pRg st="2" end="2"/>
                                            </p:txEl>
                                          </p:spTgt>
                                        </p:tgtEl>
                                        <p:attrNameLst>
                                          <p:attrName>style.visibility</p:attrName>
                                        </p:attrNameLst>
                                      </p:cBhvr>
                                      <p:to>
                                        <p:strVal val="visible"/>
                                      </p:to>
                                    </p:set>
                                    <p:animEffect transition="in" filter="wipe(left)">
                                      <p:cBhvr>
                                        <p:cTn id="13" dur="500"/>
                                        <p:tgtEl>
                                          <p:spTgt spid="425988">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25988">
                                            <p:txEl>
                                              <p:pRg st="3" end="3"/>
                                            </p:txEl>
                                          </p:spTgt>
                                        </p:tgtEl>
                                        <p:attrNameLst>
                                          <p:attrName>style.visibility</p:attrName>
                                        </p:attrNameLst>
                                      </p:cBhvr>
                                      <p:to>
                                        <p:strVal val="visible"/>
                                      </p:to>
                                    </p:set>
                                    <p:animEffect transition="in" filter="wipe(left)">
                                      <p:cBhvr>
                                        <p:cTn id="16" dur="500"/>
                                        <p:tgtEl>
                                          <p:spTgt spid="425988">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25988">
                                            <p:txEl>
                                              <p:pRg st="4" end="4"/>
                                            </p:txEl>
                                          </p:spTgt>
                                        </p:tgtEl>
                                        <p:attrNameLst>
                                          <p:attrName>style.visibility</p:attrName>
                                        </p:attrNameLst>
                                      </p:cBhvr>
                                      <p:to>
                                        <p:strVal val="visible"/>
                                      </p:to>
                                    </p:set>
                                    <p:animEffect transition="in" filter="wipe(left)">
                                      <p:cBhvr>
                                        <p:cTn id="19" dur="500"/>
                                        <p:tgtEl>
                                          <p:spTgt spid="425988">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25988">
                                            <p:txEl>
                                              <p:pRg st="5" end="5"/>
                                            </p:txEl>
                                          </p:spTgt>
                                        </p:tgtEl>
                                        <p:attrNameLst>
                                          <p:attrName>style.visibility</p:attrName>
                                        </p:attrNameLst>
                                      </p:cBhvr>
                                      <p:to>
                                        <p:strVal val="visible"/>
                                      </p:to>
                                    </p:set>
                                    <p:animEffect transition="in" filter="wipe(left)">
                                      <p:cBhvr>
                                        <p:cTn id="22" dur="500"/>
                                        <p:tgtEl>
                                          <p:spTgt spid="42598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88"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524000" y="1480457"/>
          <a:ext cx="6096000" cy="4663440"/>
        </p:xfrm>
        <a:graphic>
          <a:graphicData uri="http://schemas.openxmlformats.org/drawingml/2006/table">
            <a:tbl>
              <a:tblPr/>
              <a:tblGrid>
                <a:gridCol w="638629"/>
                <a:gridCol w="5457371"/>
              </a:tblGrid>
              <a:tr h="311044">
                <a:tc>
                  <a:txBody>
                    <a:bodyPr/>
                    <a:lstStyle/>
                    <a:p>
                      <a:pPr marR="6350" algn="r">
                        <a:spcAft>
                          <a:spcPts val="0"/>
                        </a:spcAft>
                      </a:pPr>
                      <a:endParaRPr lang="fr-FR" sz="1200" dirty="0">
                        <a:latin typeface="Times New Roman"/>
                        <a:ea typeface="Times New Roman"/>
                        <a:cs typeface="Times New Roman"/>
                      </a:endParaRPr>
                    </a:p>
                    <a:p>
                      <a:pPr marR="6350" algn="r">
                        <a:spcAft>
                          <a:spcPts val="0"/>
                        </a:spcAft>
                      </a:pPr>
                      <a:r>
                        <a:rPr lang="fr-FR" sz="1800" b="1" dirty="0">
                          <a:latin typeface="Calibri"/>
                          <a:ea typeface="Times New Roman"/>
                          <a:cs typeface="Arial"/>
                        </a:rPr>
                        <a:t>10</a:t>
                      </a:r>
                      <a:endParaRPr lang="fr-FR" sz="1200" dirty="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200" dirty="0">
                        <a:latin typeface="Calibri"/>
                        <a:ea typeface="Times New Roman"/>
                        <a:cs typeface="Arial"/>
                      </a:endParaRPr>
                    </a:p>
                    <a:p>
                      <a:pPr marL="85090">
                        <a:spcAft>
                          <a:spcPts val="0"/>
                        </a:spcAft>
                      </a:pPr>
                      <a:r>
                        <a:rPr lang="fr-FR" sz="1200" dirty="0">
                          <a:latin typeface="Calibri"/>
                          <a:ea typeface="Times New Roman"/>
                          <a:cs typeface="Arial"/>
                        </a:rPr>
                        <a:t>Créativité – Rayonnement – Intégration de situation</a:t>
                      </a:r>
                      <a:endParaRPr lang="fr-FR" sz="1200" dirty="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44">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9</a:t>
                      </a:r>
                      <a:endParaRPr lang="fr-FR" sz="120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Fluidité – Intégration des concepts CT</a:t>
                      </a:r>
                      <a:endParaRPr lang="fr-FR" sz="120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044">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8</a:t>
                      </a:r>
                      <a:endParaRPr lang="fr-FR" sz="120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Qualité d’être – Différents EDM – 3P – Concision / Crispness – SDR Perso</a:t>
                      </a:r>
                      <a:endParaRPr lang="fr-FR" sz="120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535">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7</a:t>
                      </a:r>
                      <a:endParaRPr lang="fr-FR" sz="120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dirty="0">
                        <a:latin typeface="Calibri"/>
                        <a:ea typeface="Times New Roman"/>
                        <a:cs typeface="Arial"/>
                      </a:endParaRPr>
                    </a:p>
                    <a:p>
                      <a:pPr marL="85090">
                        <a:spcAft>
                          <a:spcPts val="0"/>
                        </a:spcAft>
                      </a:pPr>
                      <a:r>
                        <a:rPr lang="fr-FR" sz="1200" dirty="0">
                          <a:latin typeface="Calibri"/>
                          <a:ea typeface="Times New Roman"/>
                          <a:cs typeface="Arial"/>
                        </a:rPr>
                        <a:t>Cohérence du parcours en prospectif</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Qualité du compte rendu de soi</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Vision – Utilisation concept CT</a:t>
                      </a:r>
                      <a:endParaRPr lang="fr-FR" sz="1200" dirty="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5535">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6</a:t>
                      </a:r>
                      <a:endParaRPr lang="fr-FR" sz="120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a:latin typeface="Calibri"/>
                        <a:ea typeface="Times New Roman"/>
                        <a:cs typeface="Arial"/>
                      </a:endParaRPr>
                    </a:p>
                    <a:p>
                      <a:pPr marL="85090">
                        <a:spcAft>
                          <a:spcPts val="0"/>
                        </a:spcAft>
                      </a:pPr>
                      <a:r>
                        <a:rPr lang="fr-FR" sz="1200">
                          <a:latin typeface="Calibri"/>
                          <a:ea typeface="Times New Roman"/>
                          <a:cs typeface="Arial"/>
                        </a:rPr>
                        <a:t>Appartenance CT ( Intégration, cadre de référence) – Recommandabilité</a:t>
                      </a:r>
                      <a:endParaRPr lang="fr-FR" sz="1200">
                        <a:latin typeface="Times New Roman"/>
                        <a:ea typeface="Times New Roman"/>
                        <a:cs typeface="Times New Roman"/>
                      </a:endParaRPr>
                    </a:p>
                    <a:p>
                      <a:pPr marL="85090">
                        <a:spcAft>
                          <a:spcPts val="0"/>
                        </a:spcAft>
                      </a:pPr>
                      <a:r>
                        <a:rPr lang="fr-FR" sz="1200">
                          <a:latin typeface="Calibri"/>
                          <a:ea typeface="Times New Roman"/>
                          <a:cs typeface="Arial"/>
                        </a:rPr>
                        <a:t>Conscience de son degré d’intégration </a:t>
                      </a:r>
                      <a:endParaRPr lang="fr-FR" sz="1200">
                        <a:latin typeface="Times New Roman"/>
                        <a:ea typeface="Times New Roman"/>
                        <a:cs typeface="Times New Roman"/>
                      </a:endParaRPr>
                    </a:p>
                    <a:p>
                      <a:pPr marL="85090">
                        <a:spcAft>
                          <a:spcPts val="0"/>
                        </a:spcAft>
                      </a:pPr>
                      <a:r>
                        <a:rPr lang="fr-FR" sz="1200">
                          <a:latin typeface="Calibri"/>
                          <a:ea typeface="Times New Roman"/>
                          <a:cs typeface="Arial"/>
                        </a:rPr>
                        <a:t>Ethique et déontologie</a:t>
                      </a:r>
                      <a:endParaRPr lang="fr-FR" sz="120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3838">
                <a:tc>
                  <a:txBody>
                    <a:bodyPr/>
                    <a:lstStyle/>
                    <a:p>
                      <a:pPr marR="6350" algn="r">
                        <a:spcAft>
                          <a:spcPts val="0"/>
                        </a:spcAft>
                      </a:pPr>
                      <a:endParaRPr lang="fr-FR" sz="1200">
                        <a:latin typeface="Times New Roman"/>
                        <a:ea typeface="Times New Roman"/>
                        <a:cs typeface="Times New Roman"/>
                      </a:endParaRPr>
                    </a:p>
                    <a:p>
                      <a:pPr marR="6350" algn="r">
                        <a:spcAft>
                          <a:spcPts val="0"/>
                        </a:spcAft>
                      </a:pPr>
                      <a:r>
                        <a:rPr lang="fr-FR" sz="1800" b="1">
                          <a:latin typeface="Calibri"/>
                          <a:ea typeface="Times New Roman"/>
                          <a:cs typeface="Arial"/>
                        </a:rPr>
                        <a:t>5 et -</a:t>
                      </a:r>
                      <a:endParaRPr lang="fr-FR" sz="120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5090">
                        <a:spcAft>
                          <a:spcPts val="0"/>
                        </a:spcAft>
                      </a:pPr>
                      <a:endParaRPr lang="fr-FR" sz="1200" dirty="0">
                        <a:latin typeface="Calibri"/>
                        <a:ea typeface="Times New Roman"/>
                        <a:cs typeface="Arial"/>
                      </a:endParaRPr>
                    </a:p>
                    <a:p>
                      <a:pPr marL="85090">
                        <a:spcAft>
                          <a:spcPts val="0"/>
                        </a:spcAft>
                      </a:pPr>
                      <a:r>
                        <a:rPr lang="fr-FR" sz="1200" dirty="0">
                          <a:latin typeface="Calibri"/>
                          <a:ea typeface="Times New Roman"/>
                          <a:cs typeface="Arial"/>
                        </a:rPr>
                        <a:t>Refus et/ou Méconnaissance du Cadre de référence CT et confrontation</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Ecart à l’envie de le revoir dans le club</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Ecart à l’image du Label CT</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Méconnaissances</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Redéfinitions</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Manipulation</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Jeux psychologique</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Séduction</a:t>
                      </a:r>
                      <a:endParaRPr lang="fr-FR" sz="1200" dirty="0">
                        <a:latin typeface="Times New Roman"/>
                        <a:ea typeface="Times New Roman"/>
                        <a:cs typeface="Times New Roman"/>
                      </a:endParaRPr>
                    </a:p>
                    <a:p>
                      <a:pPr marL="85090">
                        <a:spcAft>
                          <a:spcPts val="0"/>
                        </a:spcAft>
                      </a:pPr>
                      <a:r>
                        <a:rPr lang="fr-FR" sz="1200" dirty="0">
                          <a:latin typeface="Calibri"/>
                          <a:ea typeface="Times New Roman"/>
                          <a:cs typeface="Arial"/>
                        </a:rPr>
                        <a:t>Toute puissance</a:t>
                      </a:r>
                      <a:endParaRPr lang="fr-FR" sz="1200" dirty="0">
                        <a:latin typeface="Times New Roman"/>
                        <a:ea typeface="Times New Roman"/>
                        <a:cs typeface="Times New Roman"/>
                      </a:endParaRPr>
                    </a:p>
                  </a:txBody>
                  <a:tcPr marL="41237" marR="412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a:spLocks noChangeArrowheads="1"/>
          </p:cNvSpPr>
          <p:nvPr/>
        </p:nvSpPr>
        <p:spPr bwMode="auto">
          <a:xfrm>
            <a:off x="3211513" y="174170"/>
            <a:ext cx="5818187" cy="1132115"/>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marL="342900" indent="-342900" algn="ctr" eaLnBrk="0" hangingPunct="0">
              <a:spcBef>
                <a:spcPct val="30000"/>
              </a:spcBef>
            </a:pPr>
            <a:r>
              <a:rPr lang="fr-FR" sz="2800" b="1" dirty="0">
                <a:solidFill>
                  <a:schemeClr val="tx1">
                    <a:lumMod val="85000"/>
                    <a:lumOff val="15000"/>
                  </a:schemeClr>
                </a:solidFill>
              </a:rPr>
              <a:t>Epreuve </a:t>
            </a:r>
            <a:r>
              <a:rPr lang="fr-FR" sz="2800" b="1" dirty="0" smtClean="0">
                <a:solidFill>
                  <a:schemeClr val="tx1">
                    <a:lumMod val="85000"/>
                    <a:lumOff val="15000"/>
                  </a:schemeClr>
                </a:solidFill>
              </a:rPr>
              <a:t>3 </a:t>
            </a:r>
            <a:r>
              <a:rPr lang="fr-FR" sz="2800" b="1" dirty="0">
                <a:solidFill>
                  <a:schemeClr val="tx1">
                    <a:lumMod val="85000"/>
                    <a:lumOff val="15000"/>
                  </a:schemeClr>
                </a:solidFill>
              </a:rPr>
              <a:t>: </a:t>
            </a:r>
            <a:endParaRPr lang="fr-FR" sz="2800" b="1" dirty="0" smtClean="0">
              <a:solidFill>
                <a:schemeClr val="tx1">
                  <a:lumMod val="85000"/>
                  <a:lumOff val="15000"/>
                </a:schemeClr>
              </a:solidFill>
            </a:endParaRPr>
          </a:p>
          <a:p>
            <a:pPr marL="342900" indent="-342900" algn="ctr" eaLnBrk="0" hangingPunct="0">
              <a:spcBef>
                <a:spcPct val="30000"/>
              </a:spcBef>
            </a:pPr>
            <a:r>
              <a:rPr lang="fr-FR" sz="2800" b="1" dirty="0" smtClean="0"/>
              <a:t>Grille de notation</a:t>
            </a:r>
            <a:endParaRPr lang="fr-FR" sz="28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ctrTitle" idx="4294967295"/>
          </p:nvPr>
        </p:nvSpPr>
        <p:spPr>
          <a:xfrm>
            <a:off x="685800" y="2781300"/>
            <a:ext cx="7772400" cy="1143000"/>
          </a:xfrm>
        </p:spPr>
        <p:txBody>
          <a:bodyPr/>
          <a:lstStyle/>
          <a:p>
            <a:r>
              <a:rPr lang="fr-FR" sz="7200" i="1">
                <a:effectLst>
                  <a:outerShdw blurRad="38100" dist="38100" dir="2700000" algn="tl">
                    <a:srgbClr val="C0C0C0"/>
                  </a:outerShdw>
                </a:effectLst>
              </a:rPr>
              <a:t>III - Fiche de notation de certification </a:t>
            </a:r>
            <a:br>
              <a:rPr lang="fr-FR" sz="7200" i="1">
                <a:effectLst>
                  <a:outerShdw blurRad="38100" dist="38100" dir="2700000" algn="tl">
                    <a:srgbClr val="C0C0C0"/>
                  </a:outerShdw>
                </a:effectLst>
              </a:rPr>
            </a:br>
            <a:r>
              <a:rPr lang="fr-FR" sz="7200" i="1">
                <a:effectLst>
                  <a:outerShdw blurRad="38100" dist="38100" dir="2700000" algn="tl">
                    <a:srgbClr val="C0C0C0"/>
                  </a:outerShdw>
                </a:effectLst>
              </a:rPr>
              <a:t>« Coach &amp; Team</a:t>
            </a:r>
            <a:r>
              <a:rPr lang="fr-FR" sz="7200" b="1" i="1" baseline="30000">
                <a:latin typeface="Times"/>
              </a:rPr>
              <a:t>®</a:t>
            </a:r>
            <a:r>
              <a:rPr lang="fr-FR" sz="7200" i="1">
                <a:effectLst>
                  <a:outerShdw blurRad="38100" dist="38100" dir="2700000" algn="tl">
                    <a:srgbClr val="C0C0C0"/>
                  </a:outerShdw>
                </a:effectLst>
              </a:rPr>
              <a:t> »</a:t>
            </a:r>
            <a:endParaRPr lang="fr-FR" sz="7200">
              <a:effectLst>
                <a:outerShdw blurRad="38100" dist="38100" dir="2700000" algn="tl">
                  <a:srgbClr val="C0C0C0"/>
                </a:outerShdw>
              </a:effectLst>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D72E9E19-744C-4889-B605-65A9177FF358}" type="slidenum">
              <a:rPr lang="fr-FR" i="1" smtClean="0">
                <a:solidFill>
                  <a:schemeClr val="tx1"/>
                </a:solidFill>
                <a:latin typeface="Arial" charset="0"/>
                <a:cs typeface="Arial" charset="0"/>
              </a:rPr>
              <a:pPr>
                <a:spcBef>
                  <a:spcPct val="0"/>
                </a:spcBef>
                <a:spcAft>
                  <a:spcPct val="0"/>
                </a:spcAft>
              </a:pPr>
              <a:t>39</a:t>
            </a:fld>
            <a:endParaRPr lang="fr-FR" i="1" smtClean="0">
              <a:solidFill>
                <a:schemeClr val="tx1"/>
              </a:solidFill>
              <a:latin typeface="Arial" charset="0"/>
              <a:cs typeface="Arial" charset="0"/>
            </a:endParaRPr>
          </a:p>
        </p:txBody>
      </p:sp>
      <p:sp>
        <p:nvSpPr>
          <p:cNvPr id="427010" name="Rectangle 2"/>
          <p:cNvSpPr>
            <a:spLocks noChangeArrowheads="1"/>
          </p:cNvSpPr>
          <p:nvPr/>
        </p:nvSpPr>
        <p:spPr bwMode="auto">
          <a:xfrm>
            <a:off x="3309938" y="449263"/>
            <a:ext cx="5903912"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Notation globale &amp; certification</a:t>
            </a:r>
          </a:p>
        </p:txBody>
      </p:sp>
      <p:sp>
        <p:nvSpPr>
          <p:cNvPr id="427012" name="Rectangle 4"/>
          <p:cNvSpPr>
            <a:spLocks noChangeArrowheads="1"/>
          </p:cNvSpPr>
          <p:nvPr/>
        </p:nvSpPr>
        <p:spPr bwMode="auto">
          <a:xfrm>
            <a:off x="152400" y="1407886"/>
            <a:ext cx="8877300" cy="4702628"/>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000" b="1" dirty="0"/>
              <a:t>Récapitulatif des notes des épreuves</a:t>
            </a:r>
          </a:p>
          <a:p>
            <a:pPr marL="742950" lvl="1" indent="-285750" eaLnBrk="0" hangingPunct="0">
              <a:spcBef>
                <a:spcPct val="30000"/>
              </a:spcBef>
              <a:buFont typeface="Wingdings" pitchFamily="2" charset="2"/>
              <a:buChar char="Ä"/>
            </a:pPr>
            <a:r>
              <a:rPr lang="fr-FR" sz="1800" dirty="0"/>
              <a:t>Le candidat dispose de trois notes que le jury lui a assignées. </a:t>
            </a:r>
            <a:endParaRPr lang="fr-FR" sz="1800" dirty="0" smtClean="0"/>
          </a:p>
          <a:p>
            <a:pPr marL="742950" lvl="1" indent="-285750" eaLnBrk="0" hangingPunct="0">
              <a:spcBef>
                <a:spcPct val="30000"/>
              </a:spcBef>
              <a:buFont typeface="Wingdings" pitchFamily="2" charset="2"/>
              <a:buChar char="Ä"/>
            </a:pPr>
            <a:r>
              <a:rPr lang="fr-FR" sz="1800" dirty="0" smtClean="0"/>
              <a:t>La </a:t>
            </a:r>
            <a:r>
              <a:rPr lang="fr-FR" sz="1800" dirty="0"/>
              <a:t>notation globale tiendra compte </a:t>
            </a:r>
            <a:r>
              <a:rPr lang="fr-FR" sz="1800" dirty="0" smtClean="0"/>
              <a:t>de:</a:t>
            </a:r>
          </a:p>
          <a:p>
            <a:pPr marL="1200150" lvl="2" indent="-285750" eaLnBrk="0" hangingPunct="0">
              <a:spcBef>
                <a:spcPct val="30000"/>
              </a:spcBef>
              <a:buFont typeface="Arial" pitchFamily="34" charset="0"/>
              <a:buChar char="•"/>
            </a:pPr>
            <a:r>
              <a:rPr lang="fr-FR" sz="1800" dirty="0" smtClean="0"/>
              <a:t>ces </a:t>
            </a:r>
            <a:r>
              <a:rPr lang="fr-FR" sz="1800" dirty="0"/>
              <a:t>trois notes distinctes mais le jury veillera à ne pas faire une moyenne arithmétique pour la note globale. </a:t>
            </a:r>
            <a:endParaRPr lang="fr-FR" sz="1800" dirty="0" smtClean="0"/>
          </a:p>
          <a:p>
            <a:pPr marL="1200150" lvl="2" indent="-285750" eaLnBrk="0" hangingPunct="0">
              <a:spcBef>
                <a:spcPct val="30000"/>
              </a:spcBef>
              <a:buFont typeface="Arial" pitchFamily="34" charset="0"/>
              <a:buChar char="•"/>
            </a:pPr>
            <a:r>
              <a:rPr lang="fr-FR" sz="1800" dirty="0" smtClean="0"/>
              <a:t>L’observation de la posture du candidat dans l’ensemble du processus de certification (président, juré, client, …) témoignant de sa responsabilité, de sa capacité de feedback, de sa pédagogie blanche, de son niveau d’exigence, …</a:t>
            </a:r>
          </a:p>
          <a:p>
            <a:pPr marL="1200150" lvl="2" indent="-285750" eaLnBrk="0" hangingPunct="0">
              <a:spcBef>
                <a:spcPct val="30000"/>
              </a:spcBef>
              <a:buFont typeface="Arial" pitchFamily="34" charset="0"/>
              <a:buChar char="•"/>
            </a:pPr>
            <a:r>
              <a:rPr lang="fr-FR" sz="1800" dirty="0" smtClean="0"/>
              <a:t>Il </a:t>
            </a:r>
            <a:r>
              <a:rPr lang="fr-FR" sz="1800" dirty="0"/>
              <a:t>s’inspirera </a:t>
            </a:r>
            <a:r>
              <a:rPr lang="fr-FR" sz="1800" dirty="0" smtClean="0"/>
              <a:t>de </a:t>
            </a:r>
            <a:r>
              <a:rPr lang="fr-FR" sz="1800" dirty="0"/>
              <a:t>la grille des 15 paramètres de compétences que chacun des jurés aura remplie et de son sentiment général quant à la prestation du candidat.</a:t>
            </a:r>
          </a:p>
          <a:p>
            <a:pPr marL="742950" lvl="1" indent="-285750" eaLnBrk="0" hangingPunct="0">
              <a:spcBef>
                <a:spcPct val="30000"/>
              </a:spcBef>
              <a:buFont typeface="Wingdings" pitchFamily="2" charset="2"/>
              <a:buChar char="Ä"/>
            </a:pPr>
            <a:r>
              <a:rPr lang="fr-FR" sz="1800" dirty="0"/>
              <a:t>Le Président du jury conduit le processus de la notation globale de la même façon que pour les notations précédentes.</a:t>
            </a:r>
          </a:p>
          <a:p>
            <a:pPr marL="742950" lvl="1" indent="-285750" eaLnBrk="0" hangingPunct="0">
              <a:spcBef>
                <a:spcPct val="30000"/>
              </a:spcBef>
              <a:buFont typeface="Wingdings" pitchFamily="2" charset="2"/>
              <a:buChar char="Ä"/>
            </a:pPr>
            <a:r>
              <a:rPr lang="fr-FR" sz="1800" dirty="0"/>
              <a:t>Il remplit la fiche de certification et la fait signer aux personnes concernées</a:t>
            </a:r>
            <a:r>
              <a:rPr lang="fr-FR" sz="1800" dirty="0" smtClean="0"/>
              <a:t>.</a:t>
            </a:r>
            <a:endParaRPr lang="fr-FR"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7012">
                                            <p:txEl>
                                              <p:pRg st="0" end="0"/>
                                            </p:txEl>
                                          </p:spTgt>
                                        </p:tgtEl>
                                        <p:attrNameLst>
                                          <p:attrName>style.visibility</p:attrName>
                                        </p:attrNameLst>
                                      </p:cBhvr>
                                      <p:to>
                                        <p:strVal val="visible"/>
                                      </p:to>
                                    </p:set>
                                    <p:animEffect transition="in" filter="wipe(left)">
                                      <p:cBhvr>
                                        <p:cTn id="7" dur="500"/>
                                        <p:tgtEl>
                                          <p:spTgt spid="42701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7012">
                                            <p:txEl>
                                              <p:pRg st="1" end="1"/>
                                            </p:txEl>
                                          </p:spTgt>
                                        </p:tgtEl>
                                        <p:attrNameLst>
                                          <p:attrName>style.visibility</p:attrName>
                                        </p:attrNameLst>
                                      </p:cBhvr>
                                      <p:to>
                                        <p:strVal val="visible"/>
                                      </p:to>
                                    </p:set>
                                    <p:animEffect transition="in" filter="wipe(left)">
                                      <p:cBhvr>
                                        <p:cTn id="10" dur="500"/>
                                        <p:tgtEl>
                                          <p:spTgt spid="42701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27012">
                                            <p:txEl>
                                              <p:pRg st="2" end="2"/>
                                            </p:txEl>
                                          </p:spTgt>
                                        </p:tgtEl>
                                        <p:attrNameLst>
                                          <p:attrName>style.visibility</p:attrName>
                                        </p:attrNameLst>
                                      </p:cBhvr>
                                      <p:to>
                                        <p:strVal val="visible"/>
                                      </p:to>
                                    </p:set>
                                    <p:animEffect transition="in" filter="wipe(left)">
                                      <p:cBhvr>
                                        <p:cTn id="13" dur="500"/>
                                        <p:tgtEl>
                                          <p:spTgt spid="42701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27012">
                                            <p:txEl>
                                              <p:pRg st="3" end="3"/>
                                            </p:txEl>
                                          </p:spTgt>
                                        </p:tgtEl>
                                        <p:attrNameLst>
                                          <p:attrName>style.visibility</p:attrName>
                                        </p:attrNameLst>
                                      </p:cBhvr>
                                      <p:to>
                                        <p:strVal val="visible"/>
                                      </p:to>
                                    </p:set>
                                    <p:animEffect transition="in" filter="wipe(left)">
                                      <p:cBhvr>
                                        <p:cTn id="16" dur="500"/>
                                        <p:tgtEl>
                                          <p:spTgt spid="42701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27012">
                                            <p:txEl>
                                              <p:pRg st="4" end="4"/>
                                            </p:txEl>
                                          </p:spTgt>
                                        </p:tgtEl>
                                        <p:attrNameLst>
                                          <p:attrName>style.visibility</p:attrName>
                                        </p:attrNameLst>
                                      </p:cBhvr>
                                      <p:to>
                                        <p:strVal val="visible"/>
                                      </p:to>
                                    </p:set>
                                    <p:animEffect transition="in" filter="wipe(left)">
                                      <p:cBhvr>
                                        <p:cTn id="19" dur="500"/>
                                        <p:tgtEl>
                                          <p:spTgt spid="427012">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27012">
                                            <p:txEl>
                                              <p:pRg st="5" end="5"/>
                                            </p:txEl>
                                          </p:spTgt>
                                        </p:tgtEl>
                                        <p:attrNameLst>
                                          <p:attrName>style.visibility</p:attrName>
                                        </p:attrNameLst>
                                      </p:cBhvr>
                                      <p:to>
                                        <p:strVal val="visible"/>
                                      </p:to>
                                    </p:set>
                                    <p:animEffect transition="in" filter="wipe(left)">
                                      <p:cBhvr>
                                        <p:cTn id="22" dur="500"/>
                                        <p:tgtEl>
                                          <p:spTgt spid="427012">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7012">
                                            <p:txEl>
                                              <p:pRg st="6" end="6"/>
                                            </p:txEl>
                                          </p:spTgt>
                                        </p:tgtEl>
                                        <p:attrNameLst>
                                          <p:attrName>style.visibility</p:attrName>
                                        </p:attrNameLst>
                                      </p:cBhvr>
                                      <p:to>
                                        <p:strVal val="visible"/>
                                      </p:to>
                                    </p:set>
                                    <p:animEffect transition="in" filter="wipe(left)">
                                      <p:cBhvr>
                                        <p:cTn id="25" dur="500"/>
                                        <p:tgtEl>
                                          <p:spTgt spid="427012">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27012">
                                            <p:txEl>
                                              <p:pRg st="7" end="7"/>
                                            </p:txEl>
                                          </p:spTgt>
                                        </p:tgtEl>
                                        <p:attrNameLst>
                                          <p:attrName>style.visibility</p:attrName>
                                        </p:attrNameLst>
                                      </p:cBhvr>
                                      <p:to>
                                        <p:strVal val="visible"/>
                                      </p:to>
                                    </p:set>
                                    <p:animEffect transition="in" filter="wipe(left)">
                                      <p:cBhvr>
                                        <p:cTn id="28" dur="500"/>
                                        <p:tgtEl>
                                          <p:spTgt spid="4270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A8D9566E-590A-4A05-8809-BD78644A0318}" type="slidenum">
              <a:rPr lang="fr-FR" i="1" smtClean="0">
                <a:solidFill>
                  <a:schemeClr val="tx1"/>
                </a:solidFill>
                <a:latin typeface="Arial" charset="0"/>
                <a:cs typeface="Arial" charset="0"/>
              </a:rPr>
              <a:pPr>
                <a:spcBef>
                  <a:spcPct val="0"/>
                </a:spcBef>
                <a:spcAft>
                  <a:spcPct val="0"/>
                </a:spcAft>
              </a:pPr>
              <a:t>4</a:t>
            </a:fld>
            <a:endParaRPr lang="fr-FR" i="1" smtClean="0">
              <a:solidFill>
                <a:schemeClr val="tx1"/>
              </a:solidFill>
              <a:latin typeface="Arial" charset="0"/>
              <a:cs typeface="Arial" charset="0"/>
            </a:endParaRPr>
          </a:p>
        </p:txBody>
      </p:sp>
      <p:sp>
        <p:nvSpPr>
          <p:cNvPr id="452610" name="Rectangle 2"/>
          <p:cNvSpPr>
            <a:spLocks noChangeArrowheads="1"/>
          </p:cNvSpPr>
          <p:nvPr/>
        </p:nvSpPr>
        <p:spPr bwMode="auto">
          <a:xfrm>
            <a:off x="3324225" y="463550"/>
            <a:ext cx="5889625"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Référentiel : cadre général </a:t>
            </a:r>
          </a:p>
        </p:txBody>
      </p:sp>
      <p:sp>
        <p:nvSpPr>
          <p:cNvPr id="24579" name="AutoShape 3">
            <a:hlinkClick r:id="rId2" action="ppaction://hlinksldjump" highlightClick="1"/>
          </p:cNvPr>
          <p:cNvSpPr>
            <a:spLocks noChangeArrowheads="1"/>
          </p:cNvSpPr>
          <p:nvPr/>
        </p:nvSpPr>
        <p:spPr bwMode="auto">
          <a:xfrm>
            <a:off x="0" y="0"/>
            <a:ext cx="2114550" cy="838200"/>
          </a:xfrm>
          <a:prstGeom prst="actionButtonBlank">
            <a:avLst/>
          </a:prstGeom>
          <a:noFill/>
          <a:ln w="9525">
            <a:noFill/>
            <a:miter lim="800000"/>
            <a:headEnd/>
            <a:tailEnd/>
          </a:ln>
        </p:spPr>
        <p:txBody>
          <a:bodyPr wrap="none" anchor="ctr">
            <a:spAutoFit/>
          </a:bodyPr>
          <a:lstStyle/>
          <a:p>
            <a:pPr algn="ctr" eaLnBrk="0" hangingPunct="0">
              <a:spcBef>
                <a:spcPct val="20000"/>
              </a:spcBef>
              <a:buFont typeface="Monotype Sorts"/>
              <a:buNone/>
            </a:pPr>
            <a:endParaRPr lang="fr-FR"/>
          </a:p>
        </p:txBody>
      </p:sp>
      <p:sp>
        <p:nvSpPr>
          <p:cNvPr id="452612" name="Rectangle 4"/>
          <p:cNvSpPr>
            <a:spLocks noChangeArrowheads="1"/>
          </p:cNvSpPr>
          <p:nvPr/>
        </p:nvSpPr>
        <p:spPr bwMode="auto">
          <a:xfrm>
            <a:off x="266700" y="1366838"/>
            <a:ext cx="8658225" cy="685800"/>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200" b="1" dirty="0" smtClean="0"/>
              <a:t>La </a:t>
            </a:r>
            <a:r>
              <a:rPr lang="fr-FR" sz="2200" b="1" dirty="0"/>
              <a:t>personne qui passe la certification présente les caractéristiques suivantes :</a:t>
            </a:r>
          </a:p>
          <a:p>
            <a:pPr marL="952500" lvl="1" indent="-419100" eaLnBrk="0" hangingPunct="0">
              <a:spcBef>
                <a:spcPct val="30000"/>
              </a:spcBef>
              <a:buFont typeface="Wingdings" pitchFamily="2" charset="2"/>
              <a:buChar char="Ä"/>
            </a:pPr>
            <a:r>
              <a:rPr lang="fr-FR" sz="1800" dirty="0"/>
              <a:t>Elle témoigne d’une </a:t>
            </a:r>
            <a:r>
              <a:rPr lang="fr-FR" sz="1800" u="sng" dirty="0"/>
              <a:t>expérience professionnelle</a:t>
            </a:r>
            <a:r>
              <a:rPr lang="fr-FR" sz="1800" dirty="0"/>
              <a:t> : expérience organisationnelle avec, d’une part la connaissance des problèmes du travail au quotidien, et d’autre part l’expérience du management ou de la relation d’aide dans l’entreprise. Elle permet au consultant de comprendre problèmes, freins et résistances au changement.</a:t>
            </a:r>
          </a:p>
          <a:p>
            <a:pPr marL="952500" lvl="1" indent="-419100" eaLnBrk="0" hangingPunct="0">
              <a:spcBef>
                <a:spcPct val="30000"/>
              </a:spcBef>
              <a:buFont typeface="Wingdings" pitchFamily="2" charset="2"/>
              <a:buChar char="Ä"/>
            </a:pPr>
            <a:r>
              <a:rPr lang="fr-FR" sz="1800" dirty="0"/>
              <a:t>Elle témoigne d’un </a:t>
            </a:r>
            <a:r>
              <a:rPr lang="fr-FR" sz="1800" u="sng" dirty="0"/>
              <a:t>cheminement personnel</a:t>
            </a:r>
            <a:r>
              <a:rPr lang="fr-FR" sz="1800" dirty="0"/>
              <a:t>. Elle a su créer du sens dans sa vie au travers d’un cheminement solitaire qui s’est déployé dans le temps.</a:t>
            </a:r>
          </a:p>
          <a:p>
            <a:pPr marL="952500" lvl="1" indent="-419100" eaLnBrk="0" hangingPunct="0">
              <a:spcBef>
                <a:spcPct val="30000"/>
              </a:spcBef>
              <a:buFont typeface="Wingdings" pitchFamily="2" charset="2"/>
              <a:buChar char="Ä"/>
            </a:pPr>
            <a:r>
              <a:rPr lang="fr-FR" sz="1800" dirty="0"/>
              <a:t>Elle a fait l’expérience d’un </a:t>
            </a:r>
            <a:r>
              <a:rPr lang="fr-FR" sz="1800" u="sng" dirty="0"/>
              <a:t>travail thérapeutique</a:t>
            </a:r>
            <a:r>
              <a:rPr lang="fr-FR" sz="1800" dirty="0"/>
              <a:t> et de développement personnel dans lesquels la personne s’est responsabilisée en prenant en main son destin.</a:t>
            </a:r>
          </a:p>
          <a:p>
            <a:pPr marL="952500" lvl="1" indent="-419100" eaLnBrk="0" hangingPunct="0">
              <a:spcBef>
                <a:spcPct val="30000"/>
              </a:spcBef>
              <a:buFont typeface="Wingdings" pitchFamily="2" charset="2"/>
              <a:buChar char="Ä"/>
            </a:pPr>
            <a:r>
              <a:rPr lang="fr-FR" sz="1800" dirty="0"/>
              <a:t>Elle a suivi </a:t>
            </a:r>
            <a:r>
              <a:rPr lang="fr-FR" sz="1800" u="sng" dirty="0"/>
              <a:t>le cursus de formation CT</a:t>
            </a:r>
            <a:r>
              <a:rPr lang="fr-FR" sz="1800" dirty="0"/>
              <a:t> et témoigne de l’intégration de « l’Enveloppe Culturelle Minimale » (E.C.M.) qui lui est associée.</a:t>
            </a:r>
            <a:endParaRPr lang="fr-FR" sz="2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2612">
                                            <p:txEl>
                                              <p:pRg st="0" end="0"/>
                                            </p:txEl>
                                          </p:spTgt>
                                        </p:tgtEl>
                                        <p:attrNameLst>
                                          <p:attrName>style.visibility</p:attrName>
                                        </p:attrNameLst>
                                      </p:cBhvr>
                                      <p:to>
                                        <p:strVal val="visible"/>
                                      </p:to>
                                    </p:set>
                                    <p:animEffect transition="in" filter="wipe(left)">
                                      <p:cBhvr>
                                        <p:cTn id="7" dur="500"/>
                                        <p:tgtEl>
                                          <p:spTgt spid="45261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52612">
                                            <p:txEl>
                                              <p:pRg st="1" end="1"/>
                                            </p:txEl>
                                          </p:spTgt>
                                        </p:tgtEl>
                                        <p:attrNameLst>
                                          <p:attrName>style.visibility</p:attrName>
                                        </p:attrNameLst>
                                      </p:cBhvr>
                                      <p:to>
                                        <p:strVal val="visible"/>
                                      </p:to>
                                    </p:set>
                                    <p:animEffect transition="in" filter="wipe(left)">
                                      <p:cBhvr>
                                        <p:cTn id="10" dur="500"/>
                                        <p:tgtEl>
                                          <p:spTgt spid="45261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52612">
                                            <p:txEl>
                                              <p:pRg st="2" end="2"/>
                                            </p:txEl>
                                          </p:spTgt>
                                        </p:tgtEl>
                                        <p:attrNameLst>
                                          <p:attrName>style.visibility</p:attrName>
                                        </p:attrNameLst>
                                      </p:cBhvr>
                                      <p:to>
                                        <p:strVal val="visible"/>
                                      </p:to>
                                    </p:set>
                                    <p:animEffect transition="in" filter="wipe(left)">
                                      <p:cBhvr>
                                        <p:cTn id="13" dur="500"/>
                                        <p:tgtEl>
                                          <p:spTgt spid="45261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52612">
                                            <p:txEl>
                                              <p:pRg st="3" end="3"/>
                                            </p:txEl>
                                          </p:spTgt>
                                        </p:tgtEl>
                                        <p:attrNameLst>
                                          <p:attrName>style.visibility</p:attrName>
                                        </p:attrNameLst>
                                      </p:cBhvr>
                                      <p:to>
                                        <p:strVal val="visible"/>
                                      </p:to>
                                    </p:set>
                                    <p:animEffect transition="in" filter="wipe(left)">
                                      <p:cBhvr>
                                        <p:cTn id="16" dur="500"/>
                                        <p:tgtEl>
                                          <p:spTgt spid="452612">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52612">
                                            <p:txEl>
                                              <p:pRg st="4" end="4"/>
                                            </p:txEl>
                                          </p:spTgt>
                                        </p:tgtEl>
                                        <p:attrNameLst>
                                          <p:attrName>style.visibility</p:attrName>
                                        </p:attrNameLst>
                                      </p:cBhvr>
                                      <p:to>
                                        <p:strVal val="visible"/>
                                      </p:to>
                                    </p:set>
                                    <p:animEffect transition="in" filter="wipe(left)">
                                      <p:cBhvr>
                                        <p:cTn id="19" dur="500"/>
                                        <p:tgtEl>
                                          <p:spTgt spid="4526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2"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4D8E5824-0FDB-40C0-A28A-795F030C1951}" type="slidenum">
              <a:rPr lang="fr-FR" i="1" smtClean="0">
                <a:solidFill>
                  <a:schemeClr val="tx1"/>
                </a:solidFill>
                <a:latin typeface="Arial" charset="0"/>
                <a:cs typeface="Arial" charset="0"/>
              </a:rPr>
              <a:pPr>
                <a:spcBef>
                  <a:spcPct val="0"/>
                </a:spcBef>
                <a:spcAft>
                  <a:spcPct val="0"/>
                </a:spcAft>
              </a:pPr>
              <a:t>40</a:t>
            </a:fld>
            <a:endParaRPr lang="fr-FR" i="1" smtClean="0">
              <a:solidFill>
                <a:schemeClr val="tx1"/>
              </a:solidFill>
              <a:latin typeface="Arial" charset="0"/>
              <a:cs typeface="Arial" charset="0"/>
            </a:endParaRPr>
          </a:p>
        </p:txBody>
      </p:sp>
      <p:sp>
        <p:nvSpPr>
          <p:cNvPr id="53250" name="Rectangle 9"/>
          <p:cNvSpPr>
            <a:spLocks noChangeArrowheads="1"/>
          </p:cNvSpPr>
          <p:nvPr/>
        </p:nvSpPr>
        <p:spPr bwMode="auto">
          <a:xfrm>
            <a:off x="71438" y="1400175"/>
            <a:ext cx="8947150" cy="258763"/>
          </a:xfrm>
          <a:prstGeom prst="rect">
            <a:avLst/>
          </a:prstGeom>
          <a:solidFill>
            <a:schemeClr val="hlink">
              <a:alpha val="50195"/>
            </a:schemeClr>
          </a:solid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1" name="Rectangle 17"/>
          <p:cNvSpPr>
            <a:spLocks noChangeArrowheads="1"/>
          </p:cNvSpPr>
          <p:nvPr/>
        </p:nvSpPr>
        <p:spPr bwMode="auto">
          <a:xfrm>
            <a:off x="71438" y="1689100"/>
            <a:ext cx="8947150" cy="258763"/>
          </a:xfrm>
          <a:prstGeom prst="rect">
            <a:avLst/>
          </a:prstGeom>
          <a:no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2" name="Rectangle 19"/>
          <p:cNvSpPr>
            <a:spLocks noChangeArrowheads="1"/>
          </p:cNvSpPr>
          <p:nvPr/>
        </p:nvSpPr>
        <p:spPr bwMode="auto">
          <a:xfrm>
            <a:off x="71438" y="1978025"/>
            <a:ext cx="8947150" cy="258763"/>
          </a:xfrm>
          <a:prstGeom prst="rect">
            <a:avLst/>
          </a:prstGeom>
          <a:solidFill>
            <a:schemeClr val="hlink">
              <a:alpha val="50195"/>
            </a:schemeClr>
          </a:solid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3" name="Rectangle 20"/>
          <p:cNvSpPr>
            <a:spLocks noChangeArrowheads="1"/>
          </p:cNvSpPr>
          <p:nvPr/>
        </p:nvSpPr>
        <p:spPr bwMode="auto">
          <a:xfrm>
            <a:off x="71438" y="2266950"/>
            <a:ext cx="8947150" cy="258763"/>
          </a:xfrm>
          <a:prstGeom prst="rect">
            <a:avLst/>
          </a:prstGeom>
          <a:no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4" name="Rectangle 21"/>
          <p:cNvSpPr>
            <a:spLocks noChangeArrowheads="1"/>
          </p:cNvSpPr>
          <p:nvPr/>
        </p:nvSpPr>
        <p:spPr bwMode="auto">
          <a:xfrm>
            <a:off x="71438" y="2554288"/>
            <a:ext cx="8947150" cy="258762"/>
          </a:xfrm>
          <a:prstGeom prst="rect">
            <a:avLst/>
          </a:prstGeom>
          <a:solidFill>
            <a:schemeClr val="hlink">
              <a:alpha val="50195"/>
            </a:schemeClr>
          </a:solid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5" name="Rectangle 22"/>
          <p:cNvSpPr>
            <a:spLocks noChangeArrowheads="1"/>
          </p:cNvSpPr>
          <p:nvPr/>
        </p:nvSpPr>
        <p:spPr bwMode="auto">
          <a:xfrm>
            <a:off x="71438" y="2843213"/>
            <a:ext cx="8947150" cy="258762"/>
          </a:xfrm>
          <a:prstGeom prst="rect">
            <a:avLst/>
          </a:prstGeom>
          <a:no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6" name="Rectangle 23"/>
          <p:cNvSpPr>
            <a:spLocks noChangeArrowheads="1"/>
          </p:cNvSpPr>
          <p:nvPr/>
        </p:nvSpPr>
        <p:spPr bwMode="auto">
          <a:xfrm>
            <a:off x="71438" y="3132138"/>
            <a:ext cx="8947150" cy="258762"/>
          </a:xfrm>
          <a:prstGeom prst="rect">
            <a:avLst/>
          </a:prstGeom>
          <a:solidFill>
            <a:schemeClr val="hlink">
              <a:alpha val="50195"/>
            </a:schemeClr>
          </a:solid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7" name="Rectangle 24"/>
          <p:cNvSpPr>
            <a:spLocks noChangeArrowheads="1"/>
          </p:cNvSpPr>
          <p:nvPr/>
        </p:nvSpPr>
        <p:spPr bwMode="auto">
          <a:xfrm>
            <a:off x="71438" y="3421063"/>
            <a:ext cx="8947150" cy="258762"/>
          </a:xfrm>
          <a:prstGeom prst="rect">
            <a:avLst/>
          </a:prstGeom>
          <a:no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8" name="Rectangle 25"/>
          <p:cNvSpPr>
            <a:spLocks noChangeArrowheads="1"/>
          </p:cNvSpPr>
          <p:nvPr/>
        </p:nvSpPr>
        <p:spPr bwMode="auto">
          <a:xfrm>
            <a:off x="71438" y="3708400"/>
            <a:ext cx="8947150" cy="258763"/>
          </a:xfrm>
          <a:prstGeom prst="rect">
            <a:avLst/>
          </a:prstGeom>
          <a:solidFill>
            <a:schemeClr val="hlink">
              <a:alpha val="50195"/>
            </a:schemeClr>
          </a:solid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59" name="Rectangle 26"/>
          <p:cNvSpPr>
            <a:spLocks noChangeArrowheads="1"/>
          </p:cNvSpPr>
          <p:nvPr/>
        </p:nvSpPr>
        <p:spPr bwMode="auto">
          <a:xfrm>
            <a:off x="71438" y="3997325"/>
            <a:ext cx="8947150" cy="258763"/>
          </a:xfrm>
          <a:prstGeom prst="rect">
            <a:avLst/>
          </a:prstGeom>
          <a:no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60" name="Rectangle 27"/>
          <p:cNvSpPr>
            <a:spLocks noChangeArrowheads="1"/>
          </p:cNvSpPr>
          <p:nvPr/>
        </p:nvSpPr>
        <p:spPr bwMode="auto">
          <a:xfrm>
            <a:off x="71438" y="4286250"/>
            <a:ext cx="8947150" cy="258763"/>
          </a:xfrm>
          <a:prstGeom prst="rect">
            <a:avLst/>
          </a:prstGeom>
          <a:solidFill>
            <a:schemeClr val="hlink">
              <a:alpha val="50195"/>
            </a:schemeClr>
          </a:solid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61" name="Rectangle 28"/>
          <p:cNvSpPr>
            <a:spLocks noChangeArrowheads="1"/>
          </p:cNvSpPr>
          <p:nvPr/>
        </p:nvSpPr>
        <p:spPr bwMode="auto">
          <a:xfrm>
            <a:off x="71438" y="4575175"/>
            <a:ext cx="8947150" cy="258763"/>
          </a:xfrm>
          <a:prstGeom prst="rect">
            <a:avLst/>
          </a:prstGeom>
          <a:no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62" name="Rectangle 29"/>
          <p:cNvSpPr>
            <a:spLocks noChangeArrowheads="1"/>
          </p:cNvSpPr>
          <p:nvPr/>
        </p:nvSpPr>
        <p:spPr bwMode="auto">
          <a:xfrm>
            <a:off x="71438" y="4862513"/>
            <a:ext cx="8947150" cy="258762"/>
          </a:xfrm>
          <a:prstGeom prst="rect">
            <a:avLst/>
          </a:prstGeom>
          <a:solidFill>
            <a:schemeClr val="hlink">
              <a:alpha val="50195"/>
            </a:schemeClr>
          </a:solid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63" name="Rectangle 30"/>
          <p:cNvSpPr>
            <a:spLocks noChangeArrowheads="1"/>
          </p:cNvSpPr>
          <p:nvPr/>
        </p:nvSpPr>
        <p:spPr bwMode="auto">
          <a:xfrm>
            <a:off x="71438" y="5151438"/>
            <a:ext cx="8947150" cy="258762"/>
          </a:xfrm>
          <a:prstGeom prst="rect">
            <a:avLst/>
          </a:prstGeom>
          <a:no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64" name="Rectangle 31"/>
          <p:cNvSpPr>
            <a:spLocks noChangeArrowheads="1"/>
          </p:cNvSpPr>
          <p:nvPr/>
        </p:nvSpPr>
        <p:spPr bwMode="auto">
          <a:xfrm>
            <a:off x="71438" y="5440363"/>
            <a:ext cx="8947150" cy="258762"/>
          </a:xfrm>
          <a:prstGeom prst="rect">
            <a:avLst/>
          </a:prstGeom>
          <a:solidFill>
            <a:schemeClr val="hlink">
              <a:alpha val="50195"/>
            </a:schemeClr>
          </a:solidFill>
          <a:ln w="9525">
            <a:solidFill>
              <a:srgbClr val="000000"/>
            </a:solidFill>
            <a:miter lim="800000"/>
            <a:headEnd/>
            <a:tailEnd/>
          </a:ln>
        </p:spPr>
        <p:txBody>
          <a:bodyPr wrap="none" anchor="ctr"/>
          <a:lstStyle/>
          <a:p>
            <a:pPr algn="ctr" eaLnBrk="0" hangingPunct="0">
              <a:spcBef>
                <a:spcPct val="20000"/>
              </a:spcBef>
              <a:buFont typeface="Monotype Sorts"/>
              <a:buNone/>
            </a:pPr>
            <a:endParaRPr lang="fr-FR"/>
          </a:p>
        </p:txBody>
      </p:sp>
      <p:sp>
        <p:nvSpPr>
          <p:cNvPr id="53265" name="Text Box 5"/>
          <p:cNvSpPr txBox="1">
            <a:spLocks noChangeArrowheads="1"/>
          </p:cNvSpPr>
          <p:nvPr/>
        </p:nvSpPr>
        <p:spPr bwMode="auto">
          <a:xfrm>
            <a:off x="95250" y="1368425"/>
            <a:ext cx="8866188" cy="4349750"/>
          </a:xfrm>
          <a:prstGeom prst="rect">
            <a:avLst/>
          </a:prstGeom>
          <a:noFill/>
          <a:ln w="9525">
            <a:noFill/>
            <a:miter lim="800000"/>
            <a:headEnd/>
            <a:tailEnd/>
          </a:ln>
        </p:spPr>
        <p:txBody>
          <a:bodyPr>
            <a:spAutoFit/>
          </a:bodyPr>
          <a:lstStyle/>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cs typeface="Times New Roman" pitchFamily="18" charset="0"/>
              </a:rPr>
              <a:t>1.	</a:t>
            </a:r>
            <a:r>
              <a:rPr lang="fr-FR"/>
              <a:t>Présentation, ventes et propositions des interventions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2.	Connaissance des concepts C &amp; T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3.	Gestion des processus et de leurs ambiguïtés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4.	Connaissance du champ institutionnel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5.	Déontologie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6.	Créativité et adaptabilité au terrain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7.	Approches variées (P, A, E)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8.	Capacité à communiquer et métacommuniquer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9.	Techniques pédagogiques d’interventions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10.	Pertinence, à propos, concision (3 P + Crispness)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11.	Evaluation des besoins et directions (plan d’intervention)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12.	Conscience des méconnaissances et incongruités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13.	Conscience des contrats (psycho, sociaux, institutionnels)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14.	Degré de professionnalisme (intégration spécificités CT)	1	2	3	4	5	6	7	8	9	10</a:t>
            </a:r>
          </a:p>
          <a:p>
            <a:pPr marL="374650" indent="-374650" eaLnBrk="0" hangingPunct="0">
              <a:spcBef>
                <a:spcPts val="300"/>
              </a:spcBef>
              <a:spcAft>
                <a:spcPts val="300"/>
              </a:spcAft>
              <a:tabLst>
                <a:tab pos="5051425" algn="l"/>
                <a:tab pos="5426075" algn="l"/>
                <a:tab pos="5816600" algn="l"/>
                <a:tab pos="6191250" algn="l"/>
                <a:tab pos="6565900" algn="l"/>
                <a:tab pos="6956425" algn="l"/>
                <a:tab pos="7331075" algn="l"/>
                <a:tab pos="7721600" algn="l"/>
                <a:tab pos="8096250" algn="l"/>
                <a:tab pos="8470900" algn="l"/>
              </a:tabLst>
            </a:pPr>
            <a:r>
              <a:rPr lang="fr-FR"/>
              <a:t>15.	Recommandabilité	1	2	3	4	5	6	7	8	9	10</a:t>
            </a:r>
          </a:p>
        </p:txBody>
      </p:sp>
      <p:sp>
        <p:nvSpPr>
          <p:cNvPr id="394242" name="Rectangle 2"/>
          <p:cNvSpPr>
            <a:spLocks noChangeArrowheads="1"/>
          </p:cNvSpPr>
          <p:nvPr/>
        </p:nvSpPr>
        <p:spPr bwMode="auto">
          <a:xfrm>
            <a:off x="3251200" y="449263"/>
            <a:ext cx="5962650"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15 critères d’évaluation</a:t>
            </a:r>
          </a:p>
        </p:txBody>
      </p:sp>
      <p:sp>
        <p:nvSpPr>
          <p:cNvPr id="53268" name="Text Box 6"/>
          <p:cNvSpPr txBox="1">
            <a:spLocks noChangeArrowheads="1"/>
          </p:cNvSpPr>
          <p:nvPr/>
        </p:nvSpPr>
        <p:spPr bwMode="auto">
          <a:xfrm>
            <a:off x="166688" y="1046163"/>
            <a:ext cx="6829425" cy="304800"/>
          </a:xfrm>
          <a:prstGeom prst="rect">
            <a:avLst/>
          </a:prstGeom>
          <a:noFill/>
          <a:ln w="9525">
            <a:noFill/>
            <a:miter lim="800000"/>
            <a:headEnd/>
            <a:tailEnd/>
          </a:ln>
        </p:spPr>
        <p:txBody>
          <a:bodyPr>
            <a:spAutoFit/>
          </a:bodyPr>
          <a:lstStyle/>
          <a:p>
            <a:pPr eaLnBrk="0" hangingPunct="0">
              <a:spcBef>
                <a:spcPct val="50000"/>
              </a:spcBef>
            </a:pPr>
            <a:r>
              <a:rPr lang="fr-FR" b="1"/>
              <a:t>Utilisez cette grille pour évaluer les compétences clés du coach candidat.</a:t>
            </a:r>
            <a:endParaRPr lang="fr-FR"/>
          </a:p>
        </p:txBody>
      </p:sp>
      <p:sp>
        <p:nvSpPr>
          <p:cNvPr id="53269" name="Text Box 8"/>
          <p:cNvSpPr txBox="1">
            <a:spLocks noChangeArrowheads="1"/>
          </p:cNvSpPr>
          <p:nvPr/>
        </p:nvSpPr>
        <p:spPr bwMode="auto">
          <a:xfrm>
            <a:off x="166688" y="5822950"/>
            <a:ext cx="6829425" cy="685800"/>
          </a:xfrm>
          <a:prstGeom prst="rect">
            <a:avLst/>
          </a:prstGeom>
          <a:noFill/>
          <a:ln w="9525">
            <a:noFill/>
            <a:miter lim="800000"/>
            <a:headEnd/>
            <a:tailEnd/>
          </a:ln>
        </p:spPr>
        <p:txBody>
          <a:bodyPr>
            <a:spAutoFit/>
          </a:bodyPr>
          <a:lstStyle/>
          <a:p>
            <a:pPr eaLnBrk="0" hangingPunct="0">
              <a:spcBef>
                <a:spcPct val="50000"/>
              </a:spcBef>
            </a:pPr>
            <a:r>
              <a:rPr lang="fr-FR" b="1"/>
              <a:t>« Pass » :	</a:t>
            </a:r>
            <a:r>
              <a:rPr lang="fr-FR" sz="1800" b="1">
                <a:sym typeface="Wingdings" pitchFamily="2" charset="2"/>
              </a:rPr>
              <a:t> </a:t>
            </a:r>
            <a:r>
              <a:rPr lang="fr-FR" b="1"/>
              <a:t>	 </a:t>
            </a:r>
            <a:r>
              <a:rPr lang="fr-FR" b="1">
                <a:sym typeface="Wingdings" pitchFamily="2" charset="2"/>
              </a:rPr>
              <a:t>« </a:t>
            </a:r>
            <a:r>
              <a:rPr lang="fr-FR" b="1"/>
              <a:t>Differ » :  </a:t>
            </a:r>
            <a:r>
              <a:rPr lang="fr-FR" sz="1800" b="1">
                <a:sym typeface="Wingdings" pitchFamily="2" charset="2"/>
              </a:rPr>
              <a:t> </a:t>
            </a:r>
            <a:endParaRPr lang="fr-FR" b="1"/>
          </a:p>
          <a:p>
            <a:pPr eaLnBrk="0" hangingPunct="0">
              <a:spcBef>
                <a:spcPct val="50000"/>
              </a:spcBef>
            </a:pPr>
            <a:r>
              <a:rPr lang="fr-FR" b="1"/>
              <a:t>Recommandation faite au coach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132AB974-49D7-4327-BE3B-78A7FDEFE1C0}" type="slidenum">
              <a:rPr lang="fr-FR" i="1" smtClean="0">
                <a:solidFill>
                  <a:schemeClr val="tx1"/>
                </a:solidFill>
                <a:latin typeface="Arial" charset="0"/>
                <a:cs typeface="Arial" charset="0"/>
              </a:rPr>
              <a:pPr>
                <a:spcBef>
                  <a:spcPct val="0"/>
                </a:spcBef>
                <a:spcAft>
                  <a:spcPct val="0"/>
                </a:spcAft>
              </a:pPr>
              <a:t>41</a:t>
            </a:fld>
            <a:endParaRPr lang="fr-FR" i="1" smtClean="0">
              <a:solidFill>
                <a:schemeClr val="tx1"/>
              </a:solidFill>
              <a:latin typeface="Arial" charset="0"/>
              <a:cs typeface="Arial" charset="0"/>
            </a:endParaRPr>
          </a:p>
        </p:txBody>
      </p:sp>
      <p:sp>
        <p:nvSpPr>
          <p:cNvPr id="396291" name="Rectangle 3"/>
          <p:cNvSpPr>
            <a:spLocks noChangeArrowheads="1"/>
          </p:cNvSpPr>
          <p:nvPr/>
        </p:nvSpPr>
        <p:spPr bwMode="auto">
          <a:xfrm>
            <a:off x="3443288" y="449263"/>
            <a:ext cx="5518150"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Fiche de certification CT</a:t>
            </a:r>
          </a:p>
        </p:txBody>
      </p:sp>
      <p:sp>
        <p:nvSpPr>
          <p:cNvPr id="59397" name="Text Box 5"/>
          <p:cNvSpPr txBox="1">
            <a:spLocks noChangeArrowheads="1"/>
          </p:cNvSpPr>
          <p:nvPr/>
        </p:nvSpPr>
        <p:spPr bwMode="auto">
          <a:xfrm>
            <a:off x="7038975" y="1260474"/>
            <a:ext cx="1922463" cy="314325"/>
          </a:xfrm>
          <a:prstGeom prst="rect">
            <a:avLst/>
          </a:prstGeom>
          <a:noFill/>
          <a:ln w="9525">
            <a:solidFill>
              <a:schemeClr val="tx1"/>
            </a:solidFill>
            <a:miter lim="800000"/>
            <a:headEnd/>
            <a:tailEnd/>
          </a:ln>
        </p:spPr>
        <p:txBody>
          <a:bodyPr>
            <a:spAutoFit/>
          </a:bodyPr>
          <a:lstStyle/>
          <a:p>
            <a:pPr eaLnBrk="0" hangingPunct="0">
              <a:spcBef>
                <a:spcPct val="50000"/>
              </a:spcBef>
            </a:pPr>
            <a:r>
              <a:rPr lang="fr-FR" b="1"/>
              <a:t>Promotion CT : </a:t>
            </a:r>
            <a:endParaRPr lang="fr-FR"/>
          </a:p>
        </p:txBody>
      </p:sp>
      <p:sp>
        <p:nvSpPr>
          <p:cNvPr id="59399" name="Text Box 17"/>
          <p:cNvSpPr txBox="1">
            <a:spLocks noChangeArrowheads="1"/>
          </p:cNvSpPr>
          <p:nvPr/>
        </p:nvSpPr>
        <p:spPr bwMode="auto">
          <a:xfrm>
            <a:off x="180975" y="1260474"/>
            <a:ext cx="1922463" cy="314325"/>
          </a:xfrm>
          <a:prstGeom prst="rect">
            <a:avLst/>
          </a:prstGeom>
          <a:noFill/>
          <a:ln w="9525">
            <a:solidFill>
              <a:schemeClr val="tx1"/>
            </a:solidFill>
            <a:miter lim="800000"/>
            <a:headEnd/>
            <a:tailEnd/>
          </a:ln>
        </p:spPr>
        <p:txBody>
          <a:bodyPr>
            <a:spAutoFit/>
          </a:bodyPr>
          <a:lstStyle/>
          <a:p>
            <a:pPr eaLnBrk="0" hangingPunct="0">
              <a:spcBef>
                <a:spcPct val="50000"/>
              </a:spcBef>
            </a:pPr>
            <a:r>
              <a:rPr lang="fr-FR" b="1"/>
              <a:t>Date : </a:t>
            </a:r>
            <a:endParaRPr lang="fr-FR"/>
          </a:p>
        </p:txBody>
      </p:sp>
      <p:sp>
        <p:nvSpPr>
          <p:cNvPr id="59408" name="Text Box 35"/>
          <p:cNvSpPr txBox="1">
            <a:spLocks noChangeArrowheads="1"/>
          </p:cNvSpPr>
          <p:nvPr/>
        </p:nvSpPr>
        <p:spPr bwMode="auto">
          <a:xfrm>
            <a:off x="5867400" y="3659188"/>
            <a:ext cx="2617788" cy="314325"/>
          </a:xfrm>
          <a:prstGeom prst="rect">
            <a:avLst/>
          </a:prstGeom>
          <a:noFill/>
          <a:ln w="9525">
            <a:solidFill>
              <a:schemeClr val="tx1"/>
            </a:solidFill>
            <a:miter lim="800000"/>
            <a:headEnd/>
            <a:tailEnd/>
          </a:ln>
        </p:spPr>
        <p:txBody>
          <a:bodyPr>
            <a:spAutoFit/>
          </a:bodyPr>
          <a:lstStyle/>
          <a:p>
            <a:pPr eaLnBrk="0" hangingPunct="0">
              <a:spcBef>
                <a:spcPct val="50000"/>
              </a:spcBef>
            </a:pPr>
            <a:r>
              <a:rPr lang="fr-FR" b="1"/>
              <a:t>Note globale : </a:t>
            </a:r>
            <a:endParaRPr lang="fr-FR"/>
          </a:p>
        </p:txBody>
      </p:sp>
      <p:grpSp>
        <p:nvGrpSpPr>
          <p:cNvPr id="23" name="Groupe 22"/>
          <p:cNvGrpSpPr/>
          <p:nvPr/>
        </p:nvGrpSpPr>
        <p:grpSpPr>
          <a:xfrm>
            <a:off x="441325" y="1724024"/>
            <a:ext cx="8520113" cy="4448175"/>
            <a:chOff x="441325" y="1382713"/>
            <a:chExt cx="8520113" cy="4448175"/>
          </a:xfrm>
        </p:grpSpPr>
        <p:sp>
          <p:nvSpPr>
            <p:cNvPr id="59394" name="Text Box 4"/>
            <p:cNvSpPr txBox="1">
              <a:spLocks noChangeArrowheads="1"/>
            </p:cNvSpPr>
            <p:nvPr/>
          </p:nvSpPr>
          <p:spPr bwMode="auto">
            <a:xfrm>
              <a:off x="441325" y="1382713"/>
              <a:ext cx="8520113" cy="4448175"/>
            </a:xfrm>
            <a:prstGeom prst="rect">
              <a:avLst/>
            </a:prstGeom>
            <a:noFill/>
            <a:ln w="9525">
              <a:noFill/>
              <a:miter lim="800000"/>
              <a:headEnd/>
              <a:tailEnd/>
            </a:ln>
          </p:spPr>
          <p:txBody>
            <a:bodyPr>
              <a:spAutoFit/>
            </a:bodyPr>
            <a:lstStyle/>
            <a:p>
              <a:pPr marL="374650" indent="-374650" eaLnBrk="0" hangingPunct="0">
                <a:spcBef>
                  <a:spcPts val="300"/>
                </a:spcBef>
                <a:spcAft>
                  <a:spcPts val="300"/>
                </a:spcAft>
                <a:tabLst>
                  <a:tab pos="1803400" algn="l"/>
                  <a:tab pos="4184650" algn="l"/>
                  <a:tab pos="5426075" algn="l"/>
                  <a:tab pos="8470900" algn="l"/>
                </a:tabLst>
              </a:pPr>
              <a:r>
                <a:rPr lang="fr-FR" b="1" dirty="0"/>
                <a:t>Candidat :    </a:t>
              </a:r>
              <a:r>
                <a:rPr lang="fr-FR" b="1" u="sng" dirty="0"/>
                <a:t/>
              </a:r>
              <a:br>
                <a:rPr lang="fr-FR" b="1" u="sng" dirty="0"/>
              </a:br>
              <a:endParaRPr lang="fr-FR" b="1" dirty="0"/>
            </a:p>
            <a:p>
              <a:pPr marL="374650" indent="-374650" eaLnBrk="0" hangingPunct="0">
                <a:spcBef>
                  <a:spcPts val="300"/>
                </a:spcBef>
                <a:spcAft>
                  <a:spcPts val="300"/>
                </a:spcAft>
                <a:tabLst>
                  <a:tab pos="1803400" algn="l"/>
                  <a:tab pos="4184650" algn="l"/>
                  <a:tab pos="5426075" algn="l"/>
                  <a:tab pos="8470900" algn="l"/>
                </a:tabLst>
              </a:pPr>
              <a:r>
                <a:rPr lang="fr-FR" b="1" dirty="0"/>
                <a:t>Président du jury :</a:t>
              </a:r>
              <a:br>
                <a:rPr lang="fr-FR" b="1" dirty="0"/>
              </a:br>
              <a:endParaRPr lang="fr-FR" b="1" dirty="0"/>
            </a:p>
            <a:p>
              <a:pPr marL="374650" indent="-374650" eaLnBrk="0" hangingPunct="0">
                <a:spcBef>
                  <a:spcPts val="300"/>
                </a:spcBef>
                <a:spcAft>
                  <a:spcPts val="300"/>
                </a:spcAft>
                <a:tabLst>
                  <a:tab pos="1803400" algn="l"/>
                  <a:tab pos="4184650" algn="l"/>
                  <a:tab pos="5426075" algn="l"/>
                  <a:tab pos="8470900" algn="l"/>
                </a:tabLst>
              </a:pPr>
              <a:r>
                <a:rPr lang="fr-FR" b="1" dirty="0"/>
                <a:t>Membres du jury		Notes : 	Théorie :</a:t>
              </a:r>
            </a:p>
            <a:p>
              <a:pPr marL="374650" indent="-374650" eaLnBrk="0" hangingPunct="0">
                <a:spcBef>
                  <a:spcPts val="300"/>
                </a:spcBef>
                <a:spcAft>
                  <a:spcPts val="300"/>
                </a:spcAft>
                <a:tabLst>
                  <a:tab pos="1803400" algn="l"/>
                  <a:tab pos="4184650" algn="l"/>
                  <a:tab pos="5426075" algn="l"/>
                  <a:tab pos="8470900" algn="l"/>
                </a:tabLst>
              </a:pPr>
              <a:r>
                <a:rPr lang="fr-FR" b="1" dirty="0"/>
                <a:t>1				Live :</a:t>
              </a:r>
            </a:p>
            <a:p>
              <a:pPr marL="374650" indent="-374650" eaLnBrk="0" hangingPunct="0">
                <a:spcBef>
                  <a:spcPts val="300"/>
                </a:spcBef>
                <a:spcAft>
                  <a:spcPts val="300"/>
                </a:spcAft>
                <a:tabLst>
                  <a:tab pos="1803400" algn="l"/>
                  <a:tab pos="4184650" algn="l"/>
                  <a:tab pos="5426075" algn="l"/>
                  <a:tab pos="8470900" algn="l"/>
                </a:tabLst>
              </a:pPr>
              <a:r>
                <a:rPr lang="fr-FR" b="1" dirty="0"/>
                <a:t>2				Carte d’Identité :</a:t>
              </a:r>
            </a:p>
            <a:p>
              <a:pPr marL="374650" indent="-374650" eaLnBrk="0" hangingPunct="0">
                <a:spcBef>
                  <a:spcPts val="300"/>
                </a:spcBef>
                <a:spcAft>
                  <a:spcPts val="300"/>
                </a:spcAft>
                <a:tabLst>
                  <a:tab pos="1803400" algn="l"/>
                  <a:tab pos="4184650" algn="l"/>
                  <a:tab pos="5426075" algn="l"/>
                  <a:tab pos="8470900" algn="l"/>
                </a:tabLst>
              </a:pPr>
              <a:r>
                <a:rPr lang="fr-FR" b="1" dirty="0"/>
                <a:t>3	</a:t>
              </a:r>
            </a:p>
            <a:p>
              <a:pPr marL="374650" indent="-374650" eaLnBrk="0" hangingPunct="0">
                <a:spcBef>
                  <a:spcPts val="300"/>
                </a:spcBef>
                <a:spcAft>
                  <a:spcPts val="300"/>
                </a:spcAft>
                <a:tabLst>
                  <a:tab pos="1803400" algn="l"/>
                  <a:tab pos="4184650" algn="l"/>
                  <a:tab pos="5426075" algn="l"/>
                  <a:tab pos="8470900" algn="l"/>
                </a:tabLst>
              </a:pPr>
              <a:r>
                <a:rPr lang="fr-FR" b="1" dirty="0"/>
                <a:t>4</a:t>
              </a:r>
            </a:p>
            <a:p>
              <a:pPr marL="374650" indent="-374650" eaLnBrk="0" hangingPunct="0">
                <a:spcBef>
                  <a:spcPts val="300"/>
                </a:spcBef>
                <a:spcAft>
                  <a:spcPts val="300"/>
                </a:spcAft>
                <a:tabLst>
                  <a:tab pos="1803400" algn="l"/>
                  <a:tab pos="4184650" algn="l"/>
                  <a:tab pos="5426075" algn="l"/>
                  <a:tab pos="8470900" algn="l"/>
                </a:tabLst>
              </a:pPr>
              <a:r>
                <a:rPr lang="fr-FR" b="1" dirty="0"/>
                <a:t>5</a:t>
              </a:r>
              <a:br>
                <a:rPr lang="fr-FR" b="1" dirty="0"/>
              </a:br>
              <a:endParaRPr lang="fr-FR" b="1" dirty="0"/>
            </a:p>
            <a:p>
              <a:pPr marL="374650" indent="-374650" eaLnBrk="0" hangingPunct="0">
                <a:spcBef>
                  <a:spcPts val="300"/>
                </a:spcBef>
                <a:spcAft>
                  <a:spcPts val="300"/>
                </a:spcAft>
                <a:tabLst>
                  <a:tab pos="1803400" algn="l"/>
                  <a:tab pos="4184650" algn="l"/>
                  <a:tab pos="5426075" algn="l"/>
                  <a:tab pos="8470900" algn="l"/>
                </a:tabLst>
              </a:pPr>
              <a:r>
                <a:rPr lang="fr-FR" b="1" dirty="0"/>
                <a:t>Commentaires et recommandations :</a:t>
              </a:r>
            </a:p>
            <a:p>
              <a:pPr marL="374650" indent="-374650" eaLnBrk="0" hangingPunct="0">
                <a:spcBef>
                  <a:spcPts val="300"/>
                </a:spcBef>
                <a:spcAft>
                  <a:spcPts val="300"/>
                </a:spcAft>
                <a:tabLst>
                  <a:tab pos="1803400" algn="l"/>
                  <a:tab pos="4184650" algn="l"/>
                  <a:tab pos="5426075" algn="l"/>
                  <a:tab pos="8470900" algn="l"/>
                </a:tabLst>
              </a:pPr>
              <a:endParaRPr lang="fr-FR" b="1" dirty="0"/>
            </a:p>
            <a:p>
              <a:pPr marL="374650" indent="-374650" eaLnBrk="0" hangingPunct="0">
                <a:spcBef>
                  <a:spcPts val="300"/>
                </a:spcBef>
                <a:spcAft>
                  <a:spcPts val="300"/>
                </a:spcAft>
                <a:tabLst>
                  <a:tab pos="1803400" algn="l"/>
                  <a:tab pos="4184650" algn="l"/>
                  <a:tab pos="5426075" algn="l"/>
                  <a:tab pos="8470900" algn="l"/>
                </a:tabLst>
              </a:pPr>
              <a:endParaRPr lang="fr-FR" b="1" dirty="0"/>
            </a:p>
            <a:p>
              <a:pPr marL="374650" indent="-374650" eaLnBrk="0" hangingPunct="0">
                <a:spcBef>
                  <a:spcPts val="300"/>
                </a:spcBef>
                <a:spcAft>
                  <a:spcPts val="300"/>
                </a:spcAft>
                <a:tabLst>
                  <a:tab pos="1803400" algn="l"/>
                  <a:tab pos="4184650" algn="l"/>
                  <a:tab pos="5426075" algn="l"/>
                  <a:tab pos="8470900" algn="l"/>
                </a:tabLst>
              </a:pPr>
              <a:endParaRPr lang="fr-FR" b="1" dirty="0"/>
            </a:p>
            <a:p>
              <a:pPr marL="374650" indent="-374650" eaLnBrk="0" hangingPunct="0">
                <a:spcBef>
                  <a:spcPts val="300"/>
                </a:spcBef>
                <a:spcAft>
                  <a:spcPts val="300"/>
                </a:spcAft>
                <a:tabLst>
                  <a:tab pos="1803400" algn="l"/>
                  <a:tab pos="4184650" algn="l"/>
                  <a:tab pos="5426075" algn="l"/>
                  <a:tab pos="8470900" algn="l"/>
                </a:tabLst>
              </a:pPr>
              <a:r>
                <a:rPr lang="fr-FR" b="1" dirty="0"/>
                <a:t>Signature de l’enseignant                      Signature du président	               Signature du candidat</a:t>
              </a:r>
            </a:p>
          </p:txBody>
        </p:sp>
        <p:sp>
          <p:nvSpPr>
            <p:cNvPr id="59398" name="Line 7"/>
            <p:cNvSpPr>
              <a:spLocks noChangeShapeType="1"/>
            </p:cNvSpPr>
            <p:nvPr/>
          </p:nvSpPr>
          <p:spPr bwMode="auto">
            <a:xfrm>
              <a:off x="2181225" y="1587500"/>
              <a:ext cx="3376613" cy="0"/>
            </a:xfrm>
            <a:prstGeom prst="line">
              <a:avLst/>
            </a:prstGeom>
            <a:noFill/>
            <a:ln w="9525" cap="rnd">
              <a:solidFill>
                <a:srgbClr val="000000"/>
              </a:solidFill>
              <a:prstDash val="sysDot"/>
              <a:round/>
              <a:headEnd/>
              <a:tailEnd/>
            </a:ln>
          </p:spPr>
          <p:txBody>
            <a:bodyPr wrap="none" anchor="ctr"/>
            <a:lstStyle/>
            <a:p>
              <a:endParaRPr lang="fr-FR"/>
            </a:p>
          </p:txBody>
        </p:sp>
        <p:sp>
          <p:nvSpPr>
            <p:cNvPr id="59400" name="Line 21"/>
            <p:cNvSpPr>
              <a:spLocks noChangeShapeType="1"/>
            </p:cNvSpPr>
            <p:nvPr/>
          </p:nvSpPr>
          <p:spPr bwMode="auto">
            <a:xfrm>
              <a:off x="2181225" y="2093913"/>
              <a:ext cx="3376613" cy="0"/>
            </a:xfrm>
            <a:prstGeom prst="line">
              <a:avLst/>
            </a:prstGeom>
            <a:noFill/>
            <a:ln w="9525" cap="rnd">
              <a:solidFill>
                <a:srgbClr val="000000"/>
              </a:solidFill>
              <a:prstDash val="sysDot"/>
              <a:round/>
              <a:headEnd/>
              <a:tailEnd/>
            </a:ln>
          </p:spPr>
          <p:txBody>
            <a:bodyPr wrap="none" anchor="ctr"/>
            <a:lstStyle/>
            <a:p>
              <a:endParaRPr lang="fr-FR"/>
            </a:p>
          </p:txBody>
        </p:sp>
        <p:sp>
          <p:nvSpPr>
            <p:cNvPr id="59401" name="Line 22"/>
            <p:cNvSpPr>
              <a:spLocks noChangeShapeType="1"/>
            </p:cNvSpPr>
            <p:nvPr/>
          </p:nvSpPr>
          <p:spPr bwMode="auto">
            <a:xfrm>
              <a:off x="3771900" y="4529138"/>
              <a:ext cx="4746625" cy="0"/>
            </a:xfrm>
            <a:prstGeom prst="line">
              <a:avLst/>
            </a:prstGeom>
            <a:noFill/>
            <a:ln w="9525" cap="rnd">
              <a:solidFill>
                <a:srgbClr val="000000"/>
              </a:solidFill>
              <a:prstDash val="sysDot"/>
              <a:round/>
              <a:headEnd/>
              <a:tailEnd/>
            </a:ln>
          </p:spPr>
          <p:txBody>
            <a:bodyPr wrap="none" anchor="ctr"/>
            <a:lstStyle/>
            <a:p>
              <a:endParaRPr lang="fr-FR"/>
            </a:p>
          </p:txBody>
        </p:sp>
        <p:sp>
          <p:nvSpPr>
            <p:cNvPr id="59402" name="Line 23"/>
            <p:cNvSpPr>
              <a:spLocks noChangeShapeType="1"/>
            </p:cNvSpPr>
            <p:nvPr/>
          </p:nvSpPr>
          <p:spPr bwMode="auto">
            <a:xfrm>
              <a:off x="698500" y="2901950"/>
              <a:ext cx="3376613" cy="0"/>
            </a:xfrm>
            <a:prstGeom prst="line">
              <a:avLst/>
            </a:prstGeom>
            <a:noFill/>
            <a:ln w="9525" cap="rnd">
              <a:solidFill>
                <a:srgbClr val="000000"/>
              </a:solidFill>
              <a:prstDash val="sysDot"/>
              <a:round/>
              <a:headEnd/>
              <a:tailEnd/>
            </a:ln>
          </p:spPr>
          <p:txBody>
            <a:bodyPr wrap="none" anchor="ctr"/>
            <a:lstStyle/>
            <a:p>
              <a:endParaRPr lang="fr-FR"/>
            </a:p>
          </p:txBody>
        </p:sp>
        <p:sp>
          <p:nvSpPr>
            <p:cNvPr id="59403" name="Line 24"/>
            <p:cNvSpPr>
              <a:spLocks noChangeShapeType="1"/>
            </p:cNvSpPr>
            <p:nvPr/>
          </p:nvSpPr>
          <p:spPr bwMode="auto">
            <a:xfrm>
              <a:off x="698500" y="3176588"/>
              <a:ext cx="3376613" cy="0"/>
            </a:xfrm>
            <a:prstGeom prst="line">
              <a:avLst/>
            </a:prstGeom>
            <a:noFill/>
            <a:ln w="9525" cap="rnd">
              <a:solidFill>
                <a:srgbClr val="000000"/>
              </a:solidFill>
              <a:prstDash val="sysDot"/>
              <a:round/>
              <a:headEnd/>
              <a:tailEnd/>
            </a:ln>
          </p:spPr>
          <p:txBody>
            <a:bodyPr wrap="none" anchor="ctr"/>
            <a:lstStyle/>
            <a:p>
              <a:endParaRPr lang="fr-FR"/>
            </a:p>
          </p:txBody>
        </p:sp>
        <p:sp>
          <p:nvSpPr>
            <p:cNvPr id="59404" name="Line 25"/>
            <p:cNvSpPr>
              <a:spLocks noChangeShapeType="1"/>
            </p:cNvSpPr>
            <p:nvPr/>
          </p:nvSpPr>
          <p:spPr bwMode="auto">
            <a:xfrm>
              <a:off x="698500" y="3465513"/>
              <a:ext cx="3376613" cy="0"/>
            </a:xfrm>
            <a:prstGeom prst="line">
              <a:avLst/>
            </a:prstGeom>
            <a:noFill/>
            <a:ln w="9525" cap="rnd">
              <a:solidFill>
                <a:srgbClr val="000000"/>
              </a:solidFill>
              <a:prstDash val="sysDot"/>
              <a:round/>
              <a:headEnd/>
              <a:tailEnd/>
            </a:ln>
          </p:spPr>
          <p:txBody>
            <a:bodyPr wrap="none" anchor="ctr"/>
            <a:lstStyle/>
            <a:p>
              <a:endParaRPr lang="fr-FR"/>
            </a:p>
          </p:txBody>
        </p:sp>
        <p:sp>
          <p:nvSpPr>
            <p:cNvPr id="59405" name="Line 27"/>
            <p:cNvSpPr>
              <a:spLocks noChangeShapeType="1"/>
            </p:cNvSpPr>
            <p:nvPr/>
          </p:nvSpPr>
          <p:spPr bwMode="auto">
            <a:xfrm>
              <a:off x="693738" y="3743325"/>
              <a:ext cx="3376612" cy="0"/>
            </a:xfrm>
            <a:prstGeom prst="line">
              <a:avLst/>
            </a:prstGeom>
            <a:noFill/>
            <a:ln w="9525" cap="rnd">
              <a:solidFill>
                <a:srgbClr val="000000"/>
              </a:solidFill>
              <a:prstDash val="sysDot"/>
              <a:round/>
              <a:headEnd/>
              <a:tailEnd/>
            </a:ln>
          </p:spPr>
          <p:txBody>
            <a:bodyPr wrap="none" anchor="ctr"/>
            <a:lstStyle/>
            <a:p>
              <a:endParaRPr lang="fr-FR"/>
            </a:p>
          </p:txBody>
        </p:sp>
        <p:sp>
          <p:nvSpPr>
            <p:cNvPr id="59406" name="Line 28"/>
            <p:cNvSpPr>
              <a:spLocks noChangeShapeType="1"/>
            </p:cNvSpPr>
            <p:nvPr/>
          </p:nvSpPr>
          <p:spPr bwMode="auto">
            <a:xfrm>
              <a:off x="693738" y="4032250"/>
              <a:ext cx="3376612" cy="0"/>
            </a:xfrm>
            <a:prstGeom prst="line">
              <a:avLst/>
            </a:prstGeom>
            <a:noFill/>
            <a:ln w="9525" cap="rnd">
              <a:solidFill>
                <a:srgbClr val="000000"/>
              </a:solidFill>
              <a:prstDash val="sysDot"/>
              <a:round/>
              <a:headEnd/>
              <a:tailEnd/>
            </a:ln>
          </p:spPr>
          <p:txBody>
            <a:bodyPr wrap="none" anchor="ctr"/>
            <a:lstStyle/>
            <a:p>
              <a:endParaRPr lang="fr-FR"/>
            </a:p>
          </p:txBody>
        </p:sp>
        <p:sp>
          <p:nvSpPr>
            <p:cNvPr id="59407" name="Line 33"/>
            <p:cNvSpPr>
              <a:spLocks noChangeShapeType="1"/>
            </p:cNvSpPr>
            <p:nvPr/>
          </p:nvSpPr>
          <p:spPr bwMode="auto">
            <a:xfrm>
              <a:off x="493713" y="4811713"/>
              <a:ext cx="8023225" cy="0"/>
            </a:xfrm>
            <a:prstGeom prst="line">
              <a:avLst/>
            </a:prstGeom>
            <a:noFill/>
            <a:ln w="9525" cap="rnd">
              <a:solidFill>
                <a:srgbClr val="000000"/>
              </a:solidFill>
              <a:prstDash val="sysDot"/>
              <a:round/>
              <a:headEnd/>
              <a:tailEnd/>
            </a:ln>
          </p:spPr>
          <p:txBody>
            <a:bodyPr wrap="none" anchor="ctr"/>
            <a:lstStyle/>
            <a:p>
              <a:endParaRPr lang="fr-FR"/>
            </a:p>
          </p:txBody>
        </p:sp>
        <p:sp>
          <p:nvSpPr>
            <p:cNvPr id="59409" name="Line 37"/>
            <p:cNvSpPr>
              <a:spLocks noChangeShapeType="1"/>
            </p:cNvSpPr>
            <p:nvPr/>
          </p:nvSpPr>
          <p:spPr bwMode="auto">
            <a:xfrm>
              <a:off x="6756400" y="2568575"/>
              <a:ext cx="1719263" cy="0"/>
            </a:xfrm>
            <a:prstGeom prst="line">
              <a:avLst/>
            </a:prstGeom>
            <a:noFill/>
            <a:ln w="9525" cap="rnd">
              <a:solidFill>
                <a:srgbClr val="000000"/>
              </a:solidFill>
              <a:prstDash val="sysDot"/>
              <a:round/>
              <a:headEnd/>
              <a:tailEnd/>
            </a:ln>
          </p:spPr>
          <p:txBody>
            <a:bodyPr wrap="none" anchor="ctr"/>
            <a:lstStyle/>
            <a:p>
              <a:endParaRPr lang="fr-FR"/>
            </a:p>
          </p:txBody>
        </p:sp>
        <p:sp>
          <p:nvSpPr>
            <p:cNvPr id="59410" name="Line 38"/>
            <p:cNvSpPr>
              <a:spLocks noChangeShapeType="1"/>
            </p:cNvSpPr>
            <p:nvPr/>
          </p:nvSpPr>
          <p:spPr bwMode="auto">
            <a:xfrm>
              <a:off x="6461125" y="2854325"/>
              <a:ext cx="2014538" cy="0"/>
            </a:xfrm>
            <a:prstGeom prst="line">
              <a:avLst/>
            </a:prstGeom>
            <a:noFill/>
            <a:ln w="9525" cap="rnd">
              <a:solidFill>
                <a:srgbClr val="000000"/>
              </a:solidFill>
              <a:prstDash val="sysDot"/>
              <a:round/>
              <a:headEnd/>
              <a:tailEnd/>
            </a:ln>
          </p:spPr>
          <p:txBody>
            <a:bodyPr wrap="none" anchor="ctr"/>
            <a:lstStyle/>
            <a:p>
              <a:endParaRPr lang="fr-FR"/>
            </a:p>
          </p:txBody>
        </p:sp>
        <p:sp>
          <p:nvSpPr>
            <p:cNvPr id="59411" name="Line 39"/>
            <p:cNvSpPr>
              <a:spLocks noChangeShapeType="1"/>
            </p:cNvSpPr>
            <p:nvPr/>
          </p:nvSpPr>
          <p:spPr bwMode="auto">
            <a:xfrm>
              <a:off x="7366000" y="3149600"/>
              <a:ext cx="1109663" cy="0"/>
            </a:xfrm>
            <a:prstGeom prst="line">
              <a:avLst/>
            </a:prstGeom>
            <a:noFill/>
            <a:ln w="9525" cap="rnd">
              <a:solidFill>
                <a:srgbClr val="000000"/>
              </a:solidFill>
              <a:prstDash val="sysDot"/>
              <a:round/>
              <a:headEnd/>
              <a:tailEnd/>
            </a:ln>
          </p:spPr>
          <p:txBody>
            <a:bodyPr wrap="none" anchor="ctr"/>
            <a:lstStyle/>
            <a:p>
              <a:endParaRPr lang="fr-FR"/>
            </a:p>
          </p:txBody>
        </p:sp>
        <p:sp>
          <p:nvSpPr>
            <p:cNvPr id="59412" name="Line 41"/>
            <p:cNvSpPr>
              <a:spLocks noChangeShapeType="1"/>
            </p:cNvSpPr>
            <p:nvPr/>
          </p:nvSpPr>
          <p:spPr bwMode="auto">
            <a:xfrm>
              <a:off x="493713" y="5072063"/>
              <a:ext cx="8023225" cy="0"/>
            </a:xfrm>
            <a:prstGeom prst="line">
              <a:avLst/>
            </a:prstGeom>
            <a:noFill/>
            <a:ln w="9525" cap="rnd">
              <a:solidFill>
                <a:srgbClr val="000000"/>
              </a:solidFill>
              <a:prstDash val="sysDot"/>
              <a:round/>
              <a:headEnd/>
              <a:tailEnd/>
            </a:ln>
          </p:spPr>
          <p:txBody>
            <a:bodyPr wrap="none" anchor="ctr"/>
            <a:lstStyle/>
            <a:p>
              <a:endParaRPr lang="fr-FR"/>
            </a:p>
          </p:txBody>
        </p:sp>
        <p:sp>
          <p:nvSpPr>
            <p:cNvPr id="59413" name="Line 43"/>
            <p:cNvSpPr>
              <a:spLocks noChangeShapeType="1"/>
            </p:cNvSpPr>
            <p:nvPr/>
          </p:nvSpPr>
          <p:spPr bwMode="auto">
            <a:xfrm>
              <a:off x="493713" y="5360988"/>
              <a:ext cx="8023225" cy="0"/>
            </a:xfrm>
            <a:prstGeom prst="line">
              <a:avLst/>
            </a:prstGeom>
            <a:noFill/>
            <a:ln w="9525" cap="rnd">
              <a:solidFill>
                <a:srgbClr val="000000"/>
              </a:solidFill>
              <a:prstDash val="sysDot"/>
              <a:round/>
              <a:headEnd/>
              <a:tailEnd/>
            </a:ln>
          </p:spPr>
          <p:txBody>
            <a:bodyPr wrap="none" anchor="ctr"/>
            <a:lstStyle/>
            <a:p>
              <a:endParaRPr lang="fr-FR"/>
            </a:p>
          </p:txBody>
        </p:sp>
      </p:gr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24114" y="1465943"/>
            <a:ext cx="8157029" cy="2166747"/>
          </a:xfrm>
          <a:prstGeom prst="rect">
            <a:avLst/>
          </a:prstGeom>
          <a:noFill/>
        </p:spPr>
        <p:txBody>
          <a:bodyPr wrap="square" rtlCol="0">
            <a:spAutoFit/>
          </a:bodyPr>
          <a:lstStyle/>
          <a:p>
            <a:pPr marL="342900" indent="-342900" eaLnBrk="0" hangingPunct="0">
              <a:spcBef>
                <a:spcPct val="30000"/>
              </a:spcBef>
              <a:buFont typeface="Wingdings" pitchFamily="2" charset="2"/>
              <a:buChar char="q"/>
            </a:pPr>
            <a:r>
              <a:rPr lang="fr-FR" sz="2000" b="1" dirty="0" smtClean="0"/>
              <a:t>Décision de l’enseignant quant à la certification (10 minutes)</a:t>
            </a:r>
          </a:p>
          <a:p>
            <a:pPr marL="742950" lvl="1" indent="-285750" eaLnBrk="0" hangingPunct="0">
              <a:spcBef>
                <a:spcPct val="30000"/>
              </a:spcBef>
              <a:buFont typeface="Wingdings" pitchFamily="2" charset="2"/>
              <a:buChar char="Ä"/>
            </a:pPr>
            <a:r>
              <a:rPr lang="fr-FR" sz="1800" dirty="0" smtClean="0"/>
              <a:t>Les enseignants sont appelés pour leur faire part de la recommandation de certifier ou non le candidat. </a:t>
            </a:r>
          </a:p>
          <a:p>
            <a:pPr marL="742950" lvl="1" indent="-285750" eaLnBrk="0" hangingPunct="0">
              <a:spcBef>
                <a:spcPct val="30000"/>
              </a:spcBef>
              <a:buFont typeface="Wingdings" pitchFamily="2" charset="2"/>
              <a:buChar char="Ä"/>
            </a:pPr>
            <a:r>
              <a:rPr lang="fr-FR" sz="1800" dirty="0" smtClean="0"/>
              <a:t>Les enseignants prennent alors leur décision en l’éclairant de ce que leur dit le jury et en questionnant les membres du jury sur la façon dont l’examen s’est déroulé.</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BA989F9D-F911-48C9-B34A-3A4501F6461E}" type="slidenum">
              <a:rPr lang="fr-FR" i="1" smtClean="0">
                <a:solidFill>
                  <a:schemeClr val="tx1"/>
                </a:solidFill>
                <a:latin typeface="Arial" charset="0"/>
                <a:cs typeface="Arial" charset="0"/>
              </a:rPr>
              <a:pPr>
                <a:spcBef>
                  <a:spcPct val="0"/>
                </a:spcBef>
                <a:spcAft>
                  <a:spcPct val="0"/>
                </a:spcAft>
              </a:pPr>
              <a:t>5</a:t>
            </a:fld>
            <a:endParaRPr lang="fr-FR" i="1" smtClean="0">
              <a:solidFill>
                <a:schemeClr val="tx1"/>
              </a:solidFill>
              <a:latin typeface="Arial" charset="0"/>
              <a:cs typeface="Arial" charset="0"/>
            </a:endParaRPr>
          </a:p>
        </p:txBody>
      </p:sp>
      <p:sp>
        <p:nvSpPr>
          <p:cNvPr id="400386" name="Rectangle 2"/>
          <p:cNvSpPr>
            <a:spLocks noChangeArrowheads="1"/>
          </p:cNvSpPr>
          <p:nvPr/>
        </p:nvSpPr>
        <p:spPr bwMode="auto">
          <a:xfrm>
            <a:off x="3324225" y="449263"/>
            <a:ext cx="5889625"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Référentiel : cadre général </a:t>
            </a:r>
          </a:p>
        </p:txBody>
      </p:sp>
      <p:sp>
        <p:nvSpPr>
          <p:cNvPr id="25603" name="AutoShape 3">
            <a:hlinkClick r:id="rId2" action="ppaction://hlinksldjump" highlightClick="1"/>
          </p:cNvPr>
          <p:cNvSpPr>
            <a:spLocks noChangeArrowheads="1"/>
          </p:cNvSpPr>
          <p:nvPr/>
        </p:nvSpPr>
        <p:spPr bwMode="auto">
          <a:xfrm>
            <a:off x="0" y="0"/>
            <a:ext cx="2114550" cy="838200"/>
          </a:xfrm>
          <a:prstGeom prst="actionButtonBlank">
            <a:avLst/>
          </a:prstGeom>
          <a:noFill/>
          <a:ln w="9525">
            <a:noFill/>
            <a:miter lim="800000"/>
            <a:headEnd/>
            <a:tailEnd/>
          </a:ln>
        </p:spPr>
        <p:txBody>
          <a:bodyPr wrap="none" anchor="ctr">
            <a:spAutoFit/>
          </a:bodyPr>
          <a:lstStyle/>
          <a:p>
            <a:pPr algn="ctr" eaLnBrk="0" hangingPunct="0">
              <a:spcBef>
                <a:spcPct val="20000"/>
              </a:spcBef>
              <a:buFont typeface="Monotype Sorts"/>
              <a:buNone/>
            </a:pPr>
            <a:endParaRPr lang="fr-FR"/>
          </a:p>
        </p:txBody>
      </p:sp>
      <p:sp>
        <p:nvSpPr>
          <p:cNvPr id="400388" name="Rectangle 4"/>
          <p:cNvSpPr>
            <a:spLocks noChangeArrowheads="1"/>
          </p:cNvSpPr>
          <p:nvPr/>
        </p:nvSpPr>
        <p:spPr bwMode="auto">
          <a:xfrm>
            <a:off x="266700" y="1081088"/>
            <a:ext cx="8658225" cy="5187950"/>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200" b="1" dirty="0"/>
              <a:t>En quoi est-on certifié ?</a:t>
            </a:r>
          </a:p>
          <a:p>
            <a:pPr marL="742950" lvl="1" indent="-285750" algn="just" eaLnBrk="0" hangingPunct="0">
              <a:spcBef>
                <a:spcPct val="30000"/>
              </a:spcBef>
              <a:buFont typeface="Wingdings" pitchFamily="2" charset="2"/>
              <a:buChar char="Ä"/>
            </a:pPr>
            <a:r>
              <a:rPr lang="fr-FR" sz="1800" dirty="0"/>
              <a:t>La personne certifiée est censée être capable d’accompagner une autre personne responsable, et/ou son équipe dans la vie de son institution et de son environnement.</a:t>
            </a:r>
            <a:r>
              <a:rPr lang="fr-FR" sz="2000" b="1" dirty="0"/>
              <a:t> </a:t>
            </a:r>
          </a:p>
          <a:p>
            <a:pPr marL="742950" lvl="1" indent="-285750" algn="just" eaLnBrk="0" hangingPunct="0">
              <a:spcBef>
                <a:spcPct val="30000"/>
              </a:spcBef>
              <a:buFont typeface="Wingdings" pitchFamily="2" charset="2"/>
              <a:buChar char="Ä"/>
            </a:pPr>
            <a:r>
              <a:rPr lang="fr-FR" sz="1800" dirty="0"/>
              <a:t>La personne certifiée témoigne de l’intégration de « l’Enveloppe Culturelle Minimale » (E.C.M.) représentée par le contenu des trois livres « Oser la Confiance », « Engagements, Espoirs, Rêves », « Responsables Porteurs de Sens ».</a:t>
            </a:r>
          </a:p>
          <a:p>
            <a:pPr marL="742950" lvl="1" indent="-285750" algn="just" eaLnBrk="0" hangingPunct="0">
              <a:spcBef>
                <a:spcPct val="30000"/>
              </a:spcBef>
              <a:buFont typeface="Wingdings" pitchFamily="2" charset="2"/>
              <a:buChar char="Ä"/>
            </a:pPr>
            <a:r>
              <a:rPr lang="fr-FR" sz="1800" dirty="0"/>
              <a:t>Elle intègre trois polarités de développement :</a:t>
            </a:r>
          </a:p>
          <a:p>
            <a:pPr marL="1143000" lvl="2" indent="-228600" algn="just" eaLnBrk="0" hangingPunct="0">
              <a:spcBef>
                <a:spcPct val="30000"/>
              </a:spcBef>
              <a:buFont typeface="Wingdings" pitchFamily="2" charset="2"/>
              <a:buChar char="ü"/>
            </a:pPr>
            <a:r>
              <a:rPr lang="fr-FR" sz="1800" dirty="0"/>
              <a:t>son développement personnel et thérapeutique</a:t>
            </a:r>
          </a:p>
          <a:p>
            <a:pPr marL="1143000" lvl="2" indent="-228600" algn="just" eaLnBrk="0" hangingPunct="0">
              <a:spcBef>
                <a:spcPct val="30000"/>
              </a:spcBef>
              <a:buFont typeface="Wingdings" pitchFamily="2" charset="2"/>
              <a:buChar char="ü"/>
            </a:pPr>
            <a:r>
              <a:rPr lang="fr-FR" sz="1800" dirty="0"/>
              <a:t>le développement managérial (le sien et celui des personnes qu’elle accompagne)</a:t>
            </a:r>
          </a:p>
          <a:p>
            <a:pPr marL="1143000" lvl="2" indent="-228600" algn="just" eaLnBrk="0" hangingPunct="0">
              <a:spcBef>
                <a:spcPct val="30000"/>
              </a:spcBef>
              <a:buFont typeface="Wingdings" pitchFamily="2" charset="2"/>
              <a:buChar char="ü"/>
            </a:pPr>
            <a:r>
              <a:rPr lang="fr-FR" sz="1800" dirty="0"/>
              <a:t>le développement des organisations qu’elle accompagne</a:t>
            </a:r>
          </a:p>
          <a:p>
            <a:pPr marL="742950" lvl="1" indent="-285750" algn="just" eaLnBrk="0" hangingPunct="0">
              <a:spcBef>
                <a:spcPct val="30000"/>
              </a:spcBef>
              <a:buFont typeface="Wingdings" pitchFamily="2" charset="2"/>
              <a:buChar char="Ä"/>
            </a:pPr>
            <a:r>
              <a:rPr lang="fr-FR" sz="1800" dirty="0"/>
              <a:t>Elle connaît et respecte les spécificités et les limites de ces trois vecteurs de développement. Elle met en œuvre pour elle-même ce qu’elle préconise dans son métier (exemplarité) au travers de supervision et/ou de contrôle.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0388">
                                            <p:txEl>
                                              <p:pRg st="0" end="0"/>
                                            </p:txEl>
                                          </p:spTgt>
                                        </p:tgtEl>
                                        <p:attrNameLst>
                                          <p:attrName>style.visibility</p:attrName>
                                        </p:attrNameLst>
                                      </p:cBhvr>
                                      <p:to>
                                        <p:strVal val="visible"/>
                                      </p:to>
                                    </p:set>
                                    <p:animEffect transition="in" filter="wipe(left)">
                                      <p:cBhvr>
                                        <p:cTn id="7" dur="500"/>
                                        <p:tgtEl>
                                          <p:spTgt spid="40038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0388">
                                            <p:txEl>
                                              <p:pRg st="1" end="1"/>
                                            </p:txEl>
                                          </p:spTgt>
                                        </p:tgtEl>
                                        <p:attrNameLst>
                                          <p:attrName>style.visibility</p:attrName>
                                        </p:attrNameLst>
                                      </p:cBhvr>
                                      <p:to>
                                        <p:strVal val="visible"/>
                                      </p:to>
                                    </p:set>
                                    <p:animEffect transition="in" filter="wipe(left)">
                                      <p:cBhvr>
                                        <p:cTn id="10" dur="500"/>
                                        <p:tgtEl>
                                          <p:spTgt spid="400388">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0388">
                                            <p:txEl>
                                              <p:pRg st="2" end="2"/>
                                            </p:txEl>
                                          </p:spTgt>
                                        </p:tgtEl>
                                        <p:attrNameLst>
                                          <p:attrName>style.visibility</p:attrName>
                                        </p:attrNameLst>
                                      </p:cBhvr>
                                      <p:to>
                                        <p:strVal val="visible"/>
                                      </p:to>
                                    </p:set>
                                    <p:animEffect transition="in" filter="wipe(left)">
                                      <p:cBhvr>
                                        <p:cTn id="13" dur="500"/>
                                        <p:tgtEl>
                                          <p:spTgt spid="400388">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00388">
                                            <p:txEl>
                                              <p:pRg st="3" end="3"/>
                                            </p:txEl>
                                          </p:spTgt>
                                        </p:tgtEl>
                                        <p:attrNameLst>
                                          <p:attrName>style.visibility</p:attrName>
                                        </p:attrNameLst>
                                      </p:cBhvr>
                                      <p:to>
                                        <p:strVal val="visible"/>
                                      </p:to>
                                    </p:set>
                                    <p:animEffect transition="in" filter="wipe(left)">
                                      <p:cBhvr>
                                        <p:cTn id="16" dur="500"/>
                                        <p:tgtEl>
                                          <p:spTgt spid="400388">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0388">
                                            <p:txEl>
                                              <p:pRg st="4" end="4"/>
                                            </p:txEl>
                                          </p:spTgt>
                                        </p:tgtEl>
                                        <p:attrNameLst>
                                          <p:attrName>style.visibility</p:attrName>
                                        </p:attrNameLst>
                                      </p:cBhvr>
                                      <p:to>
                                        <p:strVal val="visible"/>
                                      </p:to>
                                    </p:set>
                                    <p:animEffect transition="in" filter="wipe(left)">
                                      <p:cBhvr>
                                        <p:cTn id="19" dur="500"/>
                                        <p:tgtEl>
                                          <p:spTgt spid="400388">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00388">
                                            <p:txEl>
                                              <p:pRg st="5" end="5"/>
                                            </p:txEl>
                                          </p:spTgt>
                                        </p:tgtEl>
                                        <p:attrNameLst>
                                          <p:attrName>style.visibility</p:attrName>
                                        </p:attrNameLst>
                                      </p:cBhvr>
                                      <p:to>
                                        <p:strVal val="visible"/>
                                      </p:to>
                                    </p:set>
                                    <p:animEffect transition="in" filter="wipe(left)">
                                      <p:cBhvr>
                                        <p:cTn id="22" dur="500"/>
                                        <p:tgtEl>
                                          <p:spTgt spid="400388">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0388">
                                            <p:txEl>
                                              <p:pRg st="6" end="6"/>
                                            </p:txEl>
                                          </p:spTgt>
                                        </p:tgtEl>
                                        <p:attrNameLst>
                                          <p:attrName>style.visibility</p:attrName>
                                        </p:attrNameLst>
                                      </p:cBhvr>
                                      <p:to>
                                        <p:strVal val="visible"/>
                                      </p:to>
                                    </p:set>
                                    <p:animEffect transition="in" filter="wipe(left)">
                                      <p:cBhvr>
                                        <p:cTn id="25" dur="500"/>
                                        <p:tgtEl>
                                          <p:spTgt spid="400388">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00388">
                                            <p:txEl>
                                              <p:pRg st="7" end="7"/>
                                            </p:txEl>
                                          </p:spTgt>
                                        </p:tgtEl>
                                        <p:attrNameLst>
                                          <p:attrName>style.visibility</p:attrName>
                                        </p:attrNameLst>
                                      </p:cBhvr>
                                      <p:to>
                                        <p:strVal val="visible"/>
                                      </p:to>
                                    </p:set>
                                    <p:animEffect transition="in" filter="wipe(left)">
                                      <p:cBhvr>
                                        <p:cTn id="28" dur="500"/>
                                        <p:tgtEl>
                                          <p:spTgt spid="40038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373B21C5-2F09-445E-927D-4A76A0A45FBA}" type="slidenum">
              <a:rPr lang="fr-FR" i="1" smtClean="0">
                <a:solidFill>
                  <a:schemeClr val="tx1"/>
                </a:solidFill>
                <a:latin typeface="Arial" charset="0"/>
                <a:cs typeface="Arial" charset="0"/>
              </a:rPr>
              <a:pPr>
                <a:spcBef>
                  <a:spcPct val="0"/>
                </a:spcBef>
                <a:spcAft>
                  <a:spcPct val="0"/>
                </a:spcAft>
              </a:pPr>
              <a:t>6</a:t>
            </a:fld>
            <a:endParaRPr lang="fr-FR" i="1" smtClean="0">
              <a:solidFill>
                <a:schemeClr val="tx1"/>
              </a:solidFill>
              <a:latin typeface="Arial" charset="0"/>
              <a:cs typeface="Arial" charset="0"/>
            </a:endParaRPr>
          </a:p>
        </p:txBody>
      </p:sp>
      <p:sp>
        <p:nvSpPr>
          <p:cNvPr id="403458" name="Rectangle 2"/>
          <p:cNvSpPr>
            <a:spLocks noChangeArrowheads="1"/>
          </p:cNvSpPr>
          <p:nvPr/>
        </p:nvSpPr>
        <p:spPr bwMode="auto">
          <a:xfrm>
            <a:off x="3240088" y="449263"/>
            <a:ext cx="5903912"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Référentiel : cadre général </a:t>
            </a:r>
          </a:p>
        </p:txBody>
      </p:sp>
      <p:sp>
        <p:nvSpPr>
          <p:cNvPr id="26627" name="AutoShape 3">
            <a:hlinkClick r:id="rId2" action="ppaction://hlinksldjump" highlightClick="1"/>
          </p:cNvPr>
          <p:cNvSpPr>
            <a:spLocks noChangeArrowheads="1"/>
          </p:cNvSpPr>
          <p:nvPr/>
        </p:nvSpPr>
        <p:spPr bwMode="auto">
          <a:xfrm>
            <a:off x="0" y="0"/>
            <a:ext cx="2114550" cy="838200"/>
          </a:xfrm>
          <a:prstGeom prst="actionButtonBlank">
            <a:avLst/>
          </a:prstGeom>
          <a:noFill/>
          <a:ln w="9525">
            <a:noFill/>
            <a:miter lim="800000"/>
            <a:headEnd/>
            <a:tailEnd/>
          </a:ln>
        </p:spPr>
        <p:txBody>
          <a:bodyPr wrap="none" anchor="ctr">
            <a:spAutoFit/>
          </a:bodyPr>
          <a:lstStyle/>
          <a:p>
            <a:pPr algn="ctr" eaLnBrk="0" hangingPunct="0">
              <a:spcBef>
                <a:spcPct val="20000"/>
              </a:spcBef>
              <a:buFont typeface="Monotype Sorts"/>
              <a:buNone/>
            </a:pPr>
            <a:endParaRPr lang="fr-FR"/>
          </a:p>
        </p:txBody>
      </p:sp>
      <p:sp>
        <p:nvSpPr>
          <p:cNvPr id="403460" name="Rectangle 4"/>
          <p:cNvSpPr>
            <a:spLocks noChangeArrowheads="1"/>
          </p:cNvSpPr>
          <p:nvPr/>
        </p:nvSpPr>
        <p:spPr bwMode="auto">
          <a:xfrm>
            <a:off x="266700" y="1023938"/>
            <a:ext cx="8658225" cy="685800"/>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200" dirty="0"/>
              <a:t>En termes de savoir faire, la personne certifiée témoigne de sa compétence sur l’ensemble des quinze paramètres suivants :</a:t>
            </a:r>
            <a:endParaRPr lang="fr-FR" sz="2000" dirty="0"/>
          </a:p>
          <a:p>
            <a:pPr marL="927100" lvl="1" indent="-469900" eaLnBrk="0" hangingPunct="0">
              <a:spcBef>
                <a:spcPts val="300"/>
              </a:spcBef>
              <a:spcAft>
                <a:spcPts val="300"/>
              </a:spcAft>
              <a:buFont typeface="Wingdings" pitchFamily="2" charset="2"/>
              <a:buNone/>
            </a:pPr>
            <a:r>
              <a:rPr lang="fr-FR" sz="1600" dirty="0">
                <a:cs typeface="Times New Roman" pitchFamily="18" charset="0"/>
              </a:rPr>
              <a:t>1.	</a:t>
            </a:r>
            <a:r>
              <a:rPr lang="fr-FR" sz="1600" dirty="0"/>
              <a:t>Présentation, ventes et propositions des interventions</a:t>
            </a:r>
          </a:p>
          <a:p>
            <a:pPr marL="927100" lvl="1" indent="-469900" eaLnBrk="0" hangingPunct="0">
              <a:spcBef>
                <a:spcPts val="300"/>
              </a:spcBef>
              <a:spcAft>
                <a:spcPts val="300"/>
              </a:spcAft>
              <a:buFont typeface="Wingdings" pitchFamily="2" charset="2"/>
              <a:buNone/>
            </a:pPr>
            <a:r>
              <a:rPr lang="fr-FR" sz="1600" dirty="0"/>
              <a:t>2.	Connaissance des concepts C &amp; T</a:t>
            </a:r>
          </a:p>
          <a:p>
            <a:pPr marL="927100" lvl="1" indent="-469900" eaLnBrk="0" hangingPunct="0">
              <a:spcBef>
                <a:spcPts val="300"/>
              </a:spcBef>
              <a:spcAft>
                <a:spcPts val="300"/>
              </a:spcAft>
              <a:buFont typeface="Wingdings" pitchFamily="2" charset="2"/>
              <a:buNone/>
            </a:pPr>
            <a:r>
              <a:rPr lang="fr-FR" sz="1600" dirty="0"/>
              <a:t>3.	Gestion des processus et de leurs ambiguïtés</a:t>
            </a:r>
          </a:p>
          <a:p>
            <a:pPr marL="927100" lvl="1" indent="-469900" eaLnBrk="0" hangingPunct="0">
              <a:spcBef>
                <a:spcPts val="300"/>
              </a:spcBef>
              <a:spcAft>
                <a:spcPts val="300"/>
              </a:spcAft>
              <a:buFont typeface="Wingdings" pitchFamily="2" charset="2"/>
              <a:buNone/>
            </a:pPr>
            <a:r>
              <a:rPr lang="fr-FR" sz="1600" dirty="0"/>
              <a:t>4.	Connaissance du champ institutionnel</a:t>
            </a:r>
          </a:p>
          <a:p>
            <a:pPr marL="927100" lvl="1" indent="-469900" eaLnBrk="0" hangingPunct="0">
              <a:spcBef>
                <a:spcPts val="300"/>
              </a:spcBef>
              <a:spcAft>
                <a:spcPts val="300"/>
              </a:spcAft>
              <a:buFont typeface="Wingdings" pitchFamily="2" charset="2"/>
              <a:buNone/>
            </a:pPr>
            <a:r>
              <a:rPr lang="fr-FR" sz="1600" dirty="0"/>
              <a:t>5.	Déontologie</a:t>
            </a:r>
          </a:p>
          <a:p>
            <a:pPr marL="927100" lvl="1" indent="-469900" eaLnBrk="0" hangingPunct="0">
              <a:spcBef>
                <a:spcPts val="300"/>
              </a:spcBef>
              <a:spcAft>
                <a:spcPts val="300"/>
              </a:spcAft>
              <a:buFont typeface="Wingdings" pitchFamily="2" charset="2"/>
              <a:buNone/>
            </a:pPr>
            <a:r>
              <a:rPr lang="fr-FR" sz="1600" dirty="0"/>
              <a:t>6.	Créativité et adaptabilité au terrain</a:t>
            </a:r>
          </a:p>
          <a:p>
            <a:pPr marL="927100" lvl="1" indent="-469900" eaLnBrk="0" hangingPunct="0">
              <a:spcBef>
                <a:spcPts val="300"/>
              </a:spcBef>
              <a:spcAft>
                <a:spcPts val="300"/>
              </a:spcAft>
              <a:buFont typeface="Wingdings" pitchFamily="2" charset="2"/>
              <a:buNone/>
            </a:pPr>
            <a:r>
              <a:rPr lang="fr-FR" sz="1600" dirty="0"/>
              <a:t>7.	Approches variées (P, A, E)</a:t>
            </a:r>
          </a:p>
          <a:p>
            <a:pPr marL="927100" lvl="1" indent="-469900" eaLnBrk="0" hangingPunct="0">
              <a:spcBef>
                <a:spcPts val="300"/>
              </a:spcBef>
              <a:spcAft>
                <a:spcPts val="300"/>
              </a:spcAft>
              <a:buFont typeface="Wingdings" pitchFamily="2" charset="2"/>
              <a:buNone/>
            </a:pPr>
            <a:r>
              <a:rPr lang="fr-FR" sz="1600" dirty="0"/>
              <a:t>8.	Capacité à communiquer et métacommuniquer	</a:t>
            </a:r>
          </a:p>
          <a:p>
            <a:pPr marL="927100" lvl="1" indent="-469900" eaLnBrk="0" hangingPunct="0">
              <a:spcBef>
                <a:spcPts val="300"/>
              </a:spcBef>
              <a:spcAft>
                <a:spcPts val="300"/>
              </a:spcAft>
              <a:buFont typeface="Wingdings" pitchFamily="2" charset="2"/>
              <a:buNone/>
            </a:pPr>
            <a:r>
              <a:rPr lang="fr-FR" sz="1600" dirty="0"/>
              <a:t>9.	Techniques pédagogiques d’interventions</a:t>
            </a:r>
          </a:p>
          <a:p>
            <a:pPr marL="927100" lvl="1" indent="-469900" eaLnBrk="0" hangingPunct="0">
              <a:spcBef>
                <a:spcPts val="300"/>
              </a:spcBef>
              <a:spcAft>
                <a:spcPts val="300"/>
              </a:spcAft>
              <a:buFont typeface="Wingdings" pitchFamily="2" charset="2"/>
              <a:buNone/>
            </a:pPr>
            <a:r>
              <a:rPr lang="fr-FR" sz="1600" dirty="0"/>
              <a:t>10.	Pertinence, concision et à propos des interventions (3 P : Protection, Permission, Puissance + </a:t>
            </a:r>
            <a:r>
              <a:rPr lang="fr-FR" sz="1600" dirty="0" err="1"/>
              <a:t>Crispness</a:t>
            </a:r>
            <a:r>
              <a:rPr lang="fr-FR" sz="1600" dirty="0"/>
              <a:t>)</a:t>
            </a:r>
          </a:p>
          <a:p>
            <a:pPr marL="927100" lvl="1" indent="-469900" eaLnBrk="0" hangingPunct="0">
              <a:spcBef>
                <a:spcPts val="300"/>
              </a:spcBef>
              <a:spcAft>
                <a:spcPts val="300"/>
              </a:spcAft>
              <a:buFont typeface="Wingdings" pitchFamily="2" charset="2"/>
              <a:buNone/>
            </a:pPr>
            <a:r>
              <a:rPr lang="fr-FR" sz="1600" dirty="0"/>
              <a:t>11.	Evaluation des besoins et directions</a:t>
            </a:r>
          </a:p>
          <a:p>
            <a:pPr marL="927100" lvl="1" indent="-469900" eaLnBrk="0" hangingPunct="0">
              <a:spcBef>
                <a:spcPts val="300"/>
              </a:spcBef>
              <a:spcAft>
                <a:spcPts val="300"/>
              </a:spcAft>
              <a:buFont typeface="Wingdings" pitchFamily="2" charset="2"/>
              <a:buNone/>
            </a:pPr>
            <a:r>
              <a:rPr lang="fr-FR" sz="1600" dirty="0"/>
              <a:t>12.	Conscience des méconnaissances et incongruités</a:t>
            </a:r>
          </a:p>
          <a:p>
            <a:pPr marL="927100" lvl="1" indent="-469900" eaLnBrk="0" hangingPunct="0">
              <a:spcBef>
                <a:spcPts val="300"/>
              </a:spcBef>
              <a:spcAft>
                <a:spcPts val="300"/>
              </a:spcAft>
              <a:buFont typeface="Wingdings" pitchFamily="2" charset="2"/>
              <a:buNone/>
            </a:pPr>
            <a:r>
              <a:rPr lang="fr-FR" sz="1600" dirty="0"/>
              <a:t>13.	Conscience des contrats (psychologiques, sociaux, institutionnels)</a:t>
            </a:r>
          </a:p>
          <a:p>
            <a:pPr marL="927100" lvl="1" indent="-469900" eaLnBrk="0" hangingPunct="0">
              <a:spcBef>
                <a:spcPts val="300"/>
              </a:spcBef>
              <a:spcAft>
                <a:spcPts val="300"/>
              </a:spcAft>
              <a:buFont typeface="Wingdings" pitchFamily="2" charset="2"/>
              <a:buNone/>
            </a:pPr>
            <a:r>
              <a:rPr lang="fr-FR" sz="1600" dirty="0"/>
              <a:t>14.	Degré de professionnalisme (intégration des spécificités CT)</a:t>
            </a:r>
          </a:p>
          <a:p>
            <a:pPr marL="927100" lvl="1" indent="-469900" eaLnBrk="0" hangingPunct="0">
              <a:spcBef>
                <a:spcPts val="300"/>
              </a:spcBef>
              <a:spcAft>
                <a:spcPts val="300"/>
              </a:spcAft>
              <a:buFont typeface="Wingdings" pitchFamily="2" charset="2"/>
              <a:buNone/>
            </a:pPr>
            <a:r>
              <a:rPr lang="fr-FR" sz="1600" dirty="0"/>
              <a:t>15.	</a:t>
            </a:r>
            <a:r>
              <a:rPr lang="fr-FR" sz="1600" dirty="0" err="1"/>
              <a:t>Recommandabilité</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3460">
                                            <p:txEl>
                                              <p:pRg st="0" end="0"/>
                                            </p:txEl>
                                          </p:spTgt>
                                        </p:tgtEl>
                                        <p:attrNameLst>
                                          <p:attrName>style.visibility</p:attrName>
                                        </p:attrNameLst>
                                      </p:cBhvr>
                                      <p:to>
                                        <p:strVal val="visible"/>
                                      </p:to>
                                    </p:set>
                                    <p:animEffect transition="in" filter="wipe(left)">
                                      <p:cBhvr>
                                        <p:cTn id="7" dur="500"/>
                                        <p:tgtEl>
                                          <p:spTgt spid="40346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3460">
                                            <p:txEl>
                                              <p:pRg st="1" end="1"/>
                                            </p:txEl>
                                          </p:spTgt>
                                        </p:tgtEl>
                                        <p:attrNameLst>
                                          <p:attrName>style.visibility</p:attrName>
                                        </p:attrNameLst>
                                      </p:cBhvr>
                                      <p:to>
                                        <p:strVal val="visible"/>
                                      </p:to>
                                    </p:set>
                                    <p:animEffect transition="in" filter="wipe(left)">
                                      <p:cBhvr>
                                        <p:cTn id="10" dur="500"/>
                                        <p:tgtEl>
                                          <p:spTgt spid="403460">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3460">
                                            <p:txEl>
                                              <p:pRg st="2" end="2"/>
                                            </p:txEl>
                                          </p:spTgt>
                                        </p:tgtEl>
                                        <p:attrNameLst>
                                          <p:attrName>style.visibility</p:attrName>
                                        </p:attrNameLst>
                                      </p:cBhvr>
                                      <p:to>
                                        <p:strVal val="visible"/>
                                      </p:to>
                                    </p:set>
                                    <p:animEffect transition="in" filter="wipe(left)">
                                      <p:cBhvr>
                                        <p:cTn id="13" dur="500"/>
                                        <p:tgtEl>
                                          <p:spTgt spid="403460">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03460">
                                            <p:txEl>
                                              <p:pRg st="3" end="3"/>
                                            </p:txEl>
                                          </p:spTgt>
                                        </p:tgtEl>
                                        <p:attrNameLst>
                                          <p:attrName>style.visibility</p:attrName>
                                        </p:attrNameLst>
                                      </p:cBhvr>
                                      <p:to>
                                        <p:strVal val="visible"/>
                                      </p:to>
                                    </p:set>
                                    <p:animEffect transition="in" filter="wipe(left)">
                                      <p:cBhvr>
                                        <p:cTn id="16" dur="500"/>
                                        <p:tgtEl>
                                          <p:spTgt spid="403460">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3460">
                                            <p:txEl>
                                              <p:pRg st="4" end="4"/>
                                            </p:txEl>
                                          </p:spTgt>
                                        </p:tgtEl>
                                        <p:attrNameLst>
                                          <p:attrName>style.visibility</p:attrName>
                                        </p:attrNameLst>
                                      </p:cBhvr>
                                      <p:to>
                                        <p:strVal val="visible"/>
                                      </p:to>
                                    </p:set>
                                    <p:animEffect transition="in" filter="wipe(left)">
                                      <p:cBhvr>
                                        <p:cTn id="19" dur="500"/>
                                        <p:tgtEl>
                                          <p:spTgt spid="403460">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03460">
                                            <p:txEl>
                                              <p:pRg st="5" end="5"/>
                                            </p:txEl>
                                          </p:spTgt>
                                        </p:tgtEl>
                                        <p:attrNameLst>
                                          <p:attrName>style.visibility</p:attrName>
                                        </p:attrNameLst>
                                      </p:cBhvr>
                                      <p:to>
                                        <p:strVal val="visible"/>
                                      </p:to>
                                    </p:set>
                                    <p:animEffect transition="in" filter="wipe(left)">
                                      <p:cBhvr>
                                        <p:cTn id="22" dur="500"/>
                                        <p:tgtEl>
                                          <p:spTgt spid="403460">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3460">
                                            <p:txEl>
                                              <p:pRg st="6" end="6"/>
                                            </p:txEl>
                                          </p:spTgt>
                                        </p:tgtEl>
                                        <p:attrNameLst>
                                          <p:attrName>style.visibility</p:attrName>
                                        </p:attrNameLst>
                                      </p:cBhvr>
                                      <p:to>
                                        <p:strVal val="visible"/>
                                      </p:to>
                                    </p:set>
                                    <p:animEffect transition="in" filter="wipe(left)">
                                      <p:cBhvr>
                                        <p:cTn id="25" dur="500"/>
                                        <p:tgtEl>
                                          <p:spTgt spid="403460">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03460">
                                            <p:txEl>
                                              <p:pRg st="7" end="7"/>
                                            </p:txEl>
                                          </p:spTgt>
                                        </p:tgtEl>
                                        <p:attrNameLst>
                                          <p:attrName>style.visibility</p:attrName>
                                        </p:attrNameLst>
                                      </p:cBhvr>
                                      <p:to>
                                        <p:strVal val="visible"/>
                                      </p:to>
                                    </p:set>
                                    <p:animEffect transition="in" filter="wipe(left)">
                                      <p:cBhvr>
                                        <p:cTn id="28" dur="500"/>
                                        <p:tgtEl>
                                          <p:spTgt spid="403460">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03460">
                                            <p:txEl>
                                              <p:pRg st="8" end="8"/>
                                            </p:txEl>
                                          </p:spTgt>
                                        </p:tgtEl>
                                        <p:attrNameLst>
                                          <p:attrName>style.visibility</p:attrName>
                                        </p:attrNameLst>
                                      </p:cBhvr>
                                      <p:to>
                                        <p:strVal val="visible"/>
                                      </p:to>
                                    </p:set>
                                    <p:animEffect transition="in" filter="wipe(left)">
                                      <p:cBhvr>
                                        <p:cTn id="31" dur="500"/>
                                        <p:tgtEl>
                                          <p:spTgt spid="403460">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03460">
                                            <p:txEl>
                                              <p:pRg st="9" end="9"/>
                                            </p:txEl>
                                          </p:spTgt>
                                        </p:tgtEl>
                                        <p:attrNameLst>
                                          <p:attrName>style.visibility</p:attrName>
                                        </p:attrNameLst>
                                      </p:cBhvr>
                                      <p:to>
                                        <p:strVal val="visible"/>
                                      </p:to>
                                    </p:set>
                                    <p:animEffect transition="in" filter="wipe(left)">
                                      <p:cBhvr>
                                        <p:cTn id="34" dur="500"/>
                                        <p:tgtEl>
                                          <p:spTgt spid="403460">
                                            <p:txEl>
                                              <p:pRg st="9" end="9"/>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403460">
                                            <p:txEl>
                                              <p:pRg st="10" end="10"/>
                                            </p:txEl>
                                          </p:spTgt>
                                        </p:tgtEl>
                                        <p:attrNameLst>
                                          <p:attrName>style.visibility</p:attrName>
                                        </p:attrNameLst>
                                      </p:cBhvr>
                                      <p:to>
                                        <p:strVal val="visible"/>
                                      </p:to>
                                    </p:set>
                                    <p:animEffect transition="in" filter="wipe(left)">
                                      <p:cBhvr>
                                        <p:cTn id="37" dur="500"/>
                                        <p:tgtEl>
                                          <p:spTgt spid="403460">
                                            <p:txEl>
                                              <p:pRg st="10" end="10"/>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03460">
                                            <p:txEl>
                                              <p:pRg st="11" end="11"/>
                                            </p:txEl>
                                          </p:spTgt>
                                        </p:tgtEl>
                                        <p:attrNameLst>
                                          <p:attrName>style.visibility</p:attrName>
                                        </p:attrNameLst>
                                      </p:cBhvr>
                                      <p:to>
                                        <p:strVal val="visible"/>
                                      </p:to>
                                    </p:set>
                                    <p:animEffect transition="in" filter="wipe(left)">
                                      <p:cBhvr>
                                        <p:cTn id="40" dur="500"/>
                                        <p:tgtEl>
                                          <p:spTgt spid="403460">
                                            <p:txEl>
                                              <p:pRg st="11" end="11"/>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03460">
                                            <p:txEl>
                                              <p:pRg st="12" end="12"/>
                                            </p:txEl>
                                          </p:spTgt>
                                        </p:tgtEl>
                                        <p:attrNameLst>
                                          <p:attrName>style.visibility</p:attrName>
                                        </p:attrNameLst>
                                      </p:cBhvr>
                                      <p:to>
                                        <p:strVal val="visible"/>
                                      </p:to>
                                    </p:set>
                                    <p:animEffect transition="in" filter="wipe(left)">
                                      <p:cBhvr>
                                        <p:cTn id="43" dur="500"/>
                                        <p:tgtEl>
                                          <p:spTgt spid="403460">
                                            <p:txEl>
                                              <p:pRg st="12" end="12"/>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3460">
                                            <p:txEl>
                                              <p:pRg st="13" end="13"/>
                                            </p:txEl>
                                          </p:spTgt>
                                        </p:tgtEl>
                                        <p:attrNameLst>
                                          <p:attrName>style.visibility</p:attrName>
                                        </p:attrNameLst>
                                      </p:cBhvr>
                                      <p:to>
                                        <p:strVal val="visible"/>
                                      </p:to>
                                    </p:set>
                                    <p:animEffect transition="in" filter="wipe(left)">
                                      <p:cBhvr>
                                        <p:cTn id="46" dur="500"/>
                                        <p:tgtEl>
                                          <p:spTgt spid="403460">
                                            <p:txEl>
                                              <p:pRg st="13" end="13"/>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03460">
                                            <p:txEl>
                                              <p:pRg st="14" end="14"/>
                                            </p:txEl>
                                          </p:spTgt>
                                        </p:tgtEl>
                                        <p:attrNameLst>
                                          <p:attrName>style.visibility</p:attrName>
                                        </p:attrNameLst>
                                      </p:cBhvr>
                                      <p:to>
                                        <p:strVal val="visible"/>
                                      </p:to>
                                    </p:set>
                                    <p:animEffect transition="in" filter="wipe(left)">
                                      <p:cBhvr>
                                        <p:cTn id="49" dur="500"/>
                                        <p:tgtEl>
                                          <p:spTgt spid="403460">
                                            <p:txEl>
                                              <p:pRg st="14" end="14"/>
                                            </p:txEl>
                                          </p:spTgt>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03460">
                                            <p:txEl>
                                              <p:pRg st="15" end="15"/>
                                            </p:txEl>
                                          </p:spTgt>
                                        </p:tgtEl>
                                        <p:attrNameLst>
                                          <p:attrName>style.visibility</p:attrName>
                                        </p:attrNameLst>
                                      </p:cBhvr>
                                      <p:to>
                                        <p:strVal val="visible"/>
                                      </p:to>
                                    </p:set>
                                    <p:animEffect transition="in" filter="wipe(left)">
                                      <p:cBhvr>
                                        <p:cTn id="52" dur="500"/>
                                        <p:tgtEl>
                                          <p:spTgt spid="403460">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6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87D8AC40-E5DE-4C3D-A7B0-3A6359760243}" type="slidenum">
              <a:rPr lang="fr-FR" i="1" smtClean="0">
                <a:solidFill>
                  <a:schemeClr val="tx1"/>
                </a:solidFill>
                <a:latin typeface="Arial" charset="0"/>
                <a:cs typeface="Arial" charset="0"/>
              </a:rPr>
              <a:pPr>
                <a:spcBef>
                  <a:spcPct val="0"/>
                </a:spcBef>
                <a:spcAft>
                  <a:spcPct val="0"/>
                </a:spcAft>
              </a:pPr>
              <a:t>7</a:t>
            </a:fld>
            <a:endParaRPr lang="fr-FR" i="1" smtClean="0">
              <a:solidFill>
                <a:schemeClr val="tx1"/>
              </a:solidFill>
              <a:latin typeface="Arial" charset="0"/>
              <a:cs typeface="Arial" charset="0"/>
            </a:endParaRPr>
          </a:p>
        </p:txBody>
      </p:sp>
      <p:sp>
        <p:nvSpPr>
          <p:cNvPr id="401410" name="Rectangle 2"/>
          <p:cNvSpPr>
            <a:spLocks noChangeArrowheads="1"/>
          </p:cNvSpPr>
          <p:nvPr/>
        </p:nvSpPr>
        <p:spPr bwMode="auto">
          <a:xfrm>
            <a:off x="3251200" y="449263"/>
            <a:ext cx="5962650"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Référentiel : cadre général </a:t>
            </a:r>
          </a:p>
        </p:txBody>
      </p:sp>
      <p:sp>
        <p:nvSpPr>
          <p:cNvPr id="27651" name="AutoShape 3">
            <a:hlinkClick r:id="rId2" action="ppaction://hlinksldjump" highlightClick="1"/>
          </p:cNvPr>
          <p:cNvSpPr>
            <a:spLocks noChangeArrowheads="1"/>
          </p:cNvSpPr>
          <p:nvPr/>
        </p:nvSpPr>
        <p:spPr bwMode="auto">
          <a:xfrm>
            <a:off x="0" y="0"/>
            <a:ext cx="2114550" cy="838200"/>
          </a:xfrm>
          <a:prstGeom prst="actionButtonBlank">
            <a:avLst/>
          </a:prstGeom>
          <a:noFill/>
          <a:ln w="9525">
            <a:noFill/>
            <a:miter lim="800000"/>
            <a:headEnd/>
            <a:tailEnd/>
          </a:ln>
        </p:spPr>
        <p:txBody>
          <a:bodyPr wrap="none" anchor="ctr">
            <a:spAutoFit/>
          </a:bodyPr>
          <a:lstStyle/>
          <a:p>
            <a:pPr algn="ctr" eaLnBrk="0" hangingPunct="0">
              <a:spcBef>
                <a:spcPct val="20000"/>
              </a:spcBef>
              <a:buFont typeface="Monotype Sorts"/>
              <a:buNone/>
            </a:pPr>
            <a:endParaRPr lang="fr-FR"/>
          </a:p>
        </p:txBody>
      </p:sp>
      <p:sp>
        <p:nvSpPr>
          <p:cNvPr id="401412" name="Rectangle 4"/>
          <p:cNvSpPr>
            <a:spLocks noChangeArrowheads="1"/>
          </p:cNvSpPr>
          <p:nvPr/>
        </p:nvSpPr>
        <p:spPr bwMode="auto">
          <a:xfrm>
            <a:off x="266700" y="1320800"/>
            <a:ext cx="8658225" cy="4911725"/>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200" b="1" dirty="0"/>
              <a:t>Pour quoi être certifié ?</a:t>
            </a:r>
          </a:p>
          <a:p>
            <a:pPr marL="742950" lvl="1" indent="-285750" eaLnBrk="0" hangingPunct="0">
              <a:spcBef>
                <a:spcPct val="30000"/>
              </a:spcBef>
              <a:buFont typeface="Wingdings" pitchFamily="2" charset="2"/>
              <a:buChar char="Ä"/>
            </a:pPr>
            <a:r>
              <a:rPr lang="fr-FR" sz="1800" dirty="0"/>
              <a:t>La certification marque le niveau de professionnalisme de la personne. Elle lui donne le titre de « coach praticien ». </a:t>
            </a:r>
          </a:p>
          <a:p>
            <a:pPr marL="742950" lvl="1" indent="-285750" eaLnBrk="0" hangingPunct="0">
              <a:spcBef>
                <a:spcPct val="30000"/>
              </a:spcBef>
              <a:buFont typeface="Wingdings" pitchFamily="2" charset="2"/>
              <a:buChar char="Ä"/>
            </a:pPr>
            <a:r>
              <a:rPr lang="fr-FR" sz="1800" dirty="0"/>
              <a:t>Elle est la signature d’un parcours de reconfiguration identitaire qui est susceptible de raffermir la sécurité ontologique du coach.</a:t>
            </a:r>
          </a:p>
          <a:p>
            <a:pPr marL="742950" lvl="1" indent="-285750" eaLnBrk="0" hangingPunct="0">
              <a:spcBef>
                <a:spcPct val="30000"/>
              </a:spcBef>
              <a:buFont typeface="Wingdings" pitchFamily="2" charset="2"/>
              <a:buChar char="Ä"/>
            </a:pPr>
            <a:r>
              <a:rPr lang="fr-FR" sz="1800" dirty="0"/>
              <a:t>Elle offre au coach un accès plus efficace à une clientèle qui le rétribuera pour ses prestations.</a:t>
            </a:r>
          </a:p>
          <a:p>
            <a:pPr marL="342900" indent="-342900" eaLnBrk="0" hangingPunct="0">
              <a:spcBef>
                <a:spcPct val="30000"/>
              </a:spcBef>
              <a:buFont typeface="Wingdings" pitchFamily="2" charset="2"/>
              <a:buChar char="q"/>
            </a:pPr>
            <a:r>
              <a:rPr lang="fr-FR" sz="2200" b="1" dirty="0"/>
              <a:t>Qui peut-être le client ?</a:t>
            </a:r>
          </a:p>
          <a:p>
            <a:pPr marL="742950" lvl="1" indent="-285750" eaLnBrk="0" hangingPunct="0">
              <a:spcBef>
                <a:spcPct val="30000"/>
              </a:spcBef>
              <a:buFont typeface="Wingdings" pitchFamily="2" charset="2"/>
              <a:buChar char="Ä"/>
            </a:pPr>
            <a:r>
              <a:rPr lang="fr-FR" sz="1800" dirty="0"/>
              <a:t>C'est « un responsable », c'est-à-dire une personne physique ou morale (toujours représentée par un individu ou une équipe) ;</a:t>
            </a:r>
          </a:p>
          <a:p>
            <a:pPr marL="742950" lvl="1" indent="-285750" eaLnBrk="0" hangingPunct="0">
              <a:spcBef>
                <a:spcPct val="30000"/>
              </a:spcBef>
              <a:buFont typeface="Wingdings" pitchFamily="2" charset="2"/>
              <a:buChar char="Ä"/>
            </a:pPr>
            <a:r>
              <a:rPr lang="fr-FR" sz="1800" dirty="0"/>
              <a:t>La demande du client est d'ordre professionnel et/ou institutionnel. Il peut s'agir des domaines de l'organisation et de l'entreprise, de l'institution à but non lucratif, de l'éducation, de la santé, du social, médical, etc. </a:t>
            </a:r>
          </a:p>
          <a:p>
            <a:pPr marL="742950" lvl="1" indent="-285750" eaLnBrk="0" hangingPunct="0">
              <a:spcBef>
                <a:spcPct val="30000"/>
              </a:spcBef>
              <a:buFont typeface="Wingdings" pitchFamily="2" charset="2"/>
              <a:buChar char="Ä"/>
            </a:pPr>
            <a:r>
              <a:rPr lang="fr-FR" sz="1800" dirty="0"/>
              <a:t>Le client peut bien sûr être une personne exerçant sous forme de profession libérale.</a:t>
            </a:r>
            <a:endParaRPr lang="fr-FR" sz="2000" b="1" dirty="0"/>
          </a:p>
          <a:p>
            <a:pPr marL="342900" indent="-342900" eaLnBrk="0" hangingPunct="0">
              <a:spcBef>
                <a:spcPct val="30000"/>
              </a:spcBef>
              <a:buFont typeface="Monotype Sorts"/>
              <a:buChar char="q"/>
            </a:pPr>
            <a:endParaRPr lang="fr-FR" sz="2400" dirty="0"/>
          </a:p>
          <a:p>
            <a:pPr marL="742950" lvl="1" indent="-285750" eaLnBrk="0" hangingPunct="0">
              <a:spcBef>
                <a:spcPct val="30000"/>
              </a:spcBef>
              <a:buFont typeface="Wingdings" pitchFamily="2" charset="2"/>
              <a:buChar char="Ä"/>
            </a:pPr>
            <a:endParaRPr lang="fr-F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1412">
                                            <p:txEl>
                                              <p:pRg st="0" end="0"/>
                                            </p:txEl>
                                          </p:spTgt>
                                        </p:tgtEl>
                                        <p:attrNameLst>
                                          <p:attrName>style.visibility</p:attrName>
                                        </p:attrNameLst>
                                      </p:cBhvr>
                                      <p:to>
                                        <p:strVal val="visible"/>
                                      </p:to>
                                    </p:set>
                                    <p:animEffect transition="in" filter="wipe(left)">
                                      <p:cBhvr>
                                        <p:cTn id="7" dur="500"/>
                                        <p:tgtEl>
                                          <p:spTgt spid="40141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1412">
                                            <p:txEl>
                                              <p:pRg st="1" end="1"/>
                                            </p:txEl>
                                          </p:spTgt>
                                        </p:tgtEl>
                                        <p:attrNameLst>
                                          <p:attrName>style.visibility</p:attrName>
                                        </p:attrNameLst>
                                      </p:cBhvr>
                                      <p:to>
                                        <p:strVal val="visible"/>
                                      </p:to>
                                    </p:set>
                                    <p:animEffect transition="in" filter="wipe(left)">
                                      <p:cBhvr>
                                        <p:cTn id="10" dur="500"/>
                                        <p:tgtEl>
                                          <p:spTgt spid="40141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1412">
                                            <p:txEl>
                                              <p:pRg st="2" end="2"/>
                                            </p:txEl>
                                          </p:spTgt>
                                        </p:tgtEl>
                                        <p:attrNameLst>
                                          <p:attrName>style.visibility</p:attrName>
                                        </p:attrNameLst>
                                      </p:cBhvr>
                                      <p:to>
                                        <p:strVal val="visible"/>
                                      </p:to>
                                    </p:set>
                                    <p:animEffect transition="in" filter="wipe(left)">
                                      <p:cBhvr>
                                        <p:cTn id="13" dur="500"/>
                                        <p:tgtEl>
                                          <p:spTgt spid="40141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01412">
                                            <p:txEl>
                                              <p:pRg st="3" end="3"/>
                                            </p:txEl>
                                          </p:spTgt>
                                        </p:tgtEl>
                                        <p:attrNameLst>
                                          <p:attrName>style.visibility</p:attrName>
                                        </p:attrNameLst>
                                      </p:cBhvr>
                                      <p:to>
                                        <p:strVal val="visible"/>
                                      </p:to>
                                    </p:set>
                                    <p:animEffect transition="in" filter="wipe(left)">
                                      <p:cBhvr>
                                        <p:cTn id="16" dur="500"/>
                                        <p:tgtEl>
                                          <p:spTgt spid="40141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01412">
                                            <p:txEl>
                                              <p:pRg st="4" end="4"/>
                                            </p:txEl>
                                          </p:spTgt>
                                        </p:tgtEl>
                                        <p:attrNameLst>
                                          <p:attrName>style.visibility</p:attrName>
                                        </p:attrNameLst>
                                      </p:cBhvr>
                                      <p:to>
                                        <p:strVal val="visible"/>
                                      </p:to>
                                    </p:set>
                                    <p:animEffect transition="in" filter="wipe(left)">
                                      <p:cBhvr>
                                        <p:cTn id="21" dur="500"/>
                                        <p:tgtEl>
                                          <p:spTgt spid="401412">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01412">
                                            <p:txEl>
                                              <p:pRg st="5" end="5"/>
                                            </p:txEl>
                                          </p:spTgt>
                                        </p:tgtEl>
                                        <p:attrNameLst>
                                          <p:attrName>style.visibility</p:attrName>
                                        </p:attrNameLst>
                                      </p:cBhvr>
                                      <p:to>
                                        <p:strVal val="visible"/>
                                      </p:to>
                                    </p:set>
                                    <p:animEffect transition="in" filter="wipe(left)">
                                      <p:cBhvr>
                                        <p:cTn id="24" dur="500"/>
                                        <p:tgtEl>
                                          <p:spTgt spid="401412">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01412">
                                            <p:txEl>
                                              <p:pRg st="6" end="6"/>
                                            </p:txEl>
                                          </p:spTgt>
                                        </p:tgtEl>
                                        <p:attrNameLst>
                                          <p:attrName>style.visibility</p:attrName>
                                        </p:attrNameLst>
                                      </p:cBhvr>
                                      <p:to>
                                        <p:strVal val="visible"/>
                                      </p:to>
                                    </p:set>
                                    <p:animEffect transition="in" filter="wipe(left)">
                                      <p:cBhvr>
                                        <p:cTn id="27" dur="500"/>
                                        <p:tgtEl>
                                          <p:spTgt spid="401412">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01412">
                                            <p:txEl>
                                              <p:pRg st="7" end="7"/>
                                            </p:txEl>
                                          </p:spTgt>
                                        </p:tgtEl>
                                        <p:attrNameLst>
                                          <p:attrName>style.visibility</p:attrName>
                                        </p:attrNameLst>
                                      </p:cBhvr>
                                      <p:to>
                                        <p:strVal val="visible"/>
                                      </p:to>
                                    </p:set>
                                    <p:animEffect transition="in" filter="wipe(left)">
                                      <p:cBhvr>
                                        <p:cTn id="30" dur="500"/>
                                        <p:tgtEl>
                                          <p:spTgt spid="4014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ctrTitle" idx="4294967295"/>
          </p:nvPr>
        </p:nvSpPr>
        <p:spPr>
          <a:xfrm>
            <a:off x="685800" y="2781300"/>
            <a:ext cx="7772400" cy="1143000"/>
          </a:xfrm>
        </p:spPr>
        <p:txBody>
          <a:bodyPr/>
          <a:lstStyle/>
          <a:p>
            <a:r>
              <a:rPr lang="fr-FR" sz="7200" i="1">
                <a:effectLst>
                  <a:outerShdw blurRad="38100" dist="38100" dir="2700000" algn="tl">
                    <a:srgbClr val="C0C0C0"/>
                  </a:outerShdw>
                </a:effectLst>
              </a:rPr>
              <a:t>II - Modalités de certification </a:t>
            </a:r>
            <a:br>
              <a:rPr lang="fr-FR" sz="7200" i="1">
                <a:effectLst>
                  <a:outerShdw blurRad="38100" dist="38100" dir="2700000" algn="tl">
                    <a:srgbClr val="C0C0C0"/>
                  </a:outerShdw>
                </a:effectLst>
              </a:rPr>
            </a:br>
            <a:r>
              <a:rPr lang="fr-FR" sz="7200" i="1">
                <a:effectLst>
                  <a:outerShdw blurRad="38100" dist="38100" dir="2700000" algn="tl">
                    <a:srgbClr val="C0C0C0"/>
                  </a:outerShdw>
                </a:effectLst>
              </a:rPr>
              <a:t>« Coach &amp; Team</a:t>
            </a:r>
            <a:r>
              <a:rPr lang="fr-FR" sz="7200" b="1" i="1" baseline="30000">
                <a:latin typeface="Times"/>
              </a:rPr>
              <a:t>®</a:t>
            </a:r>
            <a:r>
              <a:rPr lang="fr-FR" sz="7200" i="1">
                <a:effectLst>
                  <a:outerShdw blurRad="38100" dist="38100" dir="2700000" algn="tl">
                    <a:srgbClr val="C0C0C0"/>
                  </a:outerShdw>
                </a:effectLst>
              </a:rPr>
              <a:t> »</a:t>
            </a:r>
            <a:endParaRPr lang="fr-FR" sz="7200">
              <a:effectLst>
                <a:outerShdw blurRad="38100" dist="38100" dir="2700000" algn="tl">
                  <a:srgbClr val="C0C0C0"/>
                </a:outerShdw>
              </a:effectLst>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u numéro de diapositive 3"/>
          <p:cNvSpPr>
            <a:spLocks noGrp="1"/>
          </p:cNvSpPr>
          <p:nvPr>
            <p:ph type="sldNum" sz="quarter" idx="12"/>
          </p:nvPr>
        </p:nvSpPr>
        <p:spPr bwMode="auto">
          <a:xfrm>
            <a:off x="7124700" y="6534150"/>
            <a:ext cx="1905000" cy="457200"/>
          </a:xfrm>
          <a:noFill/>
          <a:ln>
            <a:miter lim="800000"/>
            <a:headEnd/>
            <a:tailEnd/>
          </a:ln>
        </p:spPr>
        <p:txBody>
          <a:bodyPr wrap="square" numCol="1" anchor="t" anchorCtr="0" compatLnSpc="1">
            <a:prstTxWarp prst="textNoShape">
              <a:avLst/>
            </a:prstTxWarp>
          </a:bodyPr>
          <a:lstStyle/>
          <a:p>
            <a:pPr>
              <a:spcBef>
                <a:spcPct val="0"/>
              </a:spcBef>
              <a:spcAft>
                <a:spcPct val="0"/>
              </a:spcAft>
            </a:pPr>
            <a:fld id="{F48D149C-D799-4512-A3B7-C6C791C5008D}" type="slidenum">
              <a:rPr lang="fr-FR" i="1" smtClean="0">
                <a:solidFill>
                  <a:schemeClr val="tx1"/>
                </a:solidFill>
                <a:latin typeface="Arial" charset="0"/>
                <a:cs typeface="Arial" charset="0"/>
              </a:rPr>
              <a:pPr>
                <a:spcBef>
                  <a:spcPct val="0"/>
                </a:spcBef>
                <a:spcAft>
                  <a:spcPct val="0"/>
                </a:spcAft>
              </a:pPr>
              <a:t>9</a:t>
            </a:fld>
            <a:endParaRPr lang="fr-FR" i="1" smtClean="0">
              <a:solidFill>
                <a:schemeClr val="tx1"/>
              </a:solidFill>
              <a:latin typeface="Arial" charset="0"/>
              <a:cs typeface="Arial" charset="0"/>
            </a:endParaRPr>
          </a:p>
        </p:txBody>
      </p:sp>
      <p:sp>
        <p:nvSpPr>
          <p:cNvPr id="408578" name="Rectangle 2"/>
          <p:cNvSpPr>
            <a:spLocks noChangeArrowheads="1"/>
          </p:cNvSpPr>
          <p:nvPr/>
        </p:nvSpPr>
        <p:spPr bwMode="auto">
          <a:xfrm>
            <a:off x="3265488" y="449263"/>
            <a:ext cx="5948362" cy="4953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pPr algn="ctr" eaLnBrk="0" hangingPunct="0"/>
            <a:r>
              <a:rPr lang="fr-FR" sz="2800" b="1" dirty="0">
                <a:solidFill>
                  <a:schemeClr val="tx1">
                    <a:lumMod val="85000"/>
                    <a:lumOff val="15000"/>
                  </a:schemeClr>
                </a:solidFill>
              </a:rPr>
              <a:t>Composition </a:t>
            </a:r>
            <a:r>
              <a:rPr lang="fr-FR" sz="2800" b="1" dirty="0" smtClean="0">
                <a:solidFill>
                  <a:schemeClr val="tx1">
                    <a:lumMod val="85000"/>
                    <a:lumOff val="15000"/>
                  </a:schemeClr>
                </a:solidFill>
              </a:rPr>
              <a:t>du </a:t>
            </a:r>
            <a:r>
              <a:rPr lang="fr-FR" sz="2800" b="1" dirty="0">
                <a:solidFill>
                  <a:schemeClr val="tx1">
                    <a:lumMod val="85000"/>
                    <a:lumOff val="15000"/>
                  </a:schemeClr>
                </a:solidFill>
              </a:rPr>
              <a:t>jury</a:t>
            </a:r>
          </a:p>
        </p:txBody>
      </p:sp>
      <p:sp>
        <p:nvSpPr>
          <p:cNvPr id="408580" name="Rectangle 4"/>
          <p:cNvSpPr>
            <a:spLocks noChangeArrowheads="1"/>
          </p:cNvSpPr>
          <p:nvPr/>
        </p:nvSpPr>
        <p:spPr bwMode="auto">
          <a:xfrm>
            <a:off x="266700" y="1395413"/>
            <a:ext cx="8658225" cy="685800"/>
          </a:xfrm>
          <a:prstGeom prst="rect">
            <a:avLst/>
          </a:prstGeom>
          <a:noFill/>
          <a:ln w="9525">
            <a:noFill/>
            <a:miter lim="800000"/>
            <a:headEnd/>
            <a:tailEnd/>
          </a:ln>
        </p:spPr>
        <p:txBody>
          <a:bodyPr lIns="92075" tIns="46038" rIns="92075" bIns="46038"/>
          <a:lstStyle/>
          <a:p>
            <a:pPr marL="342900" indent="-342900" eaLnBrk="0" hangingPunct="0">
              <a:spcBef>
                <a:spcPct val="30000"/>
              </a:spcBef>
              <a:buFont typeface="Wingdings" pitchFamily="2" charset="2"/>
              <a:buChar char="q"/>
            </a:pPr>
            <a:r>
              <a:rPr lang="fr-FR" sz="2200" b="1" dirty="0"/>
              <a:t>La composition du jury </a:t>
            </a:r>
          </a:p>
          <a:p>
            <a:pPr marL="742950" lvl="1" indent="-285750" eaLnBrk="0" hangingPunct="0">
              <a:spcBef>
                <a:spcPct val="30000"/>
              </a:spcBef>
              <a:buFont typeface="Wingdings" pitchFamily="2" charset="2"/>
              <a:buChar char="Ä"/>
            </a:pPr>
            <a:r>
              <a:rPr lang="fr-FR" sz="2000" dirty="0"/>
              <a:t>Il est composé de pairs et/ou de certifiés « coachs praticiens »</a:t>
            </a:r>
          </a:p>
          <a:p>
            <a:pPr marL="742950" lvl="1" indent="-285750" eaLnBrk="0" hangingPunct="0">
              <a:spcBef>
                <a:spcPct val="30000"/>
              </a:spcBef>
              <a:buFont typeface="Wingdings" pitchFamily="2" charset="2"/>
              <a:buChar char="Ä"/>
            </a:pPr>
            <a:r>
              <a:rPr lang="fr-FR" sz="2000" dirty="0"/>
              <a:t>Le jury regroupe 5 personnes. Celles-ci prendront tour à tour les rôles suivants :</a:t>
            </a:r>
          </a:p>
          <a:p>
            <a:pPr marL="1143000" lvl="2" indent="-228600" eaLnBrk="0" hangingPunct="0">
              <a:spcBef>
                <a:spcPct val="30000"/>
              </a:spcBef>
              <a:buFont typeface="Wingdings" pitchFamily="2" charset="2"/>
              <a:buChar char="ü"/>
            </a:pPr>
            <a:r>
              <a:rPr lang="fr-FR" sz="1800" dirty="0"/>
              <a:t>Candidat.</a:t>
            </a:r>
          </a:p>
          <a:p>
            <a:pPr marL="1143000" lvl="2" indent="-228600" eaLnBrk="0" hangingPunct="0">
              <a:spcBef>
                <a:spcPct val="30000"/>
              </a:spcBef>
              <a:buFont typeface="Wingdings" pitchFamily="2" charset="2"/>
              <a:buChar char="ü"/>
            </a:pPr>
            <a:r>
              <a:rPr lang="fr-FR" sz="1800" dirty="0"/>
              <a:t>Coaché (pour la séance de coaching en temps réel, dans le cas  où la personne dispose d’un cas).</a:t>
            </a:r>
          </a:p>
          <a:p>
            <a:pPr marL="1143000" lvl="2" indent="-228600" eaLnBrk="0" hangingPunct="0">
              <a:spcBef>
                <a:spcPct val="30000"/>
              </a:spcBef>
              <a:buFont typeface="Wingdings" pitchFamily="2" charset="2"/>
              <a:buChar char="ü"/>
            </a:pPr>
            <a:r>
              <a:rPr lang="fr-FR" sz="1800" dirty="0"/>
              <a:t>Président du jury.</a:t>
            </a:r>
          </a:p>
          <a:p>
            <a:pPr marL="1143000" lvl="2" indent="-228600" eaLnBrk="0" hangingPunct="0">
              <a:spcBef>
                <a:spcPct val="30000"/>
              </a:spcBef>
              <a:buFont typeface="Wingdings" pitchFamily="2" charset="2"/>
              <a:buChar char="ü"/>
            </a:pPr>
            <a:r>
              <a:rPr lang="fr-FR" sz="1800" dirty="0"/>
              <a:t>Simple juré.</a:t>
            </a:r>
          </a:p>
          <a:p>
            <a:pPr marL="742950" lvl="1" indent="-285750" eaLnBrk="0" hangingPunct="0">
              <a:spcBef>
                <a:spcPct val="30000"/>
              </a:spcBef>
              <a:buFont typeface="Wingdings" pitchFamily="2" charset="2"/>
              <a:buChar char="Ä"/>
            </a:pPr>
            <a:r>
              <a:rPr lang="fr-FR" sz="2000" dirty="0" smtClean="0"/>
              <a:t>Chaque </a:t>
            </a:r>
            <a:r>
              <a:rPr lang="fr-FR" sz="2000" dirty="0"/>
              <a:t>candidat ne doit pas avoir dans le jury qui va l’évaluer, plus de deux personnes de son groupe de pairs (une seule personne est préférable, l’idéal étant qu’il n’y ait pas de « consanguinité »).</a:t>
            </a:r>
          </a:p>
          <a:p>
            <a:pPr marL="742950" lvl="1" indent="-285750" eaLnBrk="0" hangingPunct="0">
              <a:spcBef>
                <a:spcPct val="30000"/>
              </a:spcBef>
              <a:buFont typeface="Wingdings" pitchFamily="2" charset="2"/>
              <a:buChar char="Ä"/>
            </a:pPr>
            <a:endParaRPr lang="fr-F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8580">
                                            <p:txEl>
                                              <p:pRg st="0" end="0"/>
                                            </p:txEl>
                                          </p:spTgt>
                                        </p:tgtEl>
                                        <p:attrNameLst>
                                          <p:attrName>style.visibility</p:attrName>
                                        </p:attrNameLst>
                                      </p:cBhvr>
                                      <p:to>
                                        <p:strVal val="visible"/>
                                      </p:to>
                                    </p:set>
                                    <p:animEffect transition="in" filter="wipe(left)">
                                      <p:cBhvr>
                                        <p:cTn id="7" dur="500"/>
                                        <p:tgtEl>
                                          <p:spTgt spid="40858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8580">
                                            <p:txEl>
                                              <p:pRg st="1" end="1"/>
                                            </p:txEl>
                                          </p:spTgt>
                                        </p:tgtEl>
                                        <p:attrNameLst>
                                          <p:attrName>style.visibility</p:attrName>
                                        </p:attrNameLst>
                                      </p:cBhvr>
                                      <p:to>
                                        <p:strVal val="visible"/>
                                      </p:to>
                                    </p:set>
                                    <p:animEffect transition="in" filter="wipe(left)">
                                      <p:cBhvr>
                                        <p:cTn id="10" dur="500"/>
                                        <p:tgtEl>
                                          <p:spTgt spid="408580">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8580">
                                            <p:txEl>
                                              <p:pRg st="2" end="2"/>
                                            </p:txEl>
                                          </p:spTgt>
                                        </p:tgtEl>
                                        <p:attrNameLst>
                                          <p:attrName>style.visibility</p:attrName>
                                        </p:attrNameLst>
                                      </p:cBhvr>
                                      <p:to>
                                        <p:strVal val="visible"/>
                                      </p:to>
                                    </p:set>
                                    <p:animEffect transition="in" filter="wipe(left)">
                                      <p:cBhvr>
                                        <p:cTn id="13" dur="500"/>
                                        <p:tgtEl>
                                          <p:spTgt spid="408580">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08580">
                                            <p:txEl>
                                              <p:pRg st="3" end="3"/>
                                            </p:txEl>
                                          </p:spTgt>
                                        </p:tgtEl>
                                        <p:attrNameLst>
                                          <p:attrName>style.visibility</p:attrName>
                                        </p:attrNameLst>
                                      </p:cBhvr>
                                      <p:to>
                                        <p:strVal val="visible"/>
                                      </p:to>
                                    </p:set>
                                    <p:animEffect transition="in" filter="wipe(left)">
                                      <p:cBhvr>
                                        <p:cTn id="16" dur="500"/>
                                        <p:tgtEl>
                                          <p:spTgt spid="408580">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8580">
                                            <p:txEl>
                                              <p:pRg st="4" end="4"/>
                                            </p:txEl>
                                          </p:spTgt>
                                        </p:tgtEl>
                                        <p:attrNameLst>
                                          <p:attrName>style.visibility</p:attrName>
                                        </p:attrNameLst>
                                      </p:cBhvr>
                                      <p:to>
                                        <p:strVal val="visible"/>
                                      </p:to>
                                    </p:set>
                                    <p:animEffect transition="in" filter="wipe(left)">
                                      <p:cBhvr>
                                        <p:cTn id="19" dur="500"/>
                                        <p:tgtEl>
                                          <p:spTgt spid="408580">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08580">
                                            <p:txEl>
                                              <p:pRg st="5" end="5"/>
                                            </p:txEl>
                                          </p:spTgt>
                                        </p:tgtEl>
                                        <p:attrNameLst>
                                          <p:attrName>style.visibility</p:attrName>
                                        </p:attrNameLst>
                                      </p:cBhvr>
                                      <p:to>
                                        <p:strVal val="visible"/>
                                      </p:to>
                                    </p:set>
                                    <p:animEffect transition="in" filter="wipe(left)">
                                      <p:cBhvr>
                                        <p:cTn id="22" dur="500"/>
                                        <p:tgtEl>
                                          <p:spTgt spid="408580">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8580">
                                            <p:txEl>
                                              <p:pRg st="6" end="6"/>
                                            </p:txEl>
                                          </p:spTgt>
                                        </p:tgtEl>
                                        <p:attrNameLst>
                                          <p:attrName>style.visibility</p:attrName>
                                        </p:attrNameLst>
                                      </p:cBhvr>
                                      <p:to>
                                        <p:strVal val="visible"/>
                                      </p:to>
                                    </p:set>
                                    <p:animEffect transition="in" filter="wipe(left)">
                                      <p:cBhvr>
                                        <p:cTn id="25" dur="500"/>
                                        <p:tgtEl>
                                          <p:spTgt spid="408580">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08580">
                                            <p:txEl>
                                              <p:pRg st="7" end="7"/>
                                            </p:txEl>
                                          </p:spTgt>
                                        </p:tgtEl>
                                        <p:attrNameLst>
                                          <p:attrName>style.visibility</p:attrName>
                                        </p:attrNameLst>
                                      </p:cBhvr>
                                      <p:to>
                                        <p:strVal val="visible"/>
                                      </p:to>
                                    </p:set>
                                    <p:animEffect transition="in" filter="wipe(left)">
                                      <p:cBhvr>
                                        <p:cTn id="28" dur="500"/>
                                        <p:tgtEl>
                                          <p:spTgt spid="40858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80" grpId="0" build="p" autoUpdateAnimBg="0"/>
    </p:bldLst>
  </p:timing>
</p:sld>
</file>

<file path=ppt/theme/theme1.xml><?xml version="1.0" encoding="utf-8"?>
<a:theme xmlns:a="http://schemas.openxmlformats.org/drawingml/2006/main" name="Présentation2">
  <a:themeElements>
    <a:clrScheme name="Présentation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résentation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ésentation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10042</TotalTime>
  <Words>2325</Words>
  <Application>Microsoft Office PowerPoint</Application>
  <PresentationFormat>Affichage à l'écran (4:3)</PresentationFormat>
  <Paragraphs>531</Paragraphs>
  <Slides>42</Slides>
  <Notes>7</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Présentation2</vt:lpstr>
      <vt:lpstr>Dossier de certification  « Coach &amp; Team® »</vt:lpstr>
      <vt:lpstr>I - Référentiel de certification  « Coach &amp; Team® »</vt:lpstr>
      <vt:lpstr>Diapositive 3</vt:lpstr>
      <vt:lpstr>Diapositive 4</vt:lpstr>
      <vt:lpstr>Diapositive 5</vt:lpstr>
      <vt:lpstr>Diapositive 6</vt:lpstr>
      <vt:lpstr>Diapositive 7</vt:lpstr>
      <vt:lpstr>II - Modalités de certification  « Coach &amp; Team® »</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Première épreuve « Evaluation de l’intégration  de la théorie CT »</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Deuxième épreuve « Evaluation  de la pratique du coaching »</vt:lpstr>
      <vt:lpstr>Diapositive 31</vt:lpstr>
      <vt:lpstr>Diapositive 32</vt:lpstr>
      <vt:lpstr>Diapositive 33</vt:lpstr>
      <vt:lpstr>Diapositive 34</vt:lpstr>
      <vt:lpstr>Troisième épreuve « Carte d’identité professionnelle »</vt:lpstr>
      <vt:lpstr>Diapositive 36</vt:lpstr>
      <vt:lpstr>Diapositive 37</vt:lpstr>
      <vt:lpstr>III - Fiche de notation de certification  « Coach &amp; Team® »</vt:lpstr>
      <vt:lpstr>Diapositive 39</vt:lpstr>
      <vt:lpstr>Diapositive 40</vt:lpstr>
      <vt:lpstr>Diapositive 41</vt:lpstr>
      <vt:lpstr>Diapositive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Ph. LE GOFF</dc:creator>
  <cp:lastModifiedBy>Holonomie NJ</cp:lastModifiedBy>
  <cp:revision>754</cp:revision>
  <cp:lastPrinted>2004-08-09T11:18:19Z</cp:lastPrinted>
  <dcterms:created xsi:type="dcterms:W3CDTF">2002-03-06T10:06:39Z</dcterms:created>
  <dcterms:modified xsi:type="dcterms:W3CDTF">2014-09-05T15:41:35Z</dcterms:modified>
</cp:coreProperties>
</file>